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4"/>
  </p:notesMasterIdLst>
  <p:sldIdLst>
    <p:sldId id="298" r:id="rId3"/>
    <p:sldId id="348" r:id="rId4"/>
    <p:sldId id="328" r:id="rId5"/>
    <p:sldId id="270" r:id="rId6"/>
    <p:sldId id="349" r:id="rId7"/>
    <p:sldId id="350" r:id="rId8"/>
    <p:sldId id="261" r:id="rId9"/>
    <p:sldId id="317" r:id="rId10"/>
    <p:sldId id="343" r:id="rId11"/>
    <p:sldId id="351" r:id="rId12"/>
    <p:sldId id="352" r:id="rId13"/>
    <p:sldId id="353" r:id="rId14"/>
    <p:sldId id="927" r:id="rId15"/>
    <p:sldId id="924" r:id="rId16"/>
    <p:sldId id="928" r:id="rId17"/>
    <p:sldId id="925" r:id="rId18"/>
    <p:sldId id="710" r:id="rId19"/>
    <p:sldId id="918" r:id="rId20"/>
    <p:sldId id="291" r:id="rId21"/>
    <p:sldId id="292" r:id="rId22"/>
    <p:sldId id="290" r:id="rId23"/>
    <p:sldId id="293" r:id="rId24"/>
    <p:sldId id="641" r:id="rId25"/>
    <p:sldId id="929" r:id="rId26"/>
    <p:sldId id="936" r:id="rId27"/>
    <p:sldId id="934" r:id="rId28"/>
    <p:sldId id="886" r:id="rId29"/>
    <p:sldId id="896" r:id="rId30"/>
    <p:sldId id="933" r:id="rId31"/>
    <p:sldId id="935" r:id="rId32"/>
    <p:sldId id="926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>
      <p:cViewPr>
        <p:scale>
          <a:sx n="59" d="100"/>
          <a:sy n="59" d="100"/>
        </p:scale>
        <p:origin x="3144" y="1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E7A49-3755-BE4D-8366-CEFE1CE77FEC}" type="datetimeFigureOut">
              <a:rPr lang="en-US" smtClean="0"/>
              <a:t>1/28/24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497EC5-87F3-BD4D-AAD5-4FFA40A61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45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04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38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82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14FA8-32CD-7148-996F-97945529E7A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84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14FA8-32CD-7148-996F-97945529E7A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27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 count how many copies of each gene we detect in each cell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5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1BB99-30BC-8DB1-AA05-D80B98230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29439E-9EDB-2D89-C9E0-6DC8702C62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5E745B-97F7-22FD-AF42-BA670FA305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 technologies</a:t>
            </a:r>
          </a:p>
          <a:p>
            <a:pPr marL="0" indent="0">
              <a:buNone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vary in terms of throughput, sensitivity, resolution</a:t>
            </a:r>
          </a:p>
          <a:p>
            <a:pPr marL="0" indent="0">
              <a:buNone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statistical analysis methods will be different</a:t>
            </a:r>
          </a:p>
          <a:p>
            <a:pPr marL="0" indent="0">
              <a:buNone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C3A58-6183-8EBA-0852-8673B43D3E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1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 capture the mRNAs that are present at each pixel or spot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9A18D-234C-B14D-BA85-AF706472678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865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9A18D-234C-B14D-BA85-AF706472678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262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Therefore the processed information we end up with comprises the spatial coordinates of each pixel</a:t>
            </a:r>
          </a:p>
          <a:p>
            <a:r>
              <a:rPr lang="en-US"/>
              <a:t>As well as the gene expression observed at each pixel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9A18D-234C-B14D-BA85-AF706472678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80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Therefore the processed information we end up with comprises the spatial coordinates of each pixel</a:t>
            </a:r>
          </a:p>
          <a:p>
            <a:r>
              <a:rPr lang="en-US"/>
              <a:t>As well as the gene expression observed at each pixel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9A18D-234C-B14D-BA85-AF706472678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26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82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the untargeted full transcriptome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49DF2-DD82-A847-9D83-883F722A55B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30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15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43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 technologies</a:t>
            </a:r>
          </a:p>
          <a:p>
            <a:pPr marL="0" indent="0">
              <a:buNone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vary in terms of throughput, sensitivity, resolution</a:t>
            </a:r>
          </a:p>
          <a:p>
            <a:pPr marL="0" indent="0">
              <a:buNone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statistical analysis methods will be different</a:t>
            </a:r>
          </a:p>
          <a:p>
            <a:pPr marL="0" indent="0">
              <a:buNone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51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0C420-8EFF-3C17-CC37-AEBAA0D39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E179D8-60C9-5247-6F09-2521DF61B4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0B6017-9AA2-98C5-51C2-6CA873B72D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 technologies</a:t>
            </a:r>
          </a:p>
          <a:p>
            <a:pPr marL="0" indent="0">
              <a:buNone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vary in terms of throughput, sensitivity, resolution</a:t>
            </a:r>
          </a:p>
          <a:p>
            <a:pPr marL="0" indent="0">
              <a:buNone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statistical analysis methods will be different</a:t>
            </a:r>
          </a:p>
          <a:p>
            <a:pPr marL="0" indent="0">
              <a:buNone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06CCD-E36F-990F-D153-7C81FDBB8D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30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2C7E3-4DB9-4DDC-85C4-A5B29112AD7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80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A3F45-5D7A-974C-931C-5F1A6EB784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02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rely on designing oligonucleotide probes complementary to known RNA targets</a:t>
            </a:r>
          </a:p>
          <a:p>
            <a:r>
              <a:rPr lang="en-US" dirty="0"/>
              <a:t>reading them out with various types of multiplexed </a:t>
            </a:r>
            <a:r>
              <a:rPr lang="en-US" dirty="0" err="1"/>
              <a:t>flourescent</a:t>
            </a:r>
            <a:r>
              <a:rPr lang="en-US" dirty="0"/>
              <a:t> imaging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61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774B-3D5E-5943-B47F-6A9969E21AEF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CEDE-81A7-0B41-8079-524C45640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02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774B-3D5E-5943-B47F-6A9969E21AEF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CEDE-81A7-0B41-8079-524C45640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22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774B-3D5E-5943-B47F-6A9969E21AEF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CEDE-81A7-0B41-8079-524C45640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51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774B-3D5E-5943-B47F-6A9969E21AEF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CEDE-81A7-0B41-8079-524C45640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18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774B-3D5E-5943-B47F-6A9969E21AEF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CEDE-81A7-0B41-8079-524C45640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47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774B-3D5E-5943-B47F-6A9969E21AEF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CEDE-81A7-0B41-8079-524C45640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969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774B-3D5E-5943-B47F-6A9969E21AEF}" type="datetimeFigureOut">
              <a:rPr lang="en-US" smtClean="0"/>
              <a:t>1/28/24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CEDE-81A7-0B41-8079-524C45640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23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774B-3D5E-5943-B47F-6A9969E21AEF}" type="datetimeFigureOut">
              <a:rPr lang="en-US" smtClean="0"/>
              <a:t>1/28/24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CEDE-81A7-0B41-8079-524C45640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117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774B-3D5E-5943-B47F-6A9969E21AEF}" type="datetimeFigureOut">
              <a:rPr lang="en-US" smtClean="0"/>
              <a:t>1/28/24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CEDE-81A7-0B41-8079-524C45640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52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774B-3D5E-5943-B47F-6A9969E21AEF}" type="datetimeFigureOut">
              <a:rPr lang="en-US" smtClean="0"/>
              <a:t>1/28/24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CEDE-81A7-0B41-8079-524C45640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58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774B-3D5E-5943-B47F-6A9969E21AEF}" type="datetimeFigureOut">
              <a:rPr lang="en-US" smtClean="0"/>
              <a:t>1/28/24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CEDE-81A7-0B41-8079-524C45640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774B-3D5E-5943-B47F-6A9969E21AEF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CEDE-81A7-0B41-8079-524C45640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2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774B-3D5E-5943-B47F-6A9969E21AEF}" type="datetimeFigureOut">
              <a:rPr lang="en-US" smtClean="0"/>
              <a:t>1/28/24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CEDE-81A7-0B41-8079-524C45640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763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774B-3D5E-5943-B47F-6A9969E21AEF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CEDE-81A7-0B41-8079-524C45640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64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774B-3D5E-5943-B47F-6A9969E21AEF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CEDE-81A7-0B41-8079-524C45640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98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774B-3D5E-5943-B47F-6A9969E21AEF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CEDE-81A7-0B41-8079-524C45640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70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774B-3D5E-5943-B47F-6A9969E21AEF}" type="datetimeFigureOut">
              <a:rPr lang="en-US" smtClean="0"/>
              <a:t>1/28/24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CEDE-81A7-0B41-8079-524C45640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18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774B-3D5E-5943-B47F-6A9969E21AEF}" type="datetimeFigureOut">
              <a:rPr lang="en-US" smtClean="0"/>
              <a:t>1/28/24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CEDE-81A7-0B41-8079-524C45640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11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774B-3D5E-5943-B47F-6A9969E21AEF}" type="datetimeFigureOut">
              <a:rPr lang="en-US" smtClean="0"/>
              <a:t>1/28/24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CEDE-81A7-0B41-8079-524C45640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58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774B-3D5E-5943-B47F-6A9969E21AEF}" type="datetimeFigureOut">
              <a:rPr lang="en-US" smtClean="0"/>
              <a:t>1/28/24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CEDE-81A7-0B41-8079-524C45640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703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774B-3D5E-5943-B47F-6A9969E21AEF}" type="datetimeFigureOut">
              <a:rPr lang="en-US" smtClean="0"/>
              <a:t>1/28/24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CEDE-81A7-0B41-8079-524C45640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92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774B-3D5E-5943-B47F-6A9969E21AEF}" type="datetimeFigureOut">
              <a:rPr lang="en-US" smtClean="0"/>
              <a:t>1/28/24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CEDE-81A7-0B41-8079-524C45640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96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D774B-3D5E-5943-B47F-6A9969E21AEF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ACEDE-81A7-0B41-8079-524C45640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3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D774B-3D5E-5943-B47F-6A9969E21AEF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ACEDE-81A7-0B41-8079-524C45640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523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9.wdp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5" Type="http://schemas.openxmlformats.org/officeDocument/2006/relationships/image" Target="../media/image28.png"/><Relationship Id="rId4" Type="http://schemas.microsoft.com/office/2007/relationships/hdphoto" Target="../media/hdphoto9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microsoft.com/office/2007/relationships/hdphoto" Target="../media/hdphoto9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tiff"/><Relationship Id="rId5" Type="http://schemas.openxmlformats.org/officeDocument/2006/relationships/image" Target="../media/image29.png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image" Target="../media/image30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2.wdp"/><Relationship Id="rId5" Type="http://schemas.openxmlformats.org/officeDocument/2006/relationships/image" Target="../media/image32.png"/><Relationship Id="rId4" Type="http://schemas.microsoft.com/office/2007/relationships/hdphoto" Target="../media/hdphoto11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BD3AC-550C-F448-AA0E-9671A0B2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729" y="1289303"/>
            <a:ext cx="9638443" cy="3339303"/>
          </a:xfrm>
          <a:ln>
            <a:noFill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  <a:t>EN.580.428 </a:t>
            </a:r>
            <a:b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</a:br>
            <a: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  <a:t>Genomic Data Visualization</a:t>
            </a:r>
            <a:b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</a:br>
            <a: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  <a:t>Lesson 3</a:t>
            </a:r>
            <a:b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</a:br>
            <a:br>
              <a:rPr lang="en-US" sz="5000" dirty="0"/>
            </a:br>
            <a:r>
              <a:rPr lang="en-US" sz="5000" dirty="0"/>
              <a:t>Review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2EFB6-6688-534D-88FE-6CB4D5345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2729" y="5499895"/>
            <a:ext cx="9638443" cy="48463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Prof. Jean Fan</a:t>
            </a:r>
          </a:p>
        </p:txBody>
      </p:sp>
    </p:spTree>
    <p:extLst>
      <p:ext uri="{BB962C8B-B14F-4D97-AF65-F5344CB8AC3E}">
        <p14:creationId xmlns:p14="http://schemas.microsoft.com/office/powerpoint/2010/main" val="555411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different shapes and colors&#10;&#10;Description automatically generated">
            <a:extLst>
              <a:ext uri="{FF2B5EF4-FFF2-40B4-BE49-F238E27FC236}">
                <a16:creationId xmlns:a16="http://schemas.microsoft.com/office/drawing/2014/main" id="{DD5BAFE4-16AE-19F1-ECCD-3B353E8C1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94" y="2114726"/>
            <a:ext cx="5884793" cy="399721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747380-CA12-EC6F-B1AA-DD14E6390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dirty="0"/>
              <a:t>Ranking of encodings</a:t>
            </a:r>
          </a:p>
        </p:txBody>
      </p:sp>
      <p:pic>
        <p:nvPicPr>
          <p:cNvPr id="7" name="Picture 6" descr="A close-up of a chart&#10;&#10;Description automatically generated">
            <a:extLst>
              <a:ext uri="{FF2B5EF4-FFF2-40B4-BE49-F238E27FC236}">
                <a16:creationId xmlns:a16="http://schemas.microsoft.com/office/drawing/2014/main" id="{4B8DC381-05BA-CC78-9196-D1838F30E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587" y="2291111"/>
            <a:ext cx="5686082" cy="33860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70FAFC-AD04-EE30-61F6-589287E2674C}"/>
              </a:ext>
            </a:extLst>
          </p:cNvPr>
          <p:cNvSpPr txBox="1"/>
          <p:nvPr/>
        </p:nvSpPr>
        <p:spPr>
          <a:xfrm>
            <a:off x="2763078" y="1468395"/>
            <a:ext cx="7615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Better encodings encode more important information more effectively </a:t>
            </a:r>
            <a:r>
              <a:rPr lang="en-US" dirty="0">
                <a:sym typeface="Wingdings" pitchFamily="2" charset="2"/>
              </a:rPr>
              <a:t> </a:t>
            </a:r>
          </a:p>
          <a:p>
            <a:r>
              <a:rPr lang="en-US" dirty="0">
                <a:sym typeface="Wingdings" pitchFamily="2" charset="2"/>
              </a:rPr>
              <a:t>data </a:t>
            </a:r>
            <a:r>
              <a:rPr lang="en-US" dirty="0"/>
              <a:t>can be read more accurately from some encodings than others</a:t>
            </a:r>
          </a:p>
        </p:txBody>
      </p:sp>
    </p:spTree>
    <p:extLst>
      <p:ext uri="{BB962C8B-B14F-4D97-AF65-F5344CB8AC3E}">
        <p14:creationId xmlns:p14="http://schemas.microsoft.com/office/powerpoint/2010/main" val="1452105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EDF61-CBBD-6054-DF9B-A6FE059EE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can make data visualization design </a:t>
            </a:r>
            <a:r>
              <a:rPr lang="en-US" b="1" dirty="0"/>
              <a:t>choices</a:t>
            </a:r>
            <a:r>
              <a:rPr lang="en-US" dirty="0"/>
              <a:t> to make certain features of our data more </a:t>
            </a:r>
            <a:r>
              <a:rPr lang="en-US" b="1" dirty="0"/>
              <a:t>salient</a:t>
            </a:r>
          </a:p>
        </p:txBody>
      </p:sp>
      <p:pic>
        <p:nvPicPr>
          <p:cNvPr id="5" name="Content Placeholder 4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B245E252-34FC-2C51-FE70-601EA77F4E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8037" y="1825625"/>
            <a:ext cx="9855925" cy="4351338"/>
          </a:xfrm>
        </p:spPr>
      </p:pic>
    </p:spTree>
    <p:extLst>
      <p:ext uri="{BB962C8B-B14F-4D97-AF65-F5344CB8AC3E}">
        <p14:creationId xmlns:p14="http://schemas.microsoft.com/office/powerpoint/2010/main" val="873449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70A4D-5545-5606-340E-705BB72CD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9AE00B18-E552-7F92-5637-ED0E901A8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037" y="1825625"/>
            <a:ext cx="9855925" cy="435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339E49-A8C1-8EDA-E2B4-BAE6C0154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can make data visualization design </a:t>
            </a:r>
            <a:r>
              <a:rPr lang="en-US" b="1" dirty="0"/>
              <a:t>choices</a:t>
            </a:r>
            <a:r>
              <a:rPr lang="en-US" dirty="0"/>
              <a:t> to make certain features of our data more </a:t>
            </a:r>
            <a:r>
              <a:rPr lang="en-US" b="1" dirty="0"/>
              <a:t>salient</a:t>
            </a:r>
          </a:p>
        </p:txBody>
      </p:sp>
      <p:pic>
        <p:nvPicPr>
          <p:cNvPr id="8" name="Content Placeholder 7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D49E38BC-5516-629B-C300-0D7DBC7AD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0638"/>
          <a:stretch/>
        </p:blipFill>
        <p:spPr>
          <a:xfrm>
            <a:off x="1141582" y="3200400"/>
            <a:ext cx="9908835" cy="293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58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FEF93-035F-F161-BDE9-A8749ABB3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C95A8-1E17-ED75-06F0-5C700AB7A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493469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1F86B42-50EF-574D-8617-C397D92CF9E0}"/>
              </a:ext>
            </a:extLst>
          </p:cNvPr>
          <p:cNvGrpSpPr/>
          <p:nvPr/>
        </p:nvGrpSpPr>
        <p:grpSpPr>
          <a:xfrm>
            <a:off x="1631308" y="1852799"/>
            <a:ext cx="7643574" cy="4172782"/>
            <a:chOff x="1191356" y="751455"/>
            <a:chExt cx="9809288" cy="535508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60C2690-2A7F-3347-A8E0-531A878FA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1356" y="751455"/>
              <a:ext cx="9809288" cy="535508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E78A697-DCFB-0A42-999F-5F6111810DEB}"/>
                </a:ext>
              </a:extLst>
            </p:cNvPr>
            <p:cNvSpPr/>
            <p:nvPr/>
          </p:nvSpPr>
          <p:spPr>
            <a:xfrm>
              <a:off x="3472249" y="751455"/>
              <a:ext cx="407773" cy="422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AD8411-BB0B-384A-9B93-B922C58EC45E}"/>
                </a:ext>
              </a:extLst>
            </p:cNvPr>
            <p:cNvSpPr/>
            <p:nvPr/>
          </p:nvSpPr>
          <p:spPr>
            <a:xfrm>
              <a:off x="3571104" y="3659412"/>
              <a:ext cx="407773" cy="422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7C2B089-FDCA-0340-96C8-7D5E4B43A9FA}"/>
              </a:ext>
            </a:extLst>
          </p:cNvPr>
          <p:cNvSpPr txBox="1"/>
          <p:nvPr/>
        </p:nvSpPr>
        <p:spPr>
          <a:xfrm>
            <a:off x="6762079" y="6187692"/>
            <a:ext cx="5025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(Atta and Fan, Nature Communications, Sept 2021)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7E1662-CC21-264E-B75A-855799622D64}"/>
              </a:ext>
            </a:extLst>
          </p:cNvPr>
          <p:cNvSpPr/>
          <p:nvPr/>
        </p:nvSpPr>
        <p:spPr>
          <a:xfrm>
            <a:off x="10405767" y="1761584"/>
            <a:ext cx="13667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/>
              <a:t>Lyla Atta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5E634B-8376-6E43-8D75-7A29BEFBE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8" y="365125"/>
            <a:ext cx="9375920" cy="1325563"/>
          </a:xfrm>
        </p:spPr>
        <p:txBody>
          <a:bodyPr>
            <a:noAutofit/>
          </a:bodyPr>
          <a:lstStyle/>
          <a:p>
            <a:r>
              <a:rPr lang="en-US" sz="3200" dirty="0"/>
              <a:t>Spatially resolved transcriptomic technologies enable us to profile what genes are expressed by cells in tissues</a:t>
            </a:r>
          </a:p>
        </p:txBody>
      </p:sp>
      <p:pic>
        <p:nvPicPr>
          <p:cNvPr id="17" name="Picture 2" descr="Lyla Atta">
            <a:extLst>
              <a:ext uri="{FF2B5EF4-FFF2-40B4-BE49-F238E27FC236}">
                <a16:creationId xmlns:a16="http://schemas.microsoft.com/office/drawing/2014/main" id="{261D0E83-19DC-ECA2-074E-01A4F655C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77" r="5077"/>
          <a:stretch/>
        </p:blipFill>
        <p:spPr bwMode="auto">
          <a:xfrm>
            <a:off x="10376048" y="349947"/>
            <a:ext cx="1411638" cy="14116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78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7423C-49E8-93C6-3CA2-58EBA2602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991B029-581B-4F08-846B-4DF5D4E8E2F8}"/>
              </a:ext>
            </a:extLst>
          </p:cNvPr>
          <p:cNvGrpSpPr/>
          <p:nvPr/>
        </p:nvGrpSpPr>
        <p:grpSpPr>
          <a:xfrm>
            <a:off x="1631308" y="1852799"/>
            <a:ext cx="7643574" cy="4172782"/>
            <a:chOff x="1191356" y="751455"/>
            <a:chExt cx="9809288" cy="535508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DF8C8A6-1C1F-2CEF-7BE8-DDB10AE5F7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1356" y="751455"/>
              <a:ext cx="9809288" cy="535508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092E8B6-C054-FF3B-56B7-A4A2BB5C773D}"/>
                </a:ext>
              </a:extLst>
            </p:cNvPr>
            <p:cNvSpPr/>
            <p:nvPr/>
          </p:nvSpPr>
          <p:spPr>
            <a:xfrm>
              <a:off x="3472249" y="751455"/>
              <a:ext cx="407773" cy="422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966A089-F535-6559-F1D5-592916FBCDC1}"/>
                </a:ext>
              </a:extLst>
            </p:cNvPr>
            <p:cNvSpPr/>
            <p:nvPr/>
          </p:nvSpPr>
          <p:spPr>
            <a:xfrm>
              <a:off x="3571104" y="3659412"/>
              <a:ext cx="407773" cy="422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70D285A-ECB6-7E27-4DFB-C925321BFC2F}"/>
              </a:ext>
            </a:extLst>
          </p:cNvPr>
          <p:cNvSpPr txBox="1"/>
          <p:nvPr/>
        </p:nvSpPr>
        <p:spPr>
          <a:xfrm>
            <a:off x="6762079" y="6187692"/>
            <a:ext cx="5025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(Atta and Fan, Nature Communications, Sept 2021)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62381A-B031-BF20-E673-B4938660F70C}"/>
              </a:ext>
            </a:extLst>
          </p:cNvPr>
          <p:cNvSpPr/>
          <p:nvPr/>
        </p:nvSpPr>
        <p:spPr>
          <a:xfrm>
            <a:off x="10405767" y="1761584"/>
            <a:ext cx="13667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/>
              <a:t>Lyla Atta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D8E89F-8C27-3C3A-03DF-7B68A9056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8" y="365125"/>
            <a:ext cx="9375920" cy="1325563"/>
          </a:xfrm>
        </p:spPr>
        <p:txBody>
          <a:bodyPr>
            <a:noAutofit/>
          </a:bodyPr>
          <a:lstStyle/>
          <a:p>
            <a:r>
              <a:rPr lang="en-US" sz="3200" dirty="0"/>
              <a:t>Spatially resolved transcriptomic technologies enable us to profile what genes are expressed by cells in tissues</a:t>
            </a:r>
          </a:p>
        </p:txBody>
      </p:sp>
      <p:pic>
        <p:nvPicPr>
          <p:cNvPr id="17" name="Picture 2" descr="Lyla Atta">
            <a:extLst>
              <a:ext uri="{FF2B5EF4-FFF2-40B4-BE49-F238E27FC236}">
                <a16:creationId xmlns:a16="http://schemas.microsoft.com/office/drawing/2014/main" id="{AB20A8FE-4B07-F4E2-7AD1-E5952E758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77" r="5077"/>
          <a:stretch/>
        </p:blipFill>
        <p:spPr bwMode="auto">
          <a:xfrm>
            <a:off x="10376048" y="349947"/>
            <a:ext cx="1411638" cy="14116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48FA83-6D75-8FB4-ED53-F8AC62E8C43A}"/>
              </a:ext>
            </a:extLst>
          </p:cNvPr>
          <p:cNvSpPr/>
          <p:nvPr/>
        </p:nvSpPr>
        <p:spPr>
          <a:xfrm>
            <a:off x="2438401" y="1826084"/>
            <a:ext cx="6862130" cy="211310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11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Group 362"/>
          <p:cNvGrpSpPr/>
          <p:nvPr/>
        </p:nvGrpSpPr>
        <p:grpSpPr>
          <a:xfrm>
            <a:off x="1792748" y="1690688"/>
            <a:ext cx="4286557" cy="2493793"/>
            <a:chOff x="2153469" y="2576090"/>
            <a:chExt cx="4286557" cy="2493793"/>
          </a:xfrm>
        </p:grpSpPr>
        <p:grpSp>
          <p:nvGrpSpPr>
            <p:cNvPr id="129" name="Group 128"/>
            <p:cNvGrpSpPr/>
            <p:nvPr/>
          </p:nvGrpSpPr>
          <p:grpSpPr>
            <a:xfrm>
              <a:off x="2641623" y="2836386"/>
              <a:ext cx="2932670" cy="337640"/>
              <a:chOff x="1173220" y="1334977"/>
              <a:chExt cx="2932670" cy="337640"/>
            </a:xfrm>
          </p:grpSpPr>
          <p:cxnSp>
            <p:nvCxnSpPr>
              <p:cNvPr id="4" name="Straight Connector 3"/>
              <p:cNvCxnSpPr/>
              <p:nvPr/>
            </p:nvCxnSpPr>
            <p:spPr>
              <a:xfrm>
                <a:off x="1173220" y="1672617"/>
                <a:ext cx="2932670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oup 28"/>
              <p:cNvGrpSpPr/>
              <p:nvPr/>
            </p:nvGrpSpPr>
            <p:grpSpPr>
              <a:xfrm>
                <a:off x="1317119" y="1571421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Straight Connector 49"/>
              <p:cNvCxnSpPr/>
              <p:nvPr/>
            </p:nvCxnSpPr>
            <p:spPr>
              <a:xfrm flipH="1">
                <a:off x="1792243" y="1429842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7" name="Group 66"/>
              <p:cNvGrpSpPr/>
              <p:nvPr/>
            </p:nvGrpSpPr>
            <p:grpSpPr>
              <a:xfrm>
                <a:off x="1892027" y="1337553"/>
                <a:ext cx="126194" cy="138882"/>
                <a:chOff x="1790744" y="865793"/>
                <a:chExt cx="126194" cy="138882"/>
              </a:xfrm>
            </p:grpSpPr>
            <p:sp>
              <p:nvSpPr>
                <p:cNvPr id="52" name="Oval 51"/>
                <p:cNvSpPr/>
                <p:nvPr/>
              </p:nvSpPr>
              <p:spPr>
                <a:xfrm>
                  <a:off x="1825889" y="911488"/>
                  <a:ext cx="55329" cy="4950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3" name="Straight Connector 52"/>
                <p:cNvCxnSpPr/>
                <p:nvPr/>
              </p:nvCxnSpPr>
              <p:spPr>
                <a:xfrm flipH="1">
                  <a:off x="1853553" y="963906"/>
                  <a:ext cx="421" cy="40769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1853553" y="865793"/>
                  <a:ext cx="1" cy="45695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flipH="1">
                  <a:off x="1850950" y="902751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flipH="1">
                  <a:off x="1792895" y="935342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H="1" flipV="1">
                  <a:off x="1790744" y="899459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 flipH="1" flipV="1">
                  <a:off x="1856171" y="938356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/>
            </p:nvGrpSpPr>
            <p:grpSpPr>
              <a:xfrm>
                <a:off x="2185897" y="1572393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1" name="Straight Connector 90"/>
              <p:cNvCxnSpPr/>
              <p:nvPr/>
            </p:nvCxnSpPr>
            <p:spPr>
              <a:xfrm flipH="1">
                <a:off x="2661021" y="1430814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2" name="Group 91"/>
              <p:cNvGrpSpPr/>
              <p:nvPr/>
            </p:nvGrpSpPr>
            <p:grpSpPr>
              <a:xfrm>
                <a:off x="2760805" y="1338525"/>
                <a:ext cx="126194" cy="138882"/>
                <a:chOff x="1790744" y="865793"/>
                <a:chExt cx="126194" cy="138882"/>
              </a:xfrm>
            </p:grpSpPr>
            <p:sp>
              <p:nvSpPr>
                <p:cNvPr id="93" name="Oval 92"/>
                <p:cNvSpPr/>
                <p:nvPr/>
              </p:nvSpPr>
              <p:spPr>
                <a:xfrm>
                  <a:off x="1825889" y="911488"/>
                  <a:ext cx="55329" cy="4950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4" name="Straight Connector 93"/>
                <p:cNvCxnSpPr/>
                <p:nvPr/>
              </p:nvCxnSpPr>
              <p:spPr>
                <a:xfrm flipH="1">
                  <a:off x="1853553" y="963906"/>
                  <a:ext cx="421" cy="40769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1853553" y="865793"/>
                  <a:ext cx="1" cy="45695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flipH="1">
                  <a:off x="1850950" y="902751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 flipH="1">
                  <a:off x="1792895" y="935342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 flipH="1" flipV="1">
                  <a:off x="1790744" y="899459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 flipH="1" flipV="1">
                  <a:off x="1856171" y="938356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/>
              <p:cNvGrpSpPr/>
              <p:nvPr/>
            </p:nvGrpSpPr>
            <p:grpSpPr>
              <a:xfrm>
                <a:off x="3123720" y="1568845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120" name="Straight Connector 119"/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1" name="Straight Connector 110"/>
              <p:cNvCxnSpPr/>
              <p:nvPr/>
            </p:nvCxnSpPr>
            <p:spPr>
              <a:xfrm flipH="1">
                <a:off x="3598844" y="1427266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2" name="Group 111"/>
              <p:cNvGrpSpPr/>
              <p:nvPr/>
            </p:nvGrpSpPr>
            <p:grpSpPr>
              <a:xfrm>
                <a:off x="3698628" y="1334977"/>
                <a:ext cx="126194" cy="138882"/>
                <a:chOff x="1790744" y="865793"/>
                <a:chExt cx="126194" cy="138882"/>
              </a:xfrm>
            </p:grpSpPr>
            <p:sp>
              <p:nvSpPr>
                <p:cNvPr id="113" name="Oval 112"/>
                <p:cNvSpPr/>
                <p:nvPr/>
              </p:nvSpPr>
              <p:spPr>
                <a:xfrm>
                  <a:off x="1825889" y="911488"/>
                  <a:ext cx="55329" cy="4950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1853553" y="963906"/>
                  <a:ext cx="421" cy="40769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1853553" y="865793"/>
                  <a:ext cx="1" cy="45695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1850950" y="902751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flipH="1">
                  <a:off x="1792895" y="935342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 flipH="1" flipV="1">
                  <a:off x="1790744" y="899459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 flipH="1" flipV="1">
                  <a:off x="1856171" y="938356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39" name="TextBox 338"/>
            <p:cNvSpPr txBox="1"/>
            <p:nvPr/>
          </p:nvSpPr>
          <p:spPr>
            <a:xfrm>
              <a:off x="5701657" y="3002462"/>
              <a:ext cx="7383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RNA1</a:t>
              </a:r>
            </a:p>
          </p:txBody>
        </p:sp>
        <p:sp>
          <p:nvSpPr>
            <p:cNvPr id="340" name="TextBox 339"/>
            <p:cNvSpPr txBox="1"/>
            <p:nvPr/>
          </p:nvSpPr>
          <p:spPr>
            <a:xfrm>
              <a:off x="5701657" y="3839973"/>
              <a:ext cx="7383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B050"/>
                  </a:solidFill>
                </a:rPr>
                <a:t>RNA2</a:t>
              </a:r>
            </a:p>
          </p:txBody>
        </p:sp>
        <p:sp>
          <p:nvSpPr>
            <p:cNvPr id="341" name="TextBox 340"/>
            <p:cNvSpPr txBox="1"/>
            <p:nvPr/>
          </p:nvSpPr>
          <p:spPr>
            <a:xfrm>
              <a:off x="5672311" y="4700551"/>
              <a:ext cx="7383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FF9900"/>
                  </a:solidFill>
                </a:rPr>
                <a:t>RNA3</a:t>
              </a:r>
            </a:p>
          </p:txBody>
        </p:sp>
        <p:sp>
          <p:nvSpPr>
            <p:cNvPr id="342" name="TextBox 341"/>
            <p:cNvSpPr txBox="1"/>
            <p:nvPr/>
          </p:nvSpPr>
          <p:spPr>
            <a:xfrm>
              <a:off x="2153469" y="2783292"/>
              <a:ext cx="18351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rgbClr val="0070C0"/>
                  </a:solidFill>
                </a:rPr>
                <a:t>Oligonucleotide</a:t>
              </a:r>
            </a:p>
          </p:txBody>
        </p:sp>
        <p:sp>
          <p:nvSpPr>
            <p:cNvPr id="343" name="TextBox 342"/>
            <p:cNvSpPr txBox="1"/>
            <p:nvPr/>
          </p:nvSpPr>
          <p:spPr>
            <a:xfrm>
              <a:off x="4587902" y="2576090"/>
              <a:ext cx="15786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Fluorophore</a:t>
              </a:r>
            </a:p>
          </p:txBody>
        </p:sp>
        <p:grpSp>
          <p:nvGrpSpPr>
            <p:cNvPr id="338" name="Group 337"/>
            <p:cNvGrpSpPr/>
            <p:nvPr/>
          </p:nvGrpSpPr>
          <p:grpSpPr>
            <a:xfrm>
              <a:off x="2644173" y="3685574"/>
              <a:ext cx="2932670" cy="339717"/>
              <a:chOff x="1173220" y="1935642"/>
              <a:chExt cx="2932670" cy="339717"/>
            </a:xfrm>
          </p:grpSpPr>
          <p:cxnSp>
            <p:nvCxnSpPr>
              <p:cNvPr id="131" name="Straight Connector 130"/>
              <p:cNvCxnSpPr/>
              <p:nvPr/>
            </p:nvCxnSpPr>
            <p:spPr>
              <a:xfrm>
                <a:off x="1173220" y="2275359"/>
                <a:ext cx="2932670" cy="0"/>
              </a:xfrm>
              <a:prstGeom prst="line">
                <a:avLst/>
              </a:prstGeom>
              <a:ln w="2222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2" name="Group 131"/>
              <p:cNvGrpSpPr/>
              <p:nvPr/>
            </p:nvGrpSpPr>
            <p:grpSpPr>
              <a:xfrm>
                <a:off x="1317119" y="2174163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180" name="Straight Connector 179"/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/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/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/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3" name="Straight Connector 132"/>
              <p:cNvCxnSpPr/>
              <p:nvPr/>
            </p:nvCxnSpPr>
            <p:spPr>
              <a:xfrm flipH="1">
                <a:off x="1792243" y="2032584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5" name="Group 134"/>
              <p:cNvGrpSpPr/>
              <p:nvPr/>
            </p:nvGrpSpPr>
            <p:grpSpPr>
              <a:xfrm>
                <a:off x="2185897" y="2175135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164" name="Straight Connector 163"/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/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/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/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Connector 171"/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6" name="Straight Connector 135"/>
              <p:cNvCxnSpPr/>
              <p:nvPr/>
            </p:nvCxnSpPr>
            <p:spPr>
              <a:xfrm flipH="1">
                <a:off x="2661021" y="2033556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8" name="Group 137"/>
              <p:cNvGrpSpPr/>
              <p:nvPr/>
            </p:nvGrpSpPr>
            <p:grpSpPr>
              <a:xfrm>
                <a:off x="3123720" y="2171587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9" name="Straight Connector 138"/>
              <p:cNvCxnSpPr/>
              <p:nvPr/>
            </p:nvCxnSpPr>
            <p:spPr>
              <a:xfrm flipH="1">
                <a:off x="3598844" y="2030008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0" name="Group 189"/>
              <p:cNvGrpSpPr/>
              <p:nvPr/>
            </p:nvGrpSpPr>
            <p:grpSpPr>
              <a:xfrm>
                <a:off x="1897815" y="1939536"/>
                <a:ext cx="126194" cy="138882"/>
                <a:chOff x="2089923" y="1940295"/>
                <a:chExt cx="126194" cy="138882"/>
              </a:xfrm>
            </p:grpSpPr>
            <p:grpSp>
              <p:nvGrpSpPr>
                <p:cNvPr id="134" name="Group 133"/>
                <p:cNvGrpSpPr/>
                <p:nvPr/>
              </p:nvGrpSpPr>
              <p:grpSpPr>
                <a:xfrm>
                  <a:off x="2089923" y="1940295"/>
                  <a:ext cx="126194" cy="138882"/>
                  <a:chOff x="1790744" y="865793"/>
                  <a:chExt cx="126194" cy="138882"/>
                </a:xfrm>
              </p:grpSpPr>
              <p:sp>
                <p:nvSpPr>
                  <p:cNvPr id="173" name="Oval 172"/>
                  <p:cNvSpPr/>
                  <p:nvPr/>
                </p:nvSpPr>
                <p:spPr>
                  <a:xfrm>
                    <a:off x="1825889" y="911488"/>
                    <a:ext cx="55329" cy="49506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74" name="Straight Connector 173"/>
                  <p:cNvCxnSpPr/>
                  <p:nvPr/>
                </p:nvCxnSpPr>
                <p:spPr>
                  <a:xfrm flipH="1">
                    <a:off x="1853553" y="963906"/>
                    <a:ext cx="421" cy="40769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Straight Connector 174"/>
                  <p:cNvCxnSpPr/>
                  <p:nvPr/>
                </p:nvCxnSpPr>
                <p:spPr>
                  <a:xfrm>
                    <a:off x="1853553" y="865793"/>
                    <a:ext cx="1" cy="45695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" name="Straight Connector 175"/>
                  <p:cNvCxnSpPr/>
                  <p:nvPr/>
                </p:nvCxnSpPr>
                <p:spPr>
                  <a:xfrm flipH="1">
                    <a:off x="1850950" y="902751"/>
                    <a:ext cx="65988" cy="32033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Straight Connector 176"/>
                  <p:cNvCxnSpPr/>
                  <p:nvPr/>
                </p:nvCxnSpPr>
                <p:spPr>
                  <a:xfrm flipH="1">
                    <a:off x="1792895" y="935342"/>
                    <a:ext cx="65988" cy="32033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177"/>
                  <p:cNvCxnSpPr/>
                  <p:nvPr/>
                </p:nvCxnSpPr>
                <p:spPr>
                  <a:xfrm flipH="1" flipV="1">
                    <a:off x="1790744" y="899459"/>
                    <a:ext cx="55329" cy="32311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Straight Connector 178"/>
                  <p:cNvCxnSpPr/>
                  <p:nvPr/>
                </p:nvCxnSpPr>
                <p:spPr>
                  <a:xfrm flipH="1" flipV="1">
                    <a:off x="1856171" y="938356"/>
                    <a:ext cx="55329" cy="32311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9" name="Oval 188"/>
                <p:cNvSpPr/>
                <p:nvPr/>
              </p:nvSpPr>
              <p:spPr>
                <a:xfrm>
                  <a:off x="2120581" y="1980002"/>
                  <a:ext cx="65998" cy="5953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1" name="Group 190"/>
              <p:cNvGrpSpPr/>
              <p:nvPr/>
            </p:nvGrpSpPr>
            <p:grpSpPr>
              <a:xfrm>
                <a:off x="2767545" y="1939510"/>
                <a:ext cx="126194" cy="138882"/>
                <a:chOff x="2089923" y="1940295"/>
                <a:chExt cx="126194" cy="138882"/>
              </a:xfrm>
            </p:grpSpPr>
            <p:grpSp>
              <p:nvGrpSpPr>
                <p:cNvPr id="192" name="Group 191"/>
                <p:cNvGrpSpPr/>
                <p:nvPr/>
              </p:nvGrpSpPr>
              <p:grpSpPr>
                <a:xfrm>
                  <a:off x="2089923" y="1940295"/>
                  <a:ext cx="126194" cy="138882"/>
                  <a:chOff x="1790744" y="865793"/>
                  <a:chExt cx="126194" cy="138882"/>
                </a:xfrm>
              </p:grpSpPr>
              <p:sp>
                <p:nvSpPr>
                  <p:cNvPr id="194" name="Oval 193"/>
                  <p:cNvSpPr/>
                  <p:nvPr/>
                </p:nvSpPr>
                <p:spPr>
                  <a:xfrm>
                    <a:off x="1825889" y="911488"/>
                    <a:ext cx="55329" cy="49506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95" name="Straight Connector 194"/>
                  <p:cNvCxnSpPr/>
                  <p:nvPr/>
                </p:nvCxnSpPr>
                <p:spPr>
                  <a:xfrm flipH="1">
                    <a:off x="1853553" y="963906"/>
                    <a:ext cx="421" cy="40769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" name="Straight Connector 195"/>
                  <p:cNvCxnSpPr/>
                  <p:nvPr/>
                </p:nvCxnSpPr>
                <p:spPr>
                  <a:xfrm>
                    <a:off x="1853553" y="865793"/>
                    <a:ext cx="1" cy="45695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Straight Connector 196"/>
                  <p:cNvCxnSpPr/>
                  <p:nvPr/>
                </p:nvCxnSpPr>
                <p:spPr>
                  <a:xfrm flipH="1">
                    <a:off x="1850950" y="902751"/>
                    <a:ext cx="65988" cy="32033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Straight Connector 197"/>
                  <p:cNvCxnSpPr/>
                  <p:nvPr/>
                </p:nvCxnSpPr>
                <p:spPr>
                  <a:xfrm flipH="1">
                    <a:off x="1792895" y="935342"/>
                    <a:ext cx="65988" cy="32033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" name="Straight Connector 198"/>
                  <p:cNvCxnSpPr/>
                  <p:nvPr/>
                </p:nvCxnSpPr>
                <p:spPr>
                  <a:xfrm flipH="1" flipV="1">
                    <a:off x="1790744" y="899459"/>
                    <a:ext cx="55329" cy="32311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0" name="Straight Connector 199"/>
                  <p:cNvCxnSpPr/>
                  <p:nvPr/>
                </p:nvCxnSpPr>
                <p:spPr>
                  <a:xfrm flipH="1" flipV="1">
                    <a:off x="1856171" y="938356"/>
                    <a:ext cx="55329" cy="32311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3" name="Oval 192"/>
                <p:cNvSpPr/>
                <p:nvPr/>
              </p:nvSpPr>
              <p:spPr>
                <a:xfrm>
                  <a:off x="2120581" y="1980002"/>
                  <a:ext cx="65998" cy="5953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1" name="Group 200"/>
              <p:cNvGrpSpPr/>
              <p:nvPr/>
            </p:nvGrpSpPr>
            <p:grpSpPr>
              <a:xfrm>
                <a:off x="3711159" y="1935642"/>
                <a:ext cx="126194" cy="138882"/>
                <a:chOff x="2089923" y="1940295"/>
                <a:chExt cx="126194" cy="138882"/>
              </a:xfrm>
            </p:grpSpPr>
            <p:grpSp>
              <p:nvGrpSpPr>
                <p:cNvPr id="202" name="Group 201"/>
                <p:cNvGrpSpPr/>
                <p:nvPr/>
              </p:nvGrpSpPr>
              <p:grpSpPr>
                <a:xfrm>
                  <a:off x="2089923" y="1940295"/>
                  <a:ext cx="126194" cy="138882"/>
                  <a:chOff x="1790744" y="865793"/>
                  <a:chExt cx="126194" cy="138882"/>
                </a:xfrm>
              </p:grpSpPr>
              <p:sp>
                <p:nvSpPr>
                  <p:cNvPr id="204" name="Oval 203"/>
                  <p:cNvSpPr/>
                  <p:nvPr/>
                </p:nvSpPr>
                <p:spPr>
                  <a:xfrm>
                    <a:off x="1825889" y="911488"/>
                    <a:ext cx="55329" cy="49506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05" name="Straight Connector 204"/>
                  <p:cNvCxnSpPr/>
                  <p:nvPr/>
                </p:nvCxnSpPr>
                <p:spPr>
                  <a:xfrm flipH="1">
                    <a:off x="1853553" y="963906"/>
                    <a:ext cx="421" cy="40769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" name="Straight Connector 205"/>
                  <p:cNvCxnSpPr/>
                  <p:nvPr/>
                </p:nvCxnSpPr>
                <p:spPr>
                  <a:xfrm>
                    <a:off x="1853553" y="865793"/>
                    <a:ext cx="1" cy="45695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7" name="Straight Connector 206"/>
                  <p:cNvCxnSpPr/>
                  <p:nvPr/>
                </p:nvCxnSpPr>
                <p:spPr>
                  <a:xfrm flipH="1">
                    <a:off x="1850950" y="902751"/>
                    <a:ext cx="65988" cy="32033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8" name="Straight Connector 207"/>
                  <p:cNvCxnSpPr/>
                  <p:nvPr/>
                </p:nvCxnSpPr>
                <p:spPr>
                  <a:xfrm flipH="1">
                    <a:off x="1792895" y="935342"/>
                    <a:ext cx="65988" cy="32033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" name="Straight Connector 208"/>
                  <p:cNvCxnSpPr/>
                  <p:nvPr/>
                </p:nvCxnSpPr>
                <p:spPr>
                  <a:xfrm flipH="1" flipV="1">
                    <a:off x="1790744" y="899459"/>
                    <a:ext cx="55329" cy="32311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" name="Straight Connector 209"/>
                  <p:cNvCxnSpPr/>
                  <p:nvPr/>
                </p:nvCxnSpPr>
                <p:spPr>
                  <a:xfrm flipH="1" flipV="1">
                    <a:off x="1856171" y="938356"/>
                    <a:ext cx="55329" cy="32311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03" name="Oval 202"/>
                <p:cNvSpPr/>
                <p:nvPr/>
              </p:nvSpPr>
              <p:spPr>
                <a:xfrm>
                  <a:off x="2120581" y="1980002"/>
                  <a:ext cx="65998" cy="5953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37" name="Group 336"/>
            <p:cNvGrpSpPr/>
            <p:nvPr/>
          </p:nvGrpSpPr>
          <p:grpSpPr>
            <a:xfrm>
              <a:off x="2633949" y="4570503"/>
              <a:ext cx="2932670" cy="337640"/>
              <a:chOff x="1137410" y="2544307"/>
              <a:chExt cx="2932670" cy="337640"/>
            </a:xfrm>
          </p:grpSpPr>
          <p:cxnSp>
            <p:nvCxnSpPr>
              <p:cNvPr id="276" name="Straight Connector 275"/>
              <p:cNvCxnSpPr/>
              <p:nvPr/>
            </p:nvCxnSpPr>
            <p:spPr>
              <a:xfrm>
                <a:off x="1137410" y="2881947"/>
                <a:ext cx="2932670" cy="0"/>
              </a:xfrm>
              <a:prstGeom prst="line">
                <a:avLst/>
              </a:prstGeom>
              <a:ln w="2222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7" name="Group 276"/>
              <p:cNvGrpSpPr/>
              <p:nvPr/>
            </p:nvGrpSpPr>
            <p:grpSpPr>
              <a:xfrm>
                <a:off x="1281309" y="2780751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325" name="Straight Connector 324"/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Straight Connector 325"/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Connector 326"/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Straight Connector 327"/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/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/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Straight Connector 332"/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78" name="Straight Connector 277"/>
              <p:cNvCxnSpPr/>
              <p:nvPr/>
            </p:nvCxnSpPr>
            <p:spPr>
              <a:xfrm flipH="1">
                <a:off x="1756433" y="2639172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9" name="Group 278"/>
              <p:cNvGrpSpPr/>
              <p:nvPr/>
            </p:nvGrpSpPr>
            <p:grpSpPr>
              <a:xfrm>
                <a:off x="1856217" y="2546883"/>
                <a:ext cx="126194" cy="138882"/>
                <a:chOff x="1790744" y="865793"/>
                <a:chExt cx="126194" cy="138882"/>
              </a:xfrm>
            </p:grpSpPr>
            <p:sp>
              <p:nvSpPr>
                <p:cNvPr id="318" name="Oval 317"/>
                <p:cNvSpPr/>
                <p:nvPr/>
              </p:nvSpPr>
              <p:spPr>
                <a:xfrm>
                  <a:off x="1825889" y="911488"/>
                  <a:ext cx="55329" cy="4950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19" name="Straight Connector 318"/>
                <p:cNvCxnSpPr/>
                <p:nvPr/>
              </p:nvCxnSpPr>
              <p:spPr>
                <a:xfrm flipH="1">
                  <a:off x="1853553" y="963906"/>
                  <a:ext cx="421" cy="40769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Straight Connector 319"/>
                <p:cNvCxnSpPr/>
                <p:nvPr/>
              </p:nvCxnSpPr>
              <p:spPr>
                <a:xfrm>
                  <a:off x="1853553" y="865793"/>
                  <a:ext cx="1" cy="45695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/>
                <p:nvPr/>
              </p:nvCxnSpPr>
              <p:spPr>
                <a:xfrm flipH="1">
                  <a:off x="1850950" y="902751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Straight Connector 321"/>
                <p:cNvCxnSpPr/>
                <p:nvPr/>
              </p:nvCxnSpPr>
              <p:spPr>
                <a:xfrm flipH="1">
                  <a:off x="1792895" y="935342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/>
              </p:nvCxnSpPr>
              <p:spPr>
                <a:xfrm flipH="1" flipV="1">
                  <a:off x="1790744" y="899459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/>
                <p:cNvCxnSpPr/>
                <p:nvPr/>
              </p:nvCxnSpPr>
              <p:spPr>
                <a:xfrm flipH="1" flipV="1">
                  <a:off x="1856171" y="938356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0" name="Group 279"/>
              <p:cNvGrpSpPr/>
              <p:nvPr/>
            </p:nvGrpSpPr>
            <p:grpSpPr>
              <a:xfrm>
                <a:off x="2150087" y="2781723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309" name="Straight Connector 308"/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Straight Connector 309"/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2" name="Straight Connector 311"/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4" name="Straight Connector 313"/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6" name="Straight Connector 315"/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81" name="Straight Connector 280"/>
              <p:cNvCxnSpPr/>
              <p:nvPr/>
            </p:nvCxnSpPr>
            <p:spPr>
              <a:xfrm flipH="1">
                <a:off x="2625211" y="2640144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2" name="Group 281"/>
              <p:cNvGrpSpPr/>
              <p:nvPr/>
            </p:nvGrpSpPr>
            <p:grpSpPr>
              <a:xfrm>
                <a:off x="2724995" y="2547855"/>
                <a:ext cx="126194" cy="138882"/>
                <a:chOff x="1790744" y="865793"/>
                <a:chExt cx="126194" cy="138882"/>
              </a:xfrm>
            </p:grpSpPr>
            <p:sp>
              <p:nvSpPr>
                <p:cNvPr id="302" name="Oval 301"/>
                <p:cNvSpPr/>
                <p:nvPr/>
              </p:nvSpPr>
              <p:spPr>
                <a:xfrm>
                  <a:off x="1825889" y="911488"/>
                  <a:ext cx="55329" cy="4950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03" name="Straight Connector 302"/>
                <p:cNvCxnSpPr/>
                <p:nvPr/>
              </p:nvCxnSpPr>
              <p:spPr>
                <a:xfrm flipH="1">
                  <a:off x="1853553" y="963906"/>
                  <a:ext cx="421" cy="40769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Straight Connector 303"/>
                <p:cNvCxnSpPr/>
                <p:nvPr/>
              </p:nvCxnSpPr>
              <p:spPr>
                <a:xfrm>
                  <a:off x="1853553" y="865793"/>
                  <a:ext cx="1" cy="45695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/>
              </p:nvCxnSpPr>
              <p:spPr>
                <a:xfrm flipH="1">
                  <a:off x="1850950" y="902751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" name="Straight Connector 305"/>
                <p:cNvCxnSpPr/>
                <p:nvPr/>
              </p:nvCxnSpPr>
              <p:spPr>
                <a:xfrm flipH="1">
                  <a:off x="1792895" y="935342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/>
              </p:nvCxnSpPr>
              <p:spPr>
                <a:xfrm flipH="1" flipV="1">
                  <a:off x="1790744" y="899459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Straight Connector 307"/>
                <p:cNvCxnSpPr/>
                <p:nvPr/>
              </p:nvCxnSpPr>
              <p:spPr>
                <a:xfrm flipH="1" flipV="1">
                  <a:off x="1856171" y="938356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/>
            </p:nvGrpSpPr>
            <p:grpSpPr>
              <a:xfrm>
                <a:off x="3087910" y="2778175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293" name="Straight Connector 292"/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/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/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297"/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/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84" name="Straight Connector 283"/>
              <p:cNvCxnSpPr/>
              <p:nvPr/>
            </p:nvCxnSpPr>
            <p:spPr>
              <a:xfrm flipH="1">
                <a:off x="3563034" y="2636596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5" name="Group 284"/>
              <p:cNvGrpSpPr/>
              <p:nvPr/>
            </p:nvGrpSpPr>
            <p:grpSpPr>
              <a:xfrm>
                <a:off x="3662818" y="2544307"/>
                <a:ext cx="126194" cy="138882"/>
                <a:chOff x="1790744" y="865793"/>
                <a:chExt cx="126194" cy="138882"/>
              </a:xfrm>
            </p:grpSpPr>
            <p:sp>
              <p:nvSpPr>
                <p:cNvPr id="286" name="Oval 285"/>
                <p:cNvSpPr/>
                <p:nvPr/>
              </p:nvSpPr>
              <p:spPr>
                <a:xfrm>
                  <a:off x="1825889" y="911488"/>
                  <a:ext cx="55329" cy="4950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87" name="Straight Connector 286"/>
                <p:cNvCxnSpPr/>
                <p:nvPr/>
              </p:nvCxnSpPr>
              <p:spPr>
                <a:xfrm flipH="1">
                  <a:off x="1853553" y="963906"/>
                  <a:ext cx="421" cy="40769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/>
              </p:nvCxnSpPr>
              <p:spPr>
                <a:xfrm>
                  <a:off x="1853553" y="865793"/>
                  <a:ext cx="1" cy="45695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Straight Connector 288"/>
                <p:cNvCxnSpPr/>
                <p:nvPr/>
              </p:nvCxnSpPr>
              <p:spPr>
                <a:xfrm flipH="1">
                  <a:off x="1850950" y="902751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Straight Connector 289"/>
                <p:cNvCxnSpPr/>
                <p:nvPr/>
              </p:nvCxnSpPr>
              <p:spPr>
                <a:xfrm flipH="1">
                  <a:off x="1792895" y="935342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" name="Straight Connector 290"/>
                <p:cNvCxnSpPr/>
                <p:nvPr/>
              </p:nvCxnSpPr>
              <p:spPr>
                <a:xfrm flipH="1" flipV="1">
                  <a:off x="1790744" y="899459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/>
                <p:cNvCxnSpPr/>
                <p:nvPr/>
              </p:nvCxnSpPr>
              <p:spPr>
                <a:xfrm flipH="1" flipV="1">
                  <a:off x="1856171" y="938356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4" name="Oval 333"/>
              <p:cNvSpPr/>
              <p:nvPr/>
            </p:nvSpPr>
            <p:spPr>
              <a:xfrm>
                <a:off x="1888759" y="2585610"/>
                <a:ext cx="65998" cy="5953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2753291" y="2588140"/>
                <a:ext cx="65998" cy="5953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3695439" y="2588529"/>
                <a:ext cx="65998" cy="5953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68" name="Rectangle 367"/>
          <p:cNvSpPr/>
          <p:nvPr/>
        </p:nvSpPr>
        <p:spPr>
          <a:xfrm>
            <a:off x="9165771" y="6078710"/>
            <a:ext cx="37317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Femino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et al., Science, 1998)</a:t>
            </a:r>
          </a:p>
          <a:p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(Raj et al., Nature Methods, 2008)</a:t>
            </a:r>
          </a:p>
          <a:p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Lukumbuzya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et al., Front. </a:t>
            </a:r>
            <a:r>
              <a:rPr lang="en-US" sz="12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Microbiol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2019)</a:t>
            </a:r>
          </a:p>
        </p:txBody>
      </p:sp>
      <p:pic>
        <p:nvPicPr>
          <p:cNvPr id="1026" name="Picture 2" descr="FISHscope | Ross Fluorescence Imaging Center">
            <a:extLst>
              <a:ext uri="{FF2B5EF4-FFF2-40B4-BE49-F238E27FC236}">
                <a16:creationId xmlns:a16="http://schemas.microsoft.com/office/drawing/2014/main" id="{0D093D0B-52D2-7F42-84F0-A21FC8BBA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761" y="1848734"/>
            <a:ext cx="3535111" cy="267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18F34E6-E438-257C-FD2B-5EF5BA796FEF}"/>
              </a:ext>
            </a:extLst>
          </p:cNvPr>
          <p:cNvSpPr txBox="1">
            <a:spLocks/>
          </p:cNvSpPr>
          <p:nvPr/>
        </p:nvSpPr>
        <p:spPr>
          <a:xfrm>
            <a:off x="541868" y="365125"/>
            <a:ext cx="11192932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/>
              <a:t>smFISH</a:t>
            </a:r>
            <a:r>
              <a:rPr lang="en-US" sz="3200" dirty="0"/>
              <a:t> enables imaging of single mRNA molecules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A3D274-1638-3E39-030D-0C92B197F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9843" y="4458920"/>
            <a:ext cx="6253881" cy="217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29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342C20-0F02-0945-9E34-FB747C6CE5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08" y="394556"/>
            <a:ext cx="10577384" cy="59497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431CDA-F917-4040-A18F-B1CC8E42C20F}"/>
              </a:ext>
            </a:extLst>
          </p:cNvPr>
          <p:cNvSpPr txBox="1"/>
          <p:nvPr/>
        </p:nvSpPr>
        <p:spPr>
          <a:xfrm>
            <a:off x="8798011" y="6344335"/>
            <a:ext cx="3258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(Slide courtesy of </a:t>
            </a:r>
            <a:r>
              <a:rPr lang="en-US" err="1"/>
              <a:t>Chenglong</a:t>
            </a:r>
            <a:r>
              <a:rPr lang="en-US"/>
              <a:t> Xia)</a:t>
            </a:r>
          </a:p>
        </p:txBody>
      </p:sp>
    </p:spTree>
    <p:extLst>
      <p:ext uri="{BB962C8B-B14F-4D97-AF65-F5344CB8AC3E}">
        <p14:creationId xmlns:p14="http://schemas.microsoft.com/office/powerpoint/2010/main" val="2273470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A70413-7F3D-8446-B2D0-6059078E6E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0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447F30-AFF3-214D-85E5-1C5D6E946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2150" y="963612"/>
            <a:ext cx="5727700" cy="4216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6E54ED-4C54-5B4D-B6D9-2499FF316A50}"/>
              </a:ext>
            </a:extLst>
          </p:cNvPr>
          <p:cNvSpPr txBox="1"/>
          <p:nvPr/>
        </p:nvSpPr>
        <p:spPr>
          <a:xfrm>
            <a:off x="105711" y="59809"/>
            <a:ext cx="2404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chemeClr val="bg1">
                    <a:lumMod val="85000"/>
                  </a:schemeClr>
                </a:solidFill>
              </a:rPr>
              <a:t>Decoded MERFISH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41CBD5-A375-B40E-832B-C452D576AD47}"/>
              </a:ext>
            </a:extLst>
          </p:cNvPr>
          <p:cNvSpPr txBox="1"/>
          <p:nvPr/>
        </p:nvSpPr>
        <p:spPr>
          <a:xfrm>
            <a:off x="7186629" y="5418841"/>
            <a:ext cx="48419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(MERFISH: Chen et al, Science 2015)</a:t>
            </a:r>
          </a:p>
          <a:p>
            <a:pPr algn="r"/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SeqFISH</a:t>
            </a: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: Lubeck et al, Nature Methods, 2014)</a:t>
            </a:r>
          </a:p>
          <a:p>
            <a:pPr algn="r"/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osmFISH</a:t>
            </a: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: </a:t>
            </a:r>
            <a:r>
              <a:rPr lang="en-US" sz="18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Codeluppi</a:t>
            </a:r>
            <a:r>
              <a:rPr lang="en-US" sz="1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et al, Nature Methods 2018)</a:t>
            </a:r>
          </a:p>
          <a:p>
            <a:pPr algn="r"/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STARmap</a:t>
            </a: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: </a:t>
            </a:r>
            <a:r>
              <a:rPr lang="en-US" sz="1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Wang et al, Science 2018)</a:t>
            </a:r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F257E2-9784-C7CA-750B-9A185409AA83}"/>
              </a:ext>
            </a:extLst>
          </p:cNvPr>
          <p:cNvSpPr txBox="1"/>
          <p:nvPr/>
        </p:nvSpPr>
        <p:spPr>
          <a:xfrm>
            <a:off x="218210" y="6232521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</p:spTree>
    <p:extLst>
      <p:ext uri="{BB962C8B-B14F-4D97-AF65-F5344CB8AC3E}">
        <p14:creationId xmlns:p14="http://schemas.microsoft.com/office/powerpoint/2010/main" val="3130349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436A3BB-CA94-8B49-837D-4D6D226186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0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544F55-953D-EF49-88F8-502F17E8A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2150" y="963612"/>
            <a:ext cx="5727700" cy="421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1C25FF-D1A7-164F-AE2D-D4434D0D593F}"/>
              </a:ext>
            </a:extLst>
          </p:cNvPr>
          <p:cNvSpPr txBox="1"/>
          <p:nvPr/>
        </p:nvSpPr>
        <p:spPr>
          <a:xfrm>
            <a:off x="105711" y="59809"/>
            <a:ext cx="2404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chemeClr val="bg1">
                    <a:lumMod val="85000"/>
                  </a:schemeClr>
                </a:solidFill>
              </a:rPr>
              <a:t>Decoded MERFISH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E6F683-03D8-A61B-3D1D-D8CF2B683404}"/>
              </a:ext>
            </a:extLst>
          </p:cNvPr>
          <p:cNvSpPr txBox="1"/>
          <p:nvPr/>
        </p:nvSpPr>
        <p:spPr>
          <a:xfrm>
            <a:off x="7186629" y="5418841"/>
            <a:ext cx="48419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(MERFISH: Chen et al, Science 2015)</a:t>
            </a:r>
          </a:p>
          <a:p>
            <a:pPr algn="r"/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SeqFISH</a:t>
            </a: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: Lubeck et al, Nature Methods, 2014)</a:t>
            </a:r>
          </a:p>
          <a:p>
            <a:pPr algn="r"/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osmFISH</a:t>
            </a: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: </a:t>
            </a:r>
            <a:r>
              <a:rPr lang="en-US" sz="18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Codeluppi</a:t>
            </a:r>
            <a:r>
              <a:rPr lang="en-US" sz="1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et al, Nature Methods 2018)</a:t>
            </a:r>
          </a:p>
          <a:p>
            <a:pPr algn="r"/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STARmap</a:t>
            </a: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: </a:t>
            </a:r>
            <a:r>
              <a:rPr lang="en-US" sz="1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Wang et al, Science 2018)</a:t>
            </a:r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6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AB7B957-9A54-802F-8158-A463BC041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539C66-FE8B-6DFB-97E1-8847FC1FA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HW1 due tonight</a:t>
            </a:r>
          </a:p>
          <a:p>
            <a:pPr lvl="1"/>
            <a:r>
              <a:rPr lang="en-US" dirty="0"/>
              <a:t>Goal is to practice describing data visualizations and working with your spatial transcriptomics dataset</a:t>
            </a:r>
          </a:p>
          <a:p>
            <a:pPr lvl="1"/>
            <a:r>
              <a:rPr lang="en-US" dirty="0"/>
              <a:t>Hint: I should be able to recreate your data visualization from your description without seeing it</a:t>
            </a:r>
          </a:p>
          <a:p>
            <a:pPr lvl="1"/>
            <a:r>
              <a:rPr lang="en-US" dirty="0"/>
              <a:t>Hint: For “</a:t>
            </a:r>
            <a:r>
              <a:rPr lang="en-US" sz="2400" dirty="0">
                <a:solidFill>
                  <a:srgbClr val="404040"/>
                </a:solidFill>
              </a:rPr>
              <a:t>knowledge about perceptiveness of visual encodings”, refer to this. If you choose color hues as your encoding, why did you choose it? Your design choices should be intentional.</a:t>
            </a:r>
            <a:endParaRPr lang="en-US" dirty="0"/>
          </a:p>
        </p:txBody>
      </p:sp>
      <p:pic>
        <p:nvPicPr>
          <p:cNvPr id="2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52F6B46D-C67F-2001-6226-C5AE2947D2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12"/>
          <a:stretch/>
        </p:blipFill>
        <p:spPr>
          <a:xfrm>
            <a:off x="5202920" y="4482173"/>
            <a:ext cx="4470692" cy="237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78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DCC86D-04E8-BD49-9161-53E1A6278A6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0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EF4597-AC2B-664F-876D-3BF184EBA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2150" y="963612"/>
            <a:ext cx="5727700" cy="421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FF1ADE-E4D4-A141-877C-8AC0A86DB247}"/>
              </a:ext>
            </a:extLst>
          </p:cNvPr>
          <p:cNvSpPr txBox="1"/>
          <p:nvPr/>
        </p:nvSpPr>
        <p:spPr>
          <a:xfrm>
            <a:off x="105711" y="59809"/>
            <a:ext cx="2404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Decoded MERFISH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1A4CA4-DC3B-124F-A66B-2BDBCE8F978B}"/>
              </a:ext>
            </a:extLst>
          </p:cNvPr>
          <p:cNvSpPr txBox="1"/>
          <p:nvPr/>
        </p:nvSpPr>
        <p:spPr>
          <a:xfrm>
            <a:off x="258111" y="212209"/>
            <a:ext cx="2404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chemeClr val="bg1">
                    <a:lumMod val="85000"/>
                  </a:schemeClr>
                </a:solidFill>
              </a:rPr>
              <a:t>Decoded MERFISH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E9056D-4C37-592B-9867-2386DB372E26}"/>
              </a:ext>
            </a:extLst>
          </p:cNvPr>
          <p:cNvSpPr txBox="1"/>
          <p:nvPr/>
        </p:nvSpPr>
        <p:spPr>
          <a:xfrm>
            <a:off x="7186629" y="5418841"/>
            <a:ext cx="48419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(MERFISH: Chen et al, Science 2015)</a:t>
            </a:r>
          </a:p>
          <a:p>
            <a:pPr algn="r"/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SeqFISH</a:t>
            </a: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: Lubeck et al, Nature Methods, 2014)</a:t>
            </a:r>
          </a:p>
          <a:p>
            <a:pPr algn="r"/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osmFISH</a:t>
            </a: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: </a:t>
            </a:r>
            <a:r>
              <a:rPr lang="en-US" sz="18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Codeluppi</a:t>
            </a:r>
            <a:r>
              <a:rPr lang="en-US" sz="1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et al, Nature Methods 2018)</a:t>
            </a:r>
          </a:p>
          <a:p>
            <a:pPr algn="r"/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STARmap</a:t>
            </a: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: </a:t>
            </a:r>
            <a:r>
              <a:rPr lang="en-US" sz="1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Wang et al, Science 2018)</a:t>
            </a:r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5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6201BB-6D5E-1246-A5C9-B63B968518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0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86D76-9694-EA47-ACC7-DC4A37B2F1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4835" t="36902" r="47111" b="46769"/>
          <a:stretch/>
        </p:blipFill>
        <p:spPr>
          <a:xfrm>
            <a:off x="5470902" y="2495227"/>
            <a:ext cx="1177872" cy="12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2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099AE2-703C-6143-ADD2-745426D87F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426" t="4445" r="9205" b="6350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203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89528E-B61F-5A49-8C40-B20150CF7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225" t="2966" r="8748" b="6321"/>
          <a:stretch/>
        </p:blipFill>
        <p:spPr>
          <a:xfrm>
            <a:off x="0" y="-109373"/>
            <a:ext cx="12192000" cy="7076745"/>
          </a:xfrm>
          <a:prstGeom prst="rect">
            <a:avLst/>
          </a:prstGeom>
        </p:spPr>
      </p:pic>
      <p:pic>
        <p:nvPicPr>
          <p:cNvPr id="1028" name="Picture 4" descr="Pikachu Pokemon transparent PNG - StickPNG">
            <a:extLst>
              <a:ext uri="{FF2B5EF4-FFF2-40B4-BE49-F238E27FC236}">
                <a16:creationId xmlns:a16="http://schemas.microsoft.com/office/drawing/2014/main" id="{38BDF885-FE4C-0403-06FE-9EBDAE126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503" y="3428999"/>
            <a:ext cx="303963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40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375C8-CF47-6DD1-22EA-351DF7606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1B7B254-8457-F906-0B45-25723BAA79EC}"/>
              </a:ext>
            </a:extLst>
          </p:cNvPr>
          <p:cNvGrpSpPr/>
          <p:nvPr/>
        </p:nvGrpSpPr>
        <p:grpSpPr>
          <a:xfrm>
            <a:off x="1631308" y="1852799"/>
            <a:ext cx="7643574" cy="4172782"/>
            <a:chOff x="1191356" y="751455"/>
            <a:chExt cx="9809288" cy="535508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8FA60FA-774A-A83C-1014-B2998D3C7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1356" y="751455"/>
              <a:ext cx="9809288" cy="535508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18D1F51-CD1E-1F90-5C66-CCF3A3E58050}"/>
                </a:ext>
              </a:extLst>
            </p:cNvPr>
            <p:cNvSpPr/>
            <p:nvPr/>
          </p:nvSpPr>
          <p:spPr>
            <a:xfrm>
              <a:off x="3472249" y="751455"/>
              <a:ext cx="407773" cy="422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FEE0916-043B-9803-0847-F4B16B79EF80}"/>
                </a:ext>
              </a:extLst>
            </p:cNvPr>
            <p:cNvSpPr/>
            <p:nvPr/>
          </p:nvSpPr>
          <p:spPr>
            <a:xfrm>
              <a:off x="3571104" y="3659412"/>
              <a:ext cx="407773" cy="422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BD3041E-FD90-7529-E639-78CF609EA22D}"/>
              </a:ext>
            </a:extLst>
          </p:cNvPr>
          <p:cNvSpPr txBox="1"/>
          <p:nvPr/>
        </p:nvSpPr>
        <p:spPr>
          <a:xfrm>
            <a:off x="6762079" y="6187692"/>
            <a:ext cx="5025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(Atta and Fan, Nature Communications, Sept 2021)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4B2F26-8222-CCF0-83AB-A95575D466F2}"/>
              </a:ext>
            </a:extLst>
          </p:cNvPr>
          <p:cNvSpPr/>
          <p:nvPr/>
        </p:nvSpPr>
        <p:spPr>
          <a:xfrm>
            <a:off x="10405767" y="1761584"/>
            <a:ext cx="13667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/>
              <a:t>Lyla Atta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594BFD-8C0C-5DB7-0B16-1D7D45947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8" y="365125"/>
            <a:ext cx="9375920" cy="1325563"/>
          </a:xfrm>
        </p:spPr>
        <p:txBody>
          <a:bodyPr>
            <a:noAutofit/>
          </a:bodyPr>
          <a:lstStyle/>
          <a:p>
            <a:r>
              <a:rPr lang="en-US" sz="3200" dirty="0"/>
              <a:t>Spatially resolved transcriptomic technologies enable us to profile what genes are expressed by cells in tissues</a:t>
            </a:r>
          </a:p>
        </p:txBody>
      </p:sp>
      <p:pic>
        <p:nvPicPr>
          <p:cNvPr id="17" name="Picture 2" descr="Lyla Atta">
            <a:extLst>
              <a:ext uri="{FF2B5EF4-FFF2-40B4-BE49-F238E27FC236}">
                <a16:creationId xmlns:a16="http://schemas.microsoft.com/office/drawing/2014/main" id="{6B2F6E91-0151-1308-9207-B979FB80B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77" r="5077"/>
          <a:stretch/>
        </p:blipFill>
        <p:spPr bwMode="auto">
          <a:xfrm>
            <a:off x="10376048" y="349947"/>
            <a:ext cx="1411638" cy="14116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9192F7-9329-9DE9-E46F-0A782571E4BA}"/>
              </a:ext>
            </a:extLst>
          </p:cNvPr>
          <p:cNvSpPr/>
          <p:nvPr/>
        </p:nvSpPr>
        <p:spPr>
          <a:xfrm>
            <a:off x="2438401" y="4003689"/>
            <a:ext cx="6862130" cy="211310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4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C30E9-80D5-EFC7-B2AB-4B8FED3BE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Microdissection allows small chunks of tissues to be sequenced for transcriptome profiling</a:t>
            </a:r>
          </a:p>
        </p:txBody>
      </p:sp>
      <p:pic>
        <p:nvPicPr>
          <p:cNvPr id="3074" name="Picture 2" descr="20 Years of Leica Laser Microdissection | Science Lab | Leica Microsystems">
            <a:extLst>
              <a:ext uri="{FF2B5EF4-FFF2-40B4-BE49-F238E27FC236}">
                <a16:creationId xmlns:a16="http://schemas.microsoft.com/office/drawing/2014/main" id="{08C722E8-3C37-B78D-570F-91C043513E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672" y="1937592"/>
            <a:ext cx="442009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NA Sequencing- Definition, Principle, Steps, Types, Uses">
            <a:extLst>
              <a:ext uri="{FF2B5EF4-FFF2-40B4-BE49-F238E27FC236}">
                <a16:creationId xmlns:a16="http://schemas.microsoft.com/office/drawing/2014/main" id="{AE744C8C-8449-F7F5-42C6-E38F20B93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003" y="2429256"/>
            <a:ext cx="6728325" cy="352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167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AD42C9-2F15-9054-C699-96DD016CF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95" t="20423"/>
          <a:stretch/>
        </p:blipFill>
        <p:spPr>
          <a:xfrm>
            <a:off x="5895833" y="2448690"/>
            <a:ext cx="5583153" cy="19606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A35421-A8AE-476F-0D34-FDF8C95F71B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696" y="606647"/>
            <a:ext cx="4954137" cy="53912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439579-4038-DA2D-8412-40C01324A79A}"/>
              </a:ext>
            </a:extLst>
          </p:cNvPr>
          <p:cNvSpPr txBox="1"/>
          <p:nvPr/>
        </p:nvSpPr>
        <p:spPr>
          <a:xfrm>
            <a:off x="144827" y="6304362"/>
            <a:ext cx="1922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</a:rPr>
              <a:t>(Visium FFPE data)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BEF877-56A0-5F4A-E386-A7E090957CCD}"/>
              </a:ext>
            </a:extLst>
          </p:cNvPr>
          <p:cNvSpPr txBox="1"/>
          <p:nvPr/>
        </p:nvSpPr>
        <p:spPr>
          <a:xfrm>
            <a:off x="7868785" y="5473365"/>
            <a:ext cx="41783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1800">
                <a:solidFill>
                  <a:schemeClr val="bg1">
                    <a:lumMod val="50000"/>
                    <a:lumOff val="50000"/>
                  </a:schemeClr>
                </a:solidFill>
              </a:rPr>
              <a:t>ST/Visium: Stahl et al, Science 2016)</a:t>
            </a:r>
          </a:p>
          <a:p>
            <a:pPr algn="r"/>
            <a:r>
              <a:rPr lang="en-US" sz="1800">
                <a:solidFill>
                  <a:schemeClr val="bg1">
                    <a:lumMod val="50000"/>
                    <a:lumOff val="50000"/>
                  </a:schemeClr>
                </a:solidFill>
              </a:rPr>
              <a:t>(</a:t>
            </a:r>
            <a:r>
              <a:rPr lang="en-US" err="1">
                <a:solidFill>
                  <a:schemeClr val="bg1">
                    <a:lumMod val="50000"/>
                    <a:lumOff val="50000"/>
                  </a:schemeClr>
                </a:solidFill>
              </a:rPr>
              <a:t>SlideSeq</a:t>
            </a:r>
            <a:r>
              <a:rPr lang="en-US">
                <a:solidFill>
                  <a:schemeClr val="bg1">
                    <a:lumMod val="50000"/>
                    <a:lumOff val="50000"/>
                  </a:schemeClr>
                </a:solidFill>
              </a:rPr>
              <a:t>: </a:t>
            </a:r>
            <a:r>
              <a:rPr lang="en-US" sz="1800" err="1">
                <a:solidFill>
                  <a:schemeClr val="bg1">
                    <a:lumMod val="50000"/>
                    <a:lumOff val="50000"/>
                  </a:schemeClr>
                </a:solidFill>
              </a:rPr>
              <a:t>Rodriques</a:t>
            </a:r>
            <a:r>
              <a:rPr lang="en-US" sz="1800">
                <a:solidFill>
                  <a:schemeClr val="bg1">
                    <a:lumMod val="50000"/>
                    <a:lumOff val="50000"/>
                  </a:schemeClr>
                </a:solidFill>
              </a:rPr>
              <a:t> et al, Science 2019)</a:t>
            </a:r>
          </a:p>
          <a:p>
            <a:pPr algn="r"/>
            <a:r>
              <a:rPr lang="en-US">
                <a:solidFill>
                  <a:schemeClr val="bg1">
                    <a:lumMod val="50000"/>
                    <a:lumOff val="50000"/>
                  </a:schemeClr>
                </a:solidFill>
              </a:rPr>
              <a:t>(</a:t>
            </a:r>
            <a:r>
              <a:rPr lang="en-US" err="1">
                <a:solidFill>
                  <a:schemeClr val="bg1">
                    <a:lumMod val="50000"/>
                    <a:lumOff val="50000"/>
                  </a:schemeClr>
                </a:solidFill>
              </a:rPr>
              <a:t>DBiT</a:t>
            </a:r>
            <a:r>
              <a:rPr lang="en-US">
                <a:solidFill>
                  <a:schemeClr val="bg1">
                    <a:lumMod val="50000"/>
                    <a:lumOff val="50000"/>
                  </a:schemeClr>
                </a:solidFill>
              </a:rPr>
              <a:t>-Seq: </a:t>
            </a:r>
            <a:r>
              <a:rPr lang="en-US" sz="1800">
                <a:solidFill>
                  <a:schemeClr val="bg1">
                    <a:lumMod val="50000"/>
                    <a:lumOff val="50000"/>
                  </a:schemeClr>
                </a:solidFill>
              </a:rPr>
              <a:t>Liu et al, Cell 2020)</a:t>
            </a:r>
          </a:p>
          <a:p>
            <a:pPr algn="r"/>
            <a:r>
              <a:rPr lang="en-US">
                <a:solidFill>
                  <a:schemeClr val="bg1">
                    <a:lumMod val="50000"/>
                    <a:lumOff val="50000"/>
                  </a:schemeClr>
                </a:solidFill>
              </a:rPr>
              <a:t>(</a:t>
            </a:r>
            <a:r>
              <a:rPr lang="en-US" err="1">
                <a:solidFill>
                  <a:schemeClr val="bg1">
                    <a:lumMod val="50000"/>
                    <a:lumOff val="50000"/>
                  </a:schemeClr>
                </a:solidFill>
              </a:rPr>
              <a:t>XYZseq</a:t>
            </a:r>
            <a:r>
              <a:rPr lang="en-US">
                <a:solidFill>
                  <a:schemeClr val="bg1">
                    <a:lumMod val="50000"/>
                    <a:lumOff val="50000"/>
                  </a:schemeClr>
                </a:solidFill>
              </a:rPr>
              <a:t>: </a:t>
            </a:r>
            <a:r>
              <a:rPr lang="en-US" sz="1800">
                <a:solidFill>
                  <a:schemeClr val="bg1">
                    <a:lumMod val="50000"/>
                    <a:lumOff val="50000"/>
                  </a:schemeClr>
                </a:solidFill>
              </a:rPr>
              <a:t>Lee et al, Science Advances 2021</a:t>
            </a:r>
            <a:r>
              <a:rPr lang="en-US">
                <a:solidFill>
                  <a:schemeClr val="bg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924486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AE5228-1CDA-4D8F-4CFF-989EEF34CD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696" y="606647"/>
            <a:ext cx="4954137" cy="5391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FAC004-3EC5-1F5F-3EB3-EC934FE10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33" y="1777607"/>
            <a:ext cx="3330541" cy="333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5CBAA6-F814-230D-CEED-2695D87E1785}"/>
              </a:ext>
            </a:extLst>
          </p:cNvPr>
          <p:cNvSpPr txBox="1"/>
          <p:nvPr/>
        </p:nvSpPr>
        <p:spPr>
          <a:xfrm>
            <a:off x="144827" y="6304362"/>
            <a:ext cx="1922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</a:rPr>
              <a:t>(Visium FFPE data)</a:t>
            </a:r>
          </a:p>
        </p:txBody>
      </p:sp>
    </p:spTree>
    <p:extLst>
      <p:ext uri="{BB962C8B-B14F-4D97-AF65-F5344CB8AC3E}">
        <p14:creationId xmlns:p14="http://schemas.microsoft.com/office/powerpoint/2010/main" val="372250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AE5228-1CDA-4D8F-4CFF-989EEF34CD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696" y="606647"/>
            <a:ext cx="4954137" cy="5391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0EE622-0166-6AAA-82B5-ECC39434F7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6158"/>
          <a:stretch/>
        </p:blipFill>
        <p:spPr>
          <a:xfrm>
            <a:off x="6096000" y="1742509"/>
            <a:ext cx="2171972" cy="179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781147-DEB0-DA13-216B-AAFC720BEE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681" r="5477"/>
          <a:stretch/>
        </p:blipFill>
        <p:spPr>
          <a:xfrm>
            <a:off x="5996609" y="3614378"/>
            <a:ext cx="2171972" cy="17935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6B81BF-9078-10C0-FF6F-21245B1C81D1}"/>
              </a:ext>
            </a:extLst>
          </p:cNvPr>
          <p:cNvSpPr txBox="1"/>
          <p:nvPr/>
        </p:nvSpPr>
        <p:spPr>
          <a:xfrm>
            <a:off x="144827" y="6304362"/>
            <a:ext cx="1922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</a:rPr>
              <a:t>(Visium FFPE data)</a:t>
            </a:r>
          </a:p>
        </p:txBody>
      </p:sp>
    </p:spTree>
    <p:extLst>
      <p:ext uri="{BB962C8B-B14F-4D97-AF65-F5344CB8AC3E}">
        <p14:creationId xmlns:p14="http://schemas.microsoft.com/office/powerpoint/2010/main" val="203586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AE5228-1CDA-4D8F-4CFF-989EEF34CD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696" y="606647"/>
            <a:ext cx="4954137" cy="5391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0EE622-0166-6AAA-82B5-ECC39434F7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6158"/>
          <a:stretch/>
        </p:blipFill>
        <p:spPr>
          <a:xfrm>
            <a:off x="6096000" y="1742509"/>
            <a:ext cx="2171972" cy="17935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89894B-94D0-0EE0-D30E-16BE4EB5A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8867" y="2639303"/>
            <a:ext cx="2790967" cy="2223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781147-DEB0-DA13-216B-AAFC720BEE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681" r="5477"/>
          <a:stretch/>
        </p:blipFill>
        <p:spPr>
          <a:xfrm>
            <a:off x="5996609" y="3614378"/>
            <a:ext cx="2171972" cy="17935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6F447D-7822-D1DD-83EA-166E2427B7B3}"/>
              </a:ext>
            </a:extLst>
          </p:cNvPr>
          <p:cNvSpPr txBox="1"/>
          <p:nvPr/>
        </p:nvSpPr>
        <p:spPr>
          <a:xfrm>
            <a:off x="144827" y="6304362"/>
            <a:ext cx="1922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</a:rPr>
              <a:t>(Visium FFPE data)</a:t>
            </a:r>
          </a:p>
        </p:txBody>
      </p:sp>
    </p:spTree>
    <p:extLst>
      <p:ext uri="{BB962C8B-B14F-4D97-AF65-F5344CB8AC3E}">
        <p14:creationId xmlns:p14="http://schemas.microsoft.com/office/powerpoint/2010/main" val="23445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BF69B-E6EA-2A43-801A-0AFB317A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F0B12-4A98-5C4C-9933-412E66E36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Review concepts learned so far</a:t>
            </a:r>
          </a:p>
          <a:p>
            <a:r>
              <a:rPr lang="en-US" dirty="0"/>
              <a:t>Have an “optionally graded” quiz</a:t>
            </a:r>
          </a:p>
          <a:p>
            <a:pPr lvl="1"/>
            <a:r>
              <a:rPr lang="en-US" dirty="0"/>
              <a:t>If you do well and it improves your final grade, we will keep it</a:t>
            </a:r>
          </a:p>
          <a:p>
            <a:pPr lvl="1"/>
            <a:r>
              <a:rPr lang="en-US" dirty="0"/>
              <a:t>If you do poorly and it hurts your final grade, we will drop it</a:t>
            </a:r>
          </a:p>
        </p:txBody>
      </p:sp>
    </p:spTree>
    <p:extLst>
      <p:ext uri="{BB962C8B-B14F-4D97-AF65-F5344CB8AC3E}">
        <p14:creationId xmlns:p14="http://schemas.microsoft.com/office/powerpoint/2010/main" val="810943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289CD0-9892-4BF3-79EA-5F483A83DD6F}"/>
              </a:ext>
            </a:extLst>
          </p:cNvPr>
          <p:cNvSpPr txBox="1"/>
          <p:nvPr/>
        </p:nvSpPr>
        <p:spPr>
          <a:xfrm>
            <a:off x="2682767" y="1514449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Slc17a7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FB92A1-21BF-F7C2-516F-E594648B61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4934" y="2142927"/>
            <a:ext cx="2965051" cy="32571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CC2D74-A01D-8CC9-F040-1C1690C76F55}"/>
              </a:ext>
            </a:extLst>
          </p:cNvPr>
          <p:cNvSpPr txBox="1"/>
          <p:nvPr/>
        </p:nvSpPr>
        <p:spPr>
          <a:xfrm>
            <a:off x="5926905" y="1514449"/>
            <a:ext cx="757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Peg10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984BDD-ED51-2444-BDAC-9544371065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5411" t="4211" r="4401" b="5160"/>
          <a:stretch/>
        </p:blipFill>
        <p:spPr>
          <a:xfrm>
            <a:off x="2129883" y="2142927"/>
            <a:ext cx="2965051" cy="31524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0B6122-6716-7A47-B35C-6E2BBA2CA61D}"/>
              </a:ext>
            </a:extLst>
          </p:cNvPr>
          <p:cNvSpPr txBox="1"/>
          <p:nvPr/>
        </p:nvSpPr>
        <p:spPr>
          <a:xfrm>
            <a:off x="1203670" y="507714"/>
            <a:ext cx="10203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+mj-lt"/>
              </a:rPr>
              <a:t>Untargeted Transcriptome-wide Profiling by Sequencing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3F2AB5-E19C-54D5-03A1-757436B65821}"/>
              </a:ext>
            </a:extLst>
          </p:cNvPr>
          <p:cNvSpPr txBox="1"/>
          <p:nvPr/>
        </p:nvSpPr>
        <p:spPr>
          <a:xfrm>
            <a:off x="9214205" y="1514449"/>
            <a:ext cx="1818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…and many more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3033B1-8573-9F16-4661-F617B784DC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6302" y="1953761"/>
            <a:ext cx="2790967" cy="2223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EB5A9F-BE07-1C91-8B18-C40673F04D99}"/>
              </a:ext>
            </a:extLst>
          </p:cNvPr>
          <p:cNvSpPr txBox="1"/>
          <p:nvPr/>
        </p:nvSpPr>
        <p:spPr>
          <a:xfrm>
            <a:off x="144827" y="6304362"/>
            <a:ext cx="1922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</a:rPr>
              <a:t>(Visium FFPE data)</a:t>
            </a:r>
          </a:p>
        </p:txBody>
      </p:sp>
      <p:pic>
        <p:nvPicPr>
          <p:cNvPr id="2050" name="Picture 2" descr="Eevee (Pokémon) - Bulbapedia, the community-driven Pokémon encyclopedia">
            <a:extLst>
              <a:ext uri="{FF2B5EF4-FFF2-40B4-BE49-F238E27FC236}">
                <a16:creationId xmlns:a16="http://schemas.microsoft.com/office/drawing/2014/main" id="{008A6BE9-451F-F98B-A2B8-60904D1EA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797" y="4120449"/>
            <a:ext cx="2529789" cy="252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26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A9935-0ED6-810E-82AC-530173CC6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questions?</a:t>
            </a:r>
          </a:p>
        </p:txBody>
      </p:sp>
    </p:spTree>
    <p:extLst>
      <p:ext uri="{BB962C8B-B14F-4D97-AF65-F5344CB8AC3E}">
        <p14:creationId xmlns:p14="http://schemas.microsoft.com/office/powerpoint/2010/main" val="4159993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EB3A-C91F-6E4A-A837-EB2B0F1E8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data visualization?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69DA0-F636-AE4E-A11F-FE582DA61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visualization == “the graphical display of data”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45DDF-CA23-6F47-BA9A-A11519AE0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623" y="2713382"/>
            <a:ext cx="5988022" cy="3372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E03229-1ECE-FE42-A47B-631CCF9AE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3344" y="2851867"/>
            <a:ext cx="3460033" cy="3460033"/>
          </a:xfrm>
          <a:prstGeom prst="rect">
            <a:avLst/>
          </a:prstGeom>
        </p:spPr>
      </p:pic>
      <p:sp>
        <p:nvSpPr>
          <p:cNvPr id="8" name="&quot;No&quot; Symbol 7">
            <a:extLst>
              <a:ext uri="{FF2B5EF4-FFF2-40B4-BE49-F238E27FC236}">
                <a16:creationId xmlns:a16="http://schemas.microsoft.com/office/drawing/2014/main" id="{15D85E07-8D6F-F042-9481-EE6C146C6115}"/>
              </a:ext>
            </a:extLst>
          </p:cNvPr>
          <p:cNvSpPr/>
          <p:nvPr/>
        </p:nvSpPr>
        <p:spPr>
          <a:xfrm>
            <a:off x="2366848" y="3092107"/>
            <a:ext cx="2529276" cy="2529276"/>
          </a:xfrm>
          <a:prstGeom prst="noSmoking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59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E6A5A-67D6-33EE-57A5-7CEBFAC54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data visualizations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24026-4DF1-4E34-D57D-5B891CDBE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988365" cy="4351338"/>
          </a:xfrm>
        </p:spPr>
        <p:txBody>
          <a:bodyPr/>
          <a:lstStyle/>
          <a:p>
            <a:r>
              <a:rPr lang="en-US" dirty="0"/>
              <a:t>Visualization uses perception to free up cognition</a:t>
            </a:r>
          </a:p>
          <a:p>
            <a:pPr lvl="1"/>
            <a:r>
              <a:rPr lang="en-US" dirty="0"/>
              <a:t>Trends, gaps, outliers, clusters</a:t>
            </a:r>
          </a:p>
          <a:p>
            <a:pPr lvl="1"/>
            <a:r>
              <a:rPr lang="en-US" dirty="0"/>
              <a:t>Confirm, explore, present information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337E49-867E-A734-C93D-489269B22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080" y="1487488"/>
            <a:ext cx="6873720" cy="48021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2E4E67-6B97-9A1A-C05F-CDE7B04F82F1}"/>
              </a:ext>
            </a:extLst>
          </p:cNvPr>
          <p:cNvSpPr txBox="1"/>
          <p:nvPr/>
        </p:nvSpPr>
        <p:spPr>
          <a:xfrm>
            <a:off x="159025" y="6402387"/>
            <a:ext cx="7615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www.research.autodesk.com</a:t>
            </a:r>
            <a:r>
              <a:rPr lang="en-US" dirty="0"/>
              <a:t>/publications/same-stats-different-graphs/</a:t>
            </a:r>
          </a:p>
        </p:txBody>
      </p:sp>
    </p:spTree>
    <p:extLst>
      <p:ext uri="{BB962C8B-B14F-4D97-AF65-F5344CB8AC3E}">
        <p14:creationId xmlns:p14="http://schemas.microsoft.com/office/powerpoint/2010/main" val="2423715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F4F56-F99A-F3BC-0713-EA854CD3F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types</a:t>
            </a:r>
          </a:p>
        </p:txBody>
      </p:sp>
      <p:pic>
        <p:nvPicPr>
          <p:cNvPr id="5" name="Content Placeholder 4" descr="A diagram of a tree&#10;&#10;Description automatically generated">
            <a:extLst>
              <a:ext uri="{FF2B5EF4-FFF2-40B4-BE49-F238E27FC236}">
                <a16:creationId xmlns:a16="http://schemas.microsoft.com/office/drawing/2014/main" id="{69CA9D35-C959-C782-1B9D-EBAB672215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8300" y="1825625"/>
            <a:ext cx="7835399" cy="4351338"/>
          </a:xfrm>
        </p:spPr>
      </p:pic>
    </p:spTree>
    <p:extLst>
      <p:ext uri="{BB962C8B-B14F-4D97-AF65-F5344CB8AC3E}">
        <p14:creationId xmlns:p14="http://schemas.microsoft.com/office/powerpoint/2010/main" val="2523730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F88A-A4C7-3542-893D-D918B472C1B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en-US" dirty="0"/>
              <a:t>Types of encodings for different data types: Geometric Primitives</a:t>
            </a:r>
          </a:p>
        </p:txBody>
      </p:sp>
      <p:pic>
        <p:nvPicPr>
          <p:cNvPr id="7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52213B0F-98AB-4767-013F-1C6BF054A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2620" b="15171"/>
          <a:stretch/>
        </p:blipFill>
        <p:spPr>
          <a:xfrm>
            <a:off x="2743911" y="2382592"/>
            <a:ext cx="6873997" cy="30575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11BDD0-328E-9C4D-A034-79B3ADB039BB}"/>
              </a:ext>
            </a:extLst>
          </p:cNvPr>
          <p:cNvSpPr txBox="1"/>
          <p:nvPr/>
        </p:nvSpPr>
        <p:spPr>
          <a:xfrm>
            <a:off x="7648336" y="6132052"/>
            <a:ext cx="4288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chemeClr val="bg1">
                    <a:lumMod val="75000"/>
                  </a:schemeClr>
                </a:solidFill>
              </a:rPr>
              <a:t>(Credit: Nils Gehlenborg, ISMB/ECCB 2011)</a:t>
            </a:r>
            <a:endParaRPr lang="en-US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636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F88A-A4C7-3542-893D-D918B472C1B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en-US" dirty="0"/>
              <a:t>Types of encodings for different data types: </a:t>
            </a:r>
            <a:br>
              <a:rPr lang="en-US" dirty="0"/>
            </a:br>
            <a:r>
              <a:rPr lang="en-US" dirty="0"/>
              <a:t>Visual Channels (control geometric primitives)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A1EDA2-F8E1-1645-BAEB-5B83825CAA70}"/>
              </a:ext>
            </a:extLst>
          </p:cNvPr>
          <p:cNvSpPr txBox="1"/>
          <p:nvPr/>
        </p:nvSpPr>
        <p:spPr>
          <a:xfrm>
            <a:off x="7648335" y="6132052"/>
            <a:ext cx="438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(Credit: Nils </a:t>
            </a:r>
            <a:r>
              <a:rPr lang="en-US" i="1" dirty="0" err="1">
                <a:solidFill>
                  <a:schemeClr val="bg1">
                    <a:lumMod val="75000"/>
                  </a:schemeClr>
                </a:solidFill>
              </a:rPr>
              <a:t>Gehlenborg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, ISMB/ECCB 2011)</a:t>
            </a:r>
          </a:p>
        </p:txBody>
      </p:sp>
      <p:pic>
        <p:nvPicPr>
          <p:cNvPr id="4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3EEE5F03-808B-5048-1651-240C3F6868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36" b="4008"/>
          <a:stretch/>
        </p:blipFill>
        <p:spPr>
          <a:xfrm>
            <a:off x="2629688" y="2115791"/>
            <a:ext cx="7214500" cy="362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34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F88A-A4C7-3542-893D-D918B472C1B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dirty="0"/>
              <a:t>Ranking of encodings</a:t>
            </a:r>
          </a:p>
        </p:txBody>
      </p:sp>
      <p:pic>
        <p:nvPicPr>
          <p:cNvPr id="6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09D65BBF-25A5-1F47-AC30-24573B821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6112"/>
          <a:stretch/>
        </p:blipFill>
        <p:spPr>
          <a:xfrm>
            <a:off x="1419898" y="1522900"/>
            <a:ext cx="9352204" cy="496997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13A371-45D3-AE93-44C8-4F2FCE6B0C2B}"/>
              </a:ext>
            </a:extLst>
          </p:cNvPr>
          <p:cNvSpPr txBox="1"/>
          <p:nvPr/>
        </p:nvSpPr>
        <p:spPr>
          <a:xfrm>
            <a:off x="7648336" y="5850404"/>
            <a:ext cx="4543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(Credit: Nils </a:t>
            </a:r>
            <a:r>
              <a:rPr lang="en-US" i="1" dirty="0" err="1">
                <a:solidFill>
                  <a:schemeClr val="bg1">
                    <a:lumMod val="75000"/>
                  </a:schemeClr>
                </a:solidFill>
              </a:rPr>
              <a:t>Gehlenborg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, ISMB/ECCB 2011; </a:t>
            </a:r>
            <a:r>
              <a:rPr lang="en-US" i="1" dirty="0" err="1">
                <a:solidFill>
                  <a:schemeClr val="bg1">
                    <a:lumMod val="75000"/>
                  </a:schemeClr>
                </a:solidFill>
              </a:rPr>
              <a:t>Munzner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 2009, in Fundamentals of Computer Graphics (redrawn from Mackinlay 1986))</a:t>
            </a:r>
          </a:p>
        </p:txBody>
      </p:sp>
    </p:spTree>
    <p:extLst>
      <p:ext uri="{BB962C8B-B14F-4D97-AF65-F5344CB8AC3E}">
        <p14:creationId xmlns:p14="http://schemas.microsoft.com/office/powerpoint/2010/main" val="620833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</TotalTime>
  <Words>883</Words>
  <Application>Microsoft Macintosh PowerPoint</Application>
  <PresentationFormat>Widescreen</PresentationFormat>
  <Paragraphs>127</Paragraphs>
  <Slides>31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Aptos</vt:lpstr>
      <vt:lpstr>Arial</vt:lpstr>
      <vt:lpstr>Calibri</vt:lpstr>
      <vt:lpstr>Calibri Light</vt:lpstr>
      <vt:lpstr>docs-Roboto</vt:lpstr>
      <vt:lpstr>Wingdings</vt:lpstr>
      <vt:lpstr>Office 2013 - 2022 Theme</vt:lpstr>
      <vt:lpstr>1_Office 2013 - 2022 Theme</vt:lpstr>
      <vt:lpstr>EN.580.428  Genomic Data Visualization Lesson 3  Review</vt:lpstr>
      <vt:lpstr>Announcements</vt:lpstr>
      <vt:lpstr>Lesson learning objectives</vt:lpstr>
      <vt:lpstr>What is data visualization?</vt:lpstr>
      <vt:lpstr>How does data visualizations work?</vt:lpstr>
      <vt:lpstr>Data types</vt:lpstr>
      <vt:lpstr>Types of encodings for different data types: Geometric Primitives</vt:lpstr>
      <vt:lpstr>Types of encodings for different data types:  Visual Channels (control geometric primitives)</vt:lpstr>
      <vt:lpstr>Ranking of encodings</vt:lpstr>
      <vt:lpstr>Ranking of encodings</vt:lpstr>
      <vt:lpstr>We can make data visualization design choices to make certain features of our data more salient</vt:lpstr>
      <vt:lpstr>We can make data visualization design choices to make certain features of our data more salient</vt:lpstr>
      <vt:lpstr>Questions?</vt:lpstr>
      <vt:lpstr>Spatially resolved transcriptomic technologies enable us to profile what genes are expressed by cells in tissues</vt:lpstr>
      <vt:lpstr>Spatially resolved transcriptomic technologies enable us to profile what genes are expressed by cells in tissues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Spatially resolved transcriptomic technologies enable us to profile what genes are expressed by cells in tissues</vt:lpstr>
      <vt:lpstr>Microdissection allows small chunks of tissues to be sequenced for transcriptome profiling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EN.580.428  Genomic Data Visualization Lesson 2  Review</dc:title>
  <dc:creator>Jean Fan</dc:creator>
  <cp:lastModifiedBy>Jean Fan</cp:lastModifiedBy>
  <cp:revision>3</cp:revision>
  <dcterms:created xsi:type="dcterms:W3CDTF">2024-01-28T15:43:09Z</dcterms:created>
  <dcterms:modified xsi:type="dcterms:W3CDTF">2024-01-28T18:37:14Z</dcterms:modified>
</cp:coreProperties>
</file>