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8" r:id="rId3"/>
    <p:sldId id="257" r:id="rId4"/>
    <p:sldId id="261" r:id="rId5"/>
    <p:sldId id="262" r:id="rId6"/>
    <p:sldId id="263" r:id="rId7"/>
    <p:sldId id="260" r:id="rId8"/>
    <p:sldId id="265" r:id="rId9"/>
    <p:sldId id="266" r:id="rId10"/>
    <p:sldId id="268" r:id="rId11"/>
    <p:sldId id="269" r:id="rId12"/>
    <p:sldId id="270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59" r:id="rId26"/>
    <p:sldId id="284" r:id="rId27"/>
    <p:sldId id="287" r:id="rId28"/>
    <p:sldId id="285" r:id="rId29"/>
    <p:sldId id="288" r:id="rId30"/>
    <p:sldId id="291" r:id="rId31"/>
    <p:sldId id="286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>
        <p:scale>
          <a:sx n="101" d="100"/>
          <a:sy n="101" d="100"/>
        </p:scale>
        <p:origin x="33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66058-D901-EA45-829D-D12B95D3A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758CF0-13D3-9546-ADB9-DB9E8BC1F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0F44D-7C92-D646-91AE-9E715F64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3CCC2-AB82-6C40-B7A5-F927C2FA3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2F133-1DE8-1447-BBF0-A62F4FA0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8AE0-D7F7-5542-AB60-5E2D82D6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7F42E-84D3-EC49-80C5-9DEA3F719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07363-166E-F74D-B1DE-A03C8AA0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29C46-2E48-494C-8224-149068ED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F6C81-132F-8F4C-ABE6-A7882B1D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55A584-974B-2D4F-93ED-0A04BE3DA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7F73A-D9BA-6741-B8EE-D9259AB8C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23AFD-0FD6-DD44-A7A9-7F5A14E2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1A212-4421-394E-8B5C-7A90078BD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76CAA-EA60-1745-A1F8-9F637C53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6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CE7F-056E-A641-BBD2-1D159A93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25265-3F5C-2940-8DAF-D9E732DCF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0C424-0499-0347-ACAB-E0134F59C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5A6C0-BACB-4648-BD8A-45DD0E0A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5D8B4-2078-F846-9367-65571395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E93B-809B-EE41-A671-9468F80B4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DF990-3FA5-4F48-B9FE-B58B40D9C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C200F-B603-2842-A0F8-1B6F1712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DA9BF-2D77-5744-A7B4-26AE04D1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47F7-4BE6-FA4B-81AF-C11AAB30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4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E101-38A3-8B41-931B-12F8899C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1A234-7315-3243-B67D-0E5C4BCC4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8B60-96C1-BA41-BA26-AF406C3D9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1EC32-AEE9-BE4E-9CF1-63E9273A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F9BFB-62DC-FF44-9321-4FE8B2E8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E6D79-17F7-4C49-AAEA-A9A27242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6E8E-523B-0C47-9DEC-5DC9F450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A8A2F-915F-1A4D-9FF8-648123E19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BE88-6814-F540-BD09-42C9FB898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74500-05EE-9C44-87D2-B62C1D0F4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EC8CC-5FD0-8547-A622-12A6865F8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05983-8BDD-604A-B0BC-41C7F8EC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428075-6D14-AA40-9FF7-A00FC127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29E63-DA10-7548-B909-FC054C74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3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2F89-27A3-5A47-8AC1-8CB0D2D6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F803B-1FC6-254A-BCA8-2E80CFD5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EA21F-ED69-664E-BE4B-EDCB5DFE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DBEA0-941B-B44C-B86B-E0F3F0F5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4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60CD2-8B4E-8043-884F-C73793AD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2FDD1-370A-6546-BF8C-52DD3A162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7C4E-A124-9C4E-ADE5-22E90ADB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B628-CB7F-E544-9188-32A93057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45729-8303-384E-93C2-F25672313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780FA-B3C0-D44A-94ED-354EEDCEF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6D28D-1E04-3E43-934A-4BBDEC3D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11931-61F6-CE43-BAF1-A9D9FB2E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5777-09DC-B347-A862-8FA269B4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1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4B23-B9D9-C249-B880-A437D9D0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EFE8B-C072-0E4B-96C5-55C12F9CF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A4521-B79B-0141-8008-4B391F3D4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1A086-1091-4940-8A28-017D532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53DA2-6CE4-9748-A63B-27760766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390A3-C357-ED4C-9FE1-9F7F0C86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23385-4AE2-8448-AB13-047E77F2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0B4E9-0005-1040-B3D8-6794D4D8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9DDB-8D68-C742-8C23-3E5E7BBDD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B5CB7-2E73-8943-A04E-D09A18A9B94C}" type="datetimeFigureOut">
              <a:rPr lang="en-US" smtClean="0"/>
              <a:t>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7BA09-11CA-C843-A5CC-91B019917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38D91-79D8-6945-90BD-5F772FC6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0844C-FA36-BD44-9DEC-357A6E284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gforce.data-imaginist.com/reference/geom_mark_circle.html" TargetMode="External"/><Relationship Id="rId2" Type="http://schemas.openxmlformats.org/officeDocument/2006/relationships/hyperlink" Target="https://ggforce.data-imaginist.com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thda.com/english/wiki/ggcorrplot-visualization-of-a-correlation-matrix-using-ggplot2" TargetMode="External"/><Relationship Id="rId4" Type="http://schemas.openxmlformats.org/officeDocument/2006/relationships/hyperlink" Target="https://cran.r-project.org/web/packages/ggrepel/vignettes/ggrepel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1029-307D-AC46-9051-0EB1164B6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 Assignment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12897-8F09-D94B-9E08-D29098A67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289028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4306-7905-E244-AA11-2BC5069C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one gene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6A23E-09A5-6143-9A42-5CFDCA02A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(x=col, y=value))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geom_jitter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DCF9B0-6CD5-0842-95F5-FD364142D9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7527" y="1825625"/>
            <a:ext cx="4286992" cy="42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2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4306-7905-E244-AA11-2BC5069C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one gene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6A23E-09A5-6143-9A42-5CFDCA02A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843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(x=value, fill=col))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geom_histogram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08BA82-D603-4E42-991D-5962490F83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0630" y="1825625"/>
            <a:ext cx="5391962" cy="41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3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4306-7905-E244-AA11-2BC5069C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one gene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6A23E-09A5-6143-9A42-5CFDCA02A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63562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(x=col, y=value,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	fill=col))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geom_boxplot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5760D7-9485-E044-A469-AA6D527831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20687"/>
            <a:ext cx="4950518" cy="38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73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27B7-F392-C543-B397-E5B0AB3A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one gene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6E0872-8151-DD44-9913-A27089D10A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2744" y="2249683"/>
            <a:ext cx="4902439" cy="377110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7B85E-A427-1544-A1BD-96BC3A4DFB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(x=col, y=value, 				fill=col))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geom_boxplot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geom_jitter</a:t>
            </a:r>
            <a:r>
              <a:rPr lang="en-US" sz="1800" dirty="0">
                <a:latin typeface="Courier" pitchFamily="2" charset="0"/>
              </a:rPr>
              <a:t>(alpha = 0.1)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</a:t>
            </a:r>
          </a:p>
          <a:p>
            <a:pPr marL="0" indent="0">
              <a:buNone/>
            </a:pPr>
            <a:endParaRPr lang="en-US" sz="18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8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4306-7905-E244-AA11-2BC5069C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one gene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6A23E-09A5-6143-9A42-5CFDCA02A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63562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(x=col, y=value,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	fill=col))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geom_violin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4FF7E6-191E-CD47-B783-6AAF4A0978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82575"/>
            <a:ext cx="5119681" cy="39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87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2366-A140-C54D-9ACE-95B590A38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a few 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9BEB7-470E-414B-B296-33178A72A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337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df &lt;- </a:t>
            </a:r>
            <a:r>
              <a:rPr lang="en-US" sz="1800" b="1" dirty="0">
                <a:latin typeface="Courier" pitchFamily="2" charset="0"/>
              </a:rPr>
              <a:t>reshape2::melt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data.frame</a:t>
            </a:r>
            <a:r>
              <a:rPr lang="en-US" sz="1800" dirty="0">
                <a:latin typeface="Courier" pitchFamily="2" charset="0"/>
              </a:rPr>
              <a:t>(id=</a:t>
            </a:r>
            <a:r>
              <a:rPr lang="en-US" sz="1800" dirty="0" err="1">
                <a:latin typeface="Courier" pitchFamily="2" charset="0"/>
              </a:rPr>
              <a:t>rownames</a:t>
            </a:r>
            <a:r>
              <a:rPr lang="en-US" sz="1800" dirty="0">
                <a:latin typeface="Courier" pitchFamily="2" charset="0"/>
              </a:rPr>
              <a:t>(mat),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mat[, c('Adgrl4', 'Gad1', 'Aqp4')],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col=</a:t>
            </a:r>
            <a:r>
              <a:rPr lang="en-US" sz="1800" dirty="0" err="1">
                <a:latin typeface="Courier" pitchFamily="2" charset="0"/>
              </a:rPr>
              <a:t>as.factor</a:t>
            </a:r>
            <a:r>
              <a:rPr lang="en-US" sz="1800" dirty="0">
                <a:latin typeface="Courier" pitchFamily="2" charset="0"/>
              </a:rPr>
              <a:t>(vi)))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C44A7-51D2-FD45-B475-3924C8C28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1952" y="1825625"/>
            <a:ext cx="533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&gt; head(df)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       id   col variable    value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1 cell26916 FALSE   Adgrl4 0.000000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2 cell36525 FALSE   Adgrl4 0.000000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3 cell39227 FALSE   Adgrl4 0.000000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4 cell26894 FALSE   Adgrl4 3.166512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5 cell19686 FALSE   Adgrl4 0.000000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6 cell36172 FALSE   Adgrl4 0.000000</a:t>
            </a:r>
          </a:p>
        </p:txBody>
      </p:sp>
    </p:spTree>
    <p:extLst>
      <p:ext uri="{BB962C8B-B14F-4D97-AF65-F5344CB8AC3E}">
        <p14:creationId xmlns:p14="http://schemas.microsoft.com/office/powerpoint/2010/main" val="2015300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6C50-462B-1D46-9893-6EFB7328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a few genes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07E1F4-3F51-3B4B-B486-7C040991D0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705350" cy="475705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B8CFE-BB7B-5440-8A56-CCE723DB78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(x=col, y=value))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geom_point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b="1" dirty="0" err="1">
                <a:latin typeface="Courier" pitchFamily="2" charset="0"/>
              </a:rPr>
              <a:t>facet_wrap</a:t>
            </a:r>
            <a:r>
              <a:rPr lang="en-US" sz="1800" b="1" dirty="0">
                <a:latin typeface="Courier" pitchFamily="2" charset="0"/>
              </a:rPr>
              <a:t>(~ variable)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024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6C50-462B-1D46-9893-6EFB7328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a few genes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B8CFE-BB7B-5440-8A56-CCE723DB78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   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(x=col, y=value, 			fill=col))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geom_boxplot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facet_wrap</a:t>
            </a:r>
            <a:r>
              <a:rPr lang="en-US" sz="1800" dirty="0">
                <a:latin typeface="Courier" pitchFamily="2" charset="0"/>
              </a:rPr>
              <a:t>(~ variable)</a:t>
            </a: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BF9FF3-FDE9-D84D-9148-37B4370695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5651" y="1690688"/>
            <a:ext cx="4702629" cy="4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8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C2ED-3F16-6D4C-A987-296D873C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genes across multiple clusters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DEAFFB-8AF0-1B45-94C5-6DF10E6047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0744" y="1825625"/>
            <a:ext cx="5231337" cy="40289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08A9-5887-A04E-A3A8-1CE839E443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df &lt;- reshape2::melt(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</a:t>
            </a:r>
            <a:r>
              <a:rPr lang="en-US" sz="1200" dirty="0" err="1">
                <a:latin typeface="Courier" pitchFamily="2" charset="0"/>
              </a:rPr>
              <a:t>data.frame</a:t>
            </a:r>
            <a:r>
              <a:rPr lang="en-US" sz="1200" dirty="0">
                <a:latin typeface="Courier" pitchFamily="2" charset="0"/>
              </a:rPr>
              <a:t>(id=</a:t>
            </a:r>
            <a:r>
              <a:rPr lang="en-US" sz="1200" dirty="0" err="1">
                <a:latin typeface="Courier" pitchFamily="2" charset="0"/>
              </a:rPr>
              <a:t>rownames</a:t>
            </a:r>
            <a:r>
              <a:rPr lang="en-US" sz="1200" dirty="0">
                <a:latin typeface="Courier" pitchFamily="2" charset="0"/>
              </a:rPr>
              <a:t>(mat),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           mat[, c('Adgrl4', 'Gad1', 'Aqp4')],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           col=</a:t>
            </a:r>
            <a:r>
              <a:rPr lang="en-US" sz="1200" dirty="0" err="1">
                <a:latin typeface="Courier" pitchFamily="2" charset="0"/>
              </a:rPr>
              <a:t>as.factor</a:t>
            </a:r>
            <a:r>
              <a:rPr lang="en-US" sz="1200" dirty="0">
                <a:latin typeface="Courier" pitchFamily="2" charset="0"/>
              </a:rPr>
              <a:t>(</a:t>
            </a:r>
            <a:r>
              <a:rPr lang="en-US" sz="1200" dirty="0" err="1">
                <a:latin typeface="Courier" pitchFamily="2" charset="0"/>
              </a:rPr>
              <a:t>com$cluster</a:t>
            </a:r>
            <a:r>
              <a:rPr lang="en-US" sz="1200" dirty="0">
                <a:latin typeface="Courier" pitchFamily="2" charset="0"/>
              </a:rPr>
              <a:t>)))</a:t>
            </a:r>
          </a:p>
          <a:p>
            <a:pPr marL="0" indent="0">
              <a:buNone/>
            </a:pPr>
            <a:endParaRPr lang="en-US" sz="12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200" dirty="0" err="1">
                <a:latin typeface="Courier" pitchFamily="2" charset="0"/>
              </a:rPr>
              <a:t>ggplot</a:t>
            </a:r>
            <a:r>
              <a:rPr lang="en-US" sz="1200" dirty="0">
                <a:latin typeface="Courier" pitchFamily="2" charset="0"/>
              </a:rPr>
              <a:t>(data = df,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     mapping = </a:t>
            </a:r>
            <a:r>
              <a:rPr lang="en-US" sz="1200" dirty="0" err="1">
                <a:latin typeface="Courier" pitchFamily="2" charset="0"/>
              </a:rPr>
              <a:t>aes</a:t>
            </a:r>
            <a:r>
              <a:rPr lang="en-US" sz="1200" dirty="0">
                <a:latin typeface="Courier" pitchFamily="2" charset="0"/>
              </a:rPr>
              <a:t>(x=col, y=value, fill=col)) +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</a:t>
            </a:r>
            <a:r>
              <a:rPr lang="en-US" sz="1200" dirty="0" err="1">
                <a:latin typeface="Courier" pitchFamily="2" charset="0"/>
              </a:rPr>
              <a:t>geom_boxplot</a:t>
            </a:r>
            <a:r>
              <a:rPr lang="en-US" sz="12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</a:t>
            </a:r>
            <a:r>
              <a:rPr lang="en-US" sz="1200" dirty="0" err="1">
                <a:latin typeface="Courier" pitchFamily="2" charset="0"/>
              </a:rPr>
              <a:t>theme_classic</a:t>
            </a:r>
            <a:r>
              <a:rPr lang="en-US" sz="12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</a:t>
            </a:r>
            <a:r>
              <a:rPr lang="en-US" sz="1200" dirty="0" err="1">
                <a:latin typeface="Courier" pitchFamily="2" charset="0"/>
              </a:rPr>
              <a:t>facet_wrap</a:t>
            </a:r>
            <a:r>
              <a:rPr lang="en-US" sz="1200" dirty="0">
                <a:latin typeface="Courier" pitchFamily="2" charset="0"/>
              </a:rPr>
              <a:t>(~ variable)</a:t>
            </a:r>
          </a:p>
        </p:txBody>
      </p:sp>
    </p:spTree>
    <p:extLst>
      <p:ext uri="{BB962C8B-B14F-4D97-AF65-F5344CB8AC3E}">
        <p14:creationId xmlns:p14="http://schemas.microsoft.com/office/powerpoint/2010/main" val="881367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C2ED-3F16-6D4C-A987-296D873C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genes across multiple clusters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08A9-5887-A04E-A3A8-1CE839E443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>
                <a:latin typeface="Courier" pitchFamily="2" charset="0"/>
              </a:rPr>
              <a:t>ggplot</a:t>
            </a:r>
            <a:r>
              <a:rPr lang="en-US" sz="1200" dirty="0">
                <a:latin typeface="Courier" pitchFamily="2" charset="0"/>
              </a:rPr>
              <a:t>(data = df,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     mapping = </a:t>
            </a:r>
            <a:r>
              <a:rPr lang="en-US" sz="1200" dirty="0" err="1">
                <a:latin typeface="Courier" pitchFamily="2" charset="0"/>
              </a:rPr>
              <a:t>aes</a:t>
            </a:r>
            <a:r>
              <a:rPr lang="en-US" sz="1200" dirty="0">
                <a:latin typeface="Courier" pitchFamily="2" charset="0"/>
              </a:rPr>
              <a:t>(x=col, y=value, fill=col)) +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</a:t>
            </a:r>
            <a:r>
              <a:rPr lang="en-US" sz="1200" dirty="0" err="1">
                <a:latin typeface="Courier" pitchFamily="2" charset="0"/>
              </a:rPr>
              <a:t>geom_boxplot</a:t>
            </a:r>
            <a:r>
              <a:rPr lang="en-US" sz="12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</a:t>
            </a:r>
            <a:r>
              <a:rPr lang="en-US" sz="1200" dirty="0" err="1">
                <a:latin typeface="Courier" pitchFamily="2" charset="0"/>
              </a:rPr>
              <a:t>theme_classic</a:t>
            </a:r>
            <a:r>
              <a:rPr lang="en-US" sz="12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</a:t>
            </a:r>
            <a:r>
              <a:rPr lang="en-US" sz="1200" dirty="0" err="1">
                <a:latin typeface="Courier" pitchFamily="2" charset="0"/>
              </a:rPr>
              <a:t>facet_grid</a:t>
            </a:r>
            <a:r>
              <a:rPr lang="en-US" sz="1200" dirty="0">
                <a:latin typeface="Courier" pitchFamily="2" charset="0"/>
              </a:rPr>
              <a:t>(variable ~ .)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90F591-C81F-6B45-A169-9E1CEDFC3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1784" y="1825625"/>
            <a:ext cx="50668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0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AF8272-D21E-5945-94FE-B136717B3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79" y="570042"/>
            <a:ext cx="5020957" cy="5348159"/>
          </a:xfrm>
          <a:prstGeom prst="rect">
            <a:avLst/>
          </a:prstGeom>
        </p:spPr>
      </p:pic>
      <p:pic>
        <p:nvPicPr>
          <p:cNvPr id="2050" name="Picture 2" descr="Exploration of GFAP expression in Kmeans Clustering of MERFISH data">
            <a:extLst>
              <a:ext uri="{FF2B5EF4-FFF2-40B4-BE49-F238E27FC236}">
                <a16:creationId xmlns:a16="http://schemas.microsoft.com/office/drawing/2014/main" id="{8DB88687-D7B2-B544-B9A2-0F903E50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9" y="686842"/>
            <a:ext cx="5778843" cy="54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97DD4-4460-F74D-80B3-54E336C816B6}"/>
              </a:ext>
            </a:extLst>
          </p:cNvPr>
          <p:cNvSpPr txBox="1"/>
          <p:nvPr/>
        </p:nvSpPr>
        <p:spPr>
          <a:xfrm>
            <a:off x="234778" y="6287958"/>
            <a:ext cx="743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jef.works</a:t>
            </a:r>
            <a:r>
              <a:rPr lang="en-US" dirty="0"/>
              <a:t>/genomic-data-visualization/blog/2022/02/12/nli47/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982F-16D5-DC44-9D5E-20933E7704C0}"/>
              </a:ext>
            </a:extLst>
          </p:cNvPr>
          <p:cNvSpPr txBox="1"/>
          <p:nvPr/>
        </p:nvSpPr>
        <p:spPr>
          <a:xfrm>
            <a:off x="8755500" y="20071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Visium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D3336-62C8-9643-ABE9-14B7564F6A12}"/>
              </a:ext>
            </a:extLst>
          </p:cNvPr>
          <p:cNvSpPr txBox="1"/>
          <p:nvPr/>
        </p:nvSpPr>
        <p:spPr>
          <a:xfrm>
            <a:off x="2618647" y="20071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MERFISH</a:t>
            </a:r>
          </a:p>
        </p:txBody>
      </p:sp>
    </p:spTree>
    <p:extLst>
      <p:ext uri="{BB962C8B-B14F-4D97-AF65-F5344CB8AC3E}">
        <p14:creationId xmlns:p14="http://schemas.microsoft.com/office/powerpoint/2010/main" val="3599046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310F-BB11-DC42-8A4A-82B2D2B8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genes across multiple clusters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B2F1A7-47D6-E34D-958B-FCB7B623BF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040086" cy="50954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3748F-8C77-8740-981B-8B9F20EA8A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g1 &lt;- names(which(</a:t>
            </a:r>
            <a:r>
              <a:rPr lang="en-US" sz="1200" dirty="0" err="1">
                <a:latin typeface="Courier" pitchFamily="2" charset="0"/>
              </a:rPr>
              <a:t>pvs</a:t>
            </a:r>
            <a:r>
              <a:rPr lang="en-US" sz="1200" dirty="0">
                <a:latin typeface="Courier" pitchFamily="2" charset="0"/>
              </a:rPr>
              <a:t> &lt; 0.05))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g1 &lt;- names(sort(fcs[g1], decreasing=TRUE))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m &lt;- mat[names(sort(</a:t>
            </a:r>
            <a:r>
              <a:rPr lang="en-US" sz="1200" dirty="0" err="1">
                <a:latin typeface="Courier" pitchFamily="2" charset="0"/>
              </a:rPr>
              <a:t>com$cluster</a:t>
            </a:r>
            <a:r>
              <a:rPr lang="en-US" sz="1200" dirty="0">
                <a:latin typeface="Courier" pitchFamily="2" charset="0"/>
              </a:rPr>
              <a:t>)),g1]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heatmap(</a:t>
            </a:r>
            <a:r>
              <a:rPr lang="en-US" sz="1200" dirty="0" err="1">
                <a:latin typeface="Courier" pitchFamily="2" charset="0"/>
              </a:rPr>
              <a:t>as.matrix</a:t>
            </a:r>
            <a:r>
              <a:rPr lang="en-US" sz="1200" dirty="0">
                <a:latin typeface="Courier" pitchFamily="2" charset="0"/>
              </a:rPr>
              <a:t>(m), </a:t>
            </a:r>
            <a:r>
              <a:rPr lang="en-US" sz="1200" dirty="0" err="1">
                <a:latin typeface="Courier" pitchFamily="2" charset="0"/>
              </a:rPr>
              <a:t>Rowv</a:t>
            </a:r>
            <a:r>
              <a:rPr lang="en-US" sz="1200" dirty="0">
                <a:latin typeface="Courier" pitchFamily="2" charset="0"/>
              </a:rPr>
              <a:t>=NA, </a:t>
            </a:r>
            <a:r>
              <a:rPr lang="en-US" sz="1200" dirty="0" err="1">
                <a:latin typeface="Courier" pitchFamily="2" charset="0"/>
              </a:rPr>
              <a:t>Colv</a:t>
            </a:r>
            <a:r>
              <a:rPr lang="en-US" sz="1200" dirty="0">
                <a:latin typeface="Courier" pitchFamily="2" charset="0"/>
              </a:rPr>
              <a:t>=NA, scale='none')</a:t>
            </a:r>
          </a:p>
        </p:txBody>
      </p:sp>
    </p:spTree>
    <p:extLst>
      <p:ext uri="{BB962C8B-B14F-4D97-AF65-F5344CB8AC3E}">
        <p14:creationId xmlns:p14="http://schemas.microsoft.com/office/powerpoint/2010/main" val="2817166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310F-BB11-DC42-8A4A-82B2D2B8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genes across multiple clusters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3748F-8C77-8740-981B-8B9F20EA8A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col = rainbow(8)[</a:t>
            </a:r>
            <a:r>
              <a:rPr lang="en-US" sz="1200" dirty="0" err="1">
                <a:latin typeface="Courier" pitchFamily="2" charset="0"/>
              </a:rPr>
              <a:t>as.factor</a:t>
            </a:r>
            <a:r>
              <a:rPr lang="en-US" sz="1200" dirty="0">
                <a:latin typeface="Courier" pitchFamily="2" charset="0"/>
              </a:rPr>
              <a:t>(</a:t>
            </a:r>
            <a:r>
              <a:rPr lang="en-US" sz="1200" dirty="0" err="1">
                <a:latin typeface="Courier" pitchFamily="2" charset="0"/>
              </a:rPr>
              <a:t>com$cluster</a:t>
            </a:r>
            <a:r>
              <a:rPr lang="en-US" sz="1200" dirty="0">
                <a:latin typeface="Courier" pitchFamily="2" charset="0"/>
              </a:rPr>
              <a:t>)]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names(col) &lt;- names(</a:t>
            </a:r>
            <a:r>
              <a:rPr lang="en-US" sz="1200" dirty="0" err="1">
                <a:latin typeface="Courier" pitchFamily="2" charset="0"/>
              </a:rPr>
              <a:t>com$cluster</a:t>
            </a:r>
            <a:r>
              <a:rPr lang="en-US" sz="12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endParaRPr lang="en-US" sz="12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heatmap(</a:t>
            </a:r>
            <a:r>
              <a:rPr lang="en-US" sz="1200" dirty="0" err="1">
                <a:latin typeface="Courier" pitchFamily="2" charset="0"/>
              </a:rPr>
              <a:t>as.matrix</a:t>
            </a:r>
            <a:r>
              <a:rPr lang="en-US" sz="1200" dirty="0">
                <a:latin typeface="Courier" pitchFamily="2" charset="0"/>
              </a:rPr>
              <a:t>(m), </a:t>
            </a:r>
            <a:r>
              <a:rPr lang="en-US" sz="1200" dirty="0" err="1">
                <a:latin typeface="Courier" pitchFamily="2" charset="0"/>
              </a:rPr>
              <a:t>Rowv</a:t>
            </a:r>
            <a:r>
              <a:rPr lang="en-US" sz="1200" dirty="0">
                <a:latin typeface="Courier" pitchFamily="2" charset="0"/>
              </a:rPr>
              <a:t>=NA, </a:t>
            </a:r>
            <a:r>
              <a:rPr lang="en-US" sz="1200" dirty="0" err="1">
                <a:latin typeface="Courier" pitchFamily="2" charset="0"/>
              </a:rPr>
              <a:t>Colv</a:t>
            </a:r>
            <a:r>
              <a:rPr lang="en-US" sz="1200" dirty="0">
                <a:latin typeface="Courier" pitchFamily="2" charset="0"/>
              </a:rPr>
              <a:t>=NA, scale='none',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      </a:t>
            </a:r>
            <a:r>
              <a:rPr lang="en-US" sz="1200" dirty="0" err="1">
                <a:latin typeface="Courier" pitchFamily="2" charset="0"/>
              </a:rPr>
              <a:t>RowSideColors</a:t>
            </a:r>
            <a:r>
              <a:rPr lang="en-US" sz="1200" dirty="0">
                <a:latin typeface="Courier" pitchFamily="2" charset="0"/>
              </a:rPr>
              <a:t> = col[</a:t>
            </a:r>
            <a:r>
              <a:rPr lang="en-US" sz="1200" dirty="0" err="1">
                <a:latin typeface="Courier" pitchFamily="2" charset="0"/>
              </a:rPr>
              <a:t>rownames</a:t>
            </a:r>
            <a:r>
              <a:rPr lang="en-US" sz="1200" dirty="0">
                <a:latin typeface="Courier" pitchFamily="2" charset="0"/>
              </a:rPr>
              <a:t>(m)])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71719D-CF05-5844-AB47-31EF01C726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2929" y="1690688"/>
            <a:ext cx="4657849" cy="47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95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310F-BB11-DC42-8A4A-82B2D2B8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genes across multiple clusters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3748F-8C77-8740-981B-8B9F20EA8A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heatmap(</a:t>
            </a:r>
            <a:r>
              <a:rPr lang="en-US" sz="1200" dirty="0" err="1">
                <a:latin typeface="Courier" pitchFamily="2" charset="0"/>
              </a:rPr>
              <a:t>as.matrix</a:t>
            </a:r>
            <a:r>
              <a:rPr lang="en-US" sz="1200" dirty="0">
                <a:latin typeface="Courier" pitchFamily="2" charset="0"/>
              </a:rPr>
              <a:t>(m), </a:t>
            </a:r>
            <a:r>
              <a:rPr lang="en-US" sz="1200" dirty="0" err="1">
                <a:latin typeface="Courier" pitchFamily="2" charset="0"/>
              </a:rPr>
              <a:t>Rowv</a:t>
            </a:r>
            <a:r>
              <a:rPr lang="en-US" sz="1200" dirty="0">
                <a:latin typeface="Courier" pitchFamily="2" charset="0"/>
              </a:rPr>
              <a:t>=NA, </a:t>
            </a:r>
            <a:r>
              <a:rPr lang="en-US" sz="1200" dirty="0" err="1">
                <a:latin typeface="Courier" pitchFamily="2" charset="0"/>
              </a:rPr>
              <a:t>Colv</a:t>
            </a:r>
            <a:r>
              <a:rPr lang="en-US" sz="1200" dirty="0">
                <a:latin typeface="Courier" pitchFamily="2" charset="0"/>
              </a:rPr>
              <a:t>=NA, scale='none',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      </a:t>
            </a:r>
            <a:r>
              <a:rPr lang="en-US" sz="1200" dirty="0" err="1">
                <a:latin typeface="Courier" pitchFamily="2" charset="0"/>
              </a:rPr>
              <a:t>RowSideColors</a:t>
            </a:r>
            <a:r>
              <a:rPr lang="en-US" sz="1200" dirty="0">
                <a:latin typeface="Courier" pitchFamily="2" charset="0"/>
              </a:rPr>
              <a:t> = col[</a:t>
            </a:r>
            <a:r>
              <a:rPr lang="en-US" sz="1200" dirty="0" err="1">
                <a:latin typeface="Courier" pitchFamily="2" charset="0"/>
              </a:rPr>
              <a:t>rownames</a:t>
            </a:r>
            <a:r>
              <a:rPr lang="en-US" sz="1200" dirty="0">
                <a:latin typeface="Courier" pitchFamily="2" charset="0"/>
              </a:rPr>
              <a:t>(m)],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        col=</a:t>
            </a:r>
            <a:r>
              <a:rPr lang="en-US" sz="1200" dirty="0" err="1">
                <a:latin typeface="Courier" pitchFamily="2" charset="0"/>
              </a:rPr>
              <a:t>colorRampPalette</a:t>
            </a:r>
            <a:r>
              <a:rPr lang="en-US" sz="12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200" dirty="0">
                <a:latin typeface="Courier" pitchFamily="2" charset="0"/>
              </a:rPr>
              <a:t>	c('blue', 'white', 'red'))(50))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9A9C0F-3AD0-9141-AA09-505C93B333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2930" y="1690689"/>
            <a:ext cx="4749988" cy="48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14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67AC-E4F2-F547-B1BB-4689D188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the average expression within each cluster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93B02-CB62-F941-A540-07FA4B7276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# source: https://</a:t>
            </a:r>
            <a:r>
              <a:rPr lang="en-US" sz="800" dirty="0" err="1">
                <a:latin typeface="Courier" pitchFamily="2" charset="0"/>
              </a:rPr>
              <a:t>jef.works</a:t>
            </a:r>
            <a:r>
              <a:rPr lang="en-US" sz="800" dirty="0">
                <a:latin typeface="Courier" pitchFamily="2" charset="0"/>
              </a:rPr>
              <a:t>/blog/2020/04/06/quickly-creating-</a:t>
            </a:r>
            <a:r>
              <a:rPr lang="en-US" sz="800" dirty="0" err="1">
                <a:latin typeface="Courier" pitchFamily="2" charset="0"/>
              </a:rPr>
              <a:t>pseudobulks</a:t>
            </a:r>
            <a:r>
              <a:rPr lang="en-US" sz="800" dirty="0">
                <a:latin typeface="Courier" pitchFamily="2" charset="0"/>
              </a:rPr>
              <a:t>/</a:t>
            </a:r>
          </a:p>
          <a:p>
            <a:pPr marL="0" indent="0">
              <a:buNone/>
            </a:pPr>
            <a:r>
              <a:rPr lang="en-US" sz="800" dirty="0" err="1">
                <a:latin typeface="Courier" pitchFamily="2" charset="0"/>
              </a:rPr>
              <a:t>getPseudobulk</a:t>
            </a:r>
            <a:r>
              <a:rPr lang="en-US" sz="800" dirty="0">
                <a:latin typeface="Courier" pitchFamily="2" charset="0"/>
              </a:rPr>
              <a:t> &lt;- function(mat, </a:t>
            </a: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</a:t>
            </a:r>
            <a:r>
              <a:rPr lang="en-US" sz="800" dirty="0" err="1">
                <a:latin typeface="Courier" pitchFamily="2" charset="0"/>
              </a:rPr>
              <a:t>mat.summary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do.call</a:t>
            </a:r>
            <a:r>
              <a:rPr lang="en-US" sz="800" dirty="0">
                <a:latin typeface="Courier" pitchFamily="2" charset="0"/>
              </a:rPr>
              <a:t>(</a:t>
            </a:r>
            <a:r>
              <a:rPr lang="en-US" sz="800" dirty="0" err="1">
                <a:latin typeface="Courier" pitchFamily="2" charset="0"/>
              </a:rPr>
              <a:t>rbind</a:t>
            </a:r>
            <a:r>
              <a:rPr lang="en-US" sz="800" dirty="0">
                <a:latin typeface="Courier" pitchFamily="2" charset="0"/>
              </a:rPr>
              <a:t>, </a:t>
            </a:r>
            <a:r>
              <a:rPr lang="en-US" sz="800" dirty="0" err="1">
                <a:latin typeface="Courier" pitchFamily="2" charset="0"/>
              </a:rPr>
              <a:t>lapply</a:t>
            </a:r>
            <a:r>
              <a:rPr lang="en-US" sz="800" dirty="0">
                <a:latin typeface="Courier" pitchFamily="2" charset="0"/>
              </a:rPr>
              <a:t>(levels(</a:t>
            </a: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), function(</a:t>
            </a:r>
            <a:r>
              <a:rPr lang="en-US" sz="800" dirty="0" err="1">
                <a:latin typeface="Courier" pitchFamily="2" charset="0"/>
              </a:rPr>
              <a:t>ct</a:t>
            </a:r>
            <a:r>
              <a:rPr lang="en-US" sz="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  cells &lt;- names(</a:t>
            </a: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)[</a:t>
            </a: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==</a:t>
            </a:r>
            <a:r>
              <a:rPr lang="en-US" sz="800" dirty="0" err="1">
                <a:latin typeface="Courier" pitchFamily="2" charset="0"/>
              </a:rPr>
              <a:t>ct</a:t>
            </a:r>
            <a:r>
              <a:rPr lang="en-US" sz="800" dirty="0">
                <a:latin typeface="Courier" pitchFamily="2" charset="0"/>
              </a:rPr>
              <a:t>]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  </a:t>
            </a:r>
            <a:r>
              <a:rPr lang="en-US" sz="800" dirty="0" err="1">
                <a:latin typeface="Courier" pitchFamily="2" charset="0"/>
              </a:rPr>
              <a:t>pseudobulk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colMeans</a:t>
            </a:r>
            <a:r>
              <a:rPr lang="en-US" sz="800" dirty="0">
                <a:latin typeface="Courier" pitchFamily="2" charset="0"/>
              </a:rPr>
              <a:t>(mat[cells, ])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  return(</a:t>
            </a:r>
            <a:r>
              <a:rPr lang="en-US" sz="800" dirty="0" err="1">
                <a:latin typeface="Courier" pitchFamily="2" charset="0"/>
              </a:rPr>
              <a:t>pseudobulk</a:t>
            </a:r>
            <a:r>
              <a:rPr lang="en-US" sz="8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}))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</a:t>
            </a:r>
            <a:r>
              <a:rPr lang="en-US" sz="800" dirty="0" err="1">
                <a:latin typeface="Courier" pitchFamily="2" charset="0"/>
              </a:rPr>
              <a:t>rownames</a:t>
            </a:r>
            <a:r>
              <a:rPr lang="en-US" sz="800" dirty="0">
                <a:latin typeface="Courier" pitchFamily="2" charset="0"/>
              </a:rPr>
              <a:t>(</a:t>
            </a:r>
            <a:r>
              <a:rPr lang="en-US" sz="800" dirty="0" err="1">
                <a:latin typeface="Courier" pitchFamily="2" charset="0"/>
              </a:rPr>
              <a:t>mat.summary</a:t>
            </a:r>
            <a:r>
              <a:rPr lang="en-US" sz="800" dirty="0">
                <a:latin typeface="Courier" pitchFamily="2" charset="0"/>
              </a:rPr>
              <a:t>) &lt;- levels(</a:t>
            </a: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return(</a:t>
            </a:r>
            <a:r>
              <a:rPr lang="en-US" sz="800" dirty="0" err="1">
                <a:latin typeface="Courier" pitchFamily="2" charset="0"/>
              </a:rPr>
              <a:t>mat.summary</a:t>
            </a:r>
            <a:r>
              <a:rPr lang="en-US" sz="8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}</a:t>
            </a:r>
          </a:p>
          <a:p>
            <a:pPr marL="0" indent="0">
              <a:buNone/>
            </a:pP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as.factor</a:t>
            </a:r>
            <a:r>
              <a:rPr lang="en-US" sz="800" dirty="0">
                <a:latin typeface="Courier" pitchFamily="2" charset="0"/>
              </a:rPr>
              <a:t>(</a:t>
            </a:r>
            <a:r>
              <a:rPr lang="en-US" sz="800" dirty="0" err="1">
                <a:latin typeface="Courier" pitchFamily="2" charset="0"/>
              </a:rPr>
              <a:t>com$cluster</a:t>
            </a:r>
            <a:r>
              <a:rPr lang="en-US" sz="800" dirty="0">
                <a:latin typeface="Courier" pitchFamily="2" charset="0"/>
              </a:rPr>
              <a:t>); names(</a:t>
            </a: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) &lt;- </a:t>
            </a:r>
            <a:r>
              <a:rPr lang="en-US" sz="800" dirty="0" err="1">
                <a:latin typeface="Courier" pitchFamily="2" charset="0"/>
              </a:rPr>
              <a:t>rownames</a:t>
            </a:r>
            <a:r>
              <a:rPr lang="en-US" sz="800" dirty="0">
                <a:latin typeface="Courier" pitchFamily="2" charset="0"/>
              </a:rPr>
              <a:t>(mat)</a:t>
            </a:r>
          </a:p>
          <a:p>
            <a:pPr marL="0" indent="0">
              <a:buNone/>
            </a:pPr>
            <a:r>
              <a:rPr lang="en-US" sz="800" dirty="0" err="1">
                <a:latin typeface="Courier" pitchFamily="2" charset="0"/>
              </a:rPr>
              <a:t>mat.summary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getPseudobulk</a:t>
            </a:r>
            <a:r>
              <a:rPr lang="en-US" sz="800" dirty="0">
                <a:latin typeface="Courier" pitchFamily="2" charset="0"/>
              </a:rPr>
              <a:t>(mat, </a:t>
            </a:r>
            <a:r>
              <a:rPr lang="en-US" sz="800" dirty="0" err="1">
                <a:latin typeface="Courier" pitchFamily="2" charset="0"/>
              </a:rPr>
              <a:t>celltype</a:t>
            </a:r>
            <a:r>
              <a:rPr lang="en-US" sz="8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endParaRPr lang="en-US" sz="8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heatmap(</a:t>
            </a:r>
            <a:r>
              <a:rPr lang="en-US" sz="800" dirty="0" err="1">
                <a:latin typeface="Courier" pitchFamily="2" charset="0"/>
              </a:rPr>
              <a:t>as.matrix</a:t>
            </a:r>
            <a:r>
              <a:rPr lang="en-US" sz="800" dirty="0">
                <a:latin typeface="Courier" pitchFamily="2" charset="0"/>
              </a:rPr>
              <a:t>(</a:t>
            </a:r>
            <a:r>
              <a:rPr lang="en-US" sz="800" dirty="0" err="1">
                <a:latin typeface="Courier" pitchFamily="2" charset="0"/>
              </a:rPr>
              <a:t>mat.summary</a:t>
            </a:r>
            <a:r>
              <a:rPr lang="en-US" sz="800" dirty="0">
                <a:latin typeface="Courier" pitchFamily="2" charset="0"/>
              </a:rPr>
              <a:t>[,g1]), </a:t>
            </a:r>
            <a:r>
              <a:rPr lang="en-US" sz="800" dirty="0" err="1">
                <a:latin typeface="Courier" pitchFamily="2" charset="0"/>
              </a:rPr>
              <a:t>Rowv</a:t>
            </a:r>
            <a:r>
              <a:rPr lang="en-US" sz="800" dirty="0">
                <a:latin typeface="Courier" pitchFamily="2" charset="0"/>
              </a:rPr>
              <a:t>=NA, </a:t>
            </a:r>
            <a:r>
              <a:rPr lang="en-US" sz="800" dirty="0" err="1">
                <a:latin typeface="Courier" pitchFamily="2" charset="0"/>
              </a:rPr>
              <a:t>Colv</a:t>
            </a:r>
            <a:r>
              <a:rPr lang="en-US" sz="800" dirty="0">
                <a:latin typeface="Courier" pitchFamily="2" charset="0"/>
              </a:rPr>
              <a:t>=NA, scale='none',</a:t>
            </a:r>
          </a:p>
          <a:p>
            <a:pPr marL="0" indent="0">
              <a:buNone/>
            </a:pPr>
            <a:r>
              <a:rPr lang="en-US" sz="800" dirty="0">
                <a:latin typeface="Courier" pitchFamily="2" charset="0"/>
              </a:rPr>
              <a:t>        col=</a:t>
            </a:r>
            <a:r>
              <a:rPr lang="en-US" sz="800" dirty="0" err="1">
                <a:latin typeface="Courier" pitchFamily="2" charset="0"/>
              </a:rPr>
              <a:t>colorRampPalette</a:t>
            </a:r>
            <a:r>
              <a:rPr lang="en-US" sz="800" dirty="0">
                <a:latin typeface="Courier" pitchFamily="2" charset="0"/>
              </a:rPr>
              <a:t>(c('blue', 'white', 'red'))(50))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9C6985-08BE-E44C-84C7-D7F2DA900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53" y="1825625"/>
            <a:ext cx="483820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74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A5DB-03CF-4F42-83D1-86CD55BF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617B7-64E9-3046-B7E7-E531E3A4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69" y="1889424"/>
            <a:ext cx="5407231" cy="38599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411096-FD28-0F4A-9A7D-84D468FF4CA1}"/>
              </a:ext>
            </a:extLst>
          </p:cNvPr>
          <p:cNvSpPr/>
          <p:nvPr/>
        </p:nvSpPr>
        <p:spPr>
          <a:xfrm>
            <a:off x="304799" y="6192038"/>
            <a:ext cx="8993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jef.works</a:t>
            </a:r>
            <a:r>
              <a:rPr lang="en-US" dirty="0"/>
              <a:t>/blog/2018/04/25/visually-summarizing-differential-gene-expression/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7A2BE-3DA7-B54F-B56D-7FE41CE29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95" y="2536620"/>
            <a:ext cx="5143005" cy="27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5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E031B-C24C-E246-AB89-BF069A49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78" y="2973856"/>
            <a:ext cx="2754879" cy="561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Which dimension should I cluster on?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564815-2D86-E048-90BA-31C7768FC4CA}"/>
              </a:ext>
            </a:extLst>
          </p:cNvPr>
          <p:cNvGrpSpPr/>
          <p:nvPr/>
        </p:nvGrpSpPr>
        <p:grpSpPr>
          <a:xfrm>
            <a:off x="5624749" y="222905"/>
            <a:ext cx="6222670" cy="6412190"/>
            <a:chOff x="3656384" y="-838774"/>
            <a:chExt cx="7353367" cy="75773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D81B3E-6733-A941-8C0D-8C4D73C7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4751" y="1658550"/>
              <a:ext cx="4445000" cy="254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670CF4-F0BD-0748-B5DA-50E22B6D93BB}"/>
                </a:ext>
              </a:extLst>
            </p:cNvPr>
            <p:cNvSpPr txBox="1"/>
            <p:nvPr/>
          </p:nvSpPr>
          <p:spPr>
            <a:xfrm>
              <a:off x="3656384" y="61894"/>
              <a:ext cx="2002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A) </a:t>
              </a:r>
              <a:r>
                <a:rPr lang="en-US" dirty="0" err="1"/>
                <a:t>tSNE</a:t>
              </a:r>
              <a:r>
                <a:rPr lang="en-US" dirty="0"/>
                <a:t> embedding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F90630-7CA0-C440-ADBE-B2BC70E98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4751" y="-838774"/>
              <a:ext cx="4445000" cy="254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8F6CEF-4988-2D47-A7E7-C5844605EF2F}"/>
                </a:ext>
              </a:extLst>
            </p:cNvPr>
            <p:cNvSpPr txBox="1"/>
            <p:nvPr/>
          </p:nvSpPr>
          <p:spPr>
            <a:xfrm>
              <a:off x="3656384" y="2559218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B) 30 PCs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F45152-C169-EE46-A1F6-0C2699EA79B1}"/>
                </a:ext>
              </a:extLst>
            </p:cNvPr>
            <p:cNvSpPr txBox="1"/>
            <p:nvPr/>
          </p:nvSpPr>
          <p:spPr>
            <a:xfrm>
              <a:off x="3674081" y="5099217"/>
              <a:ext cx="1984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C) Gene expression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74D758-B1C0-6B4B-8054-6DC400A1E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4751" y="4198550"/>
              <a:ext cx="4445000" cy="2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84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E031B-C24C-E246-AB89-BF069A49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78" y="2973856"/>
            <a:ext cx="2754879" cy="561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Which k should I use?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F06FE2-A2D8-BC49-A183-7B517E055EF3}"/>
              </a:ext>
            </a:extLst>
          </p:cNvPr>
          <p:cNvGrpSpPr/>
          <p:nvPr/>
        </p:nvGrpSpPr>
        <p:grpSpPr>
          <a:xfrm>
            <a:off x="4472844" y="247073"/>
            <a:ext cx="7541947" cy="6387643"/>
            <a:chOff x="4472844" y="247073"/>
            <a:chExt cx="8057261" cy="74257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564815-2D86-E048-90BA-31C7768FC4CA}"/>
                </a:ext>
              </a:extLst>
            </p:cNvPr>
            <p:cNvGrpSpPr/>
            <p:nvPr/>
          </p:nvGrpSpPr>
          <p:grpSpPr>
            <a:xfrm>
              <a:off x="4472844" y="985081"/>
              <a:ext cx="1021983" cy="5072504"/>
              <a:chOff x="3656384" y="61894"/>
              <a:chExt cx="1207683" cy="599420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670CF4-F0BD-0748-B5DA-50E22B6D93BB}"/>
                  </a:ext>
                </a:extLst>
              </p:cNvPr>
              <p:cNvSpPr txBox="1"/>
              <p:nvPr/>
            </p:nvSpPr>
            <p:spPr>
              <a:xfrm>
                <a:off x="3656384" y="61894"/>
                <a:ext cx="1076330" cy="436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A) K=10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F6CEF-4988-2D47-A7E7-C5844605EF2F}"/>
                  </a:ext>
                </a:extLst>
              </p:cNvPr>
              <p:cNvSpPr txBox="1"/>
              <p:nvPr/>
            </p:nvSpPr>
            <p:spPr>
              <a:xfrm>
                <a:off x="3672188" y="2949888"/>
                <a:ext cx="1191879" cy="436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B) K = 20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F45152-C169-EE46-A1F6-0C2699EA79B1}"/>
                  </a:ext>
                </a:extLst>
              </p:cNvPr>
              <p:cNvSpPr txBox="1"/>
              <p:nvPr/>
            </p:nvSpPr>
            <p:spPr>
              <a:xfrm>
                <a:off x="3674081" y="5619661"/>
                <a:ext cx="1189986" cy="436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C) K = 50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857E75-1506-0E4C-8666-BC13B4DC0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1453" y="247073"/>
              <a:ext cx="4445000" cy="254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05EC94-9BAB-A640-AEF7-FEAE11BEC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9234" y="2707252"/>
              <a:ext cx="4564908" cy="22922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14E030-A828-9140-A88D-C62DD5C81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4142" y="247073"/>
              <a:ext cx="1216784" cy="26386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EB8776-36A5-B74F-9013-8FF5B865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4141" y="2672608"/>
              <a:ext cx="1790559" cy="254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97C323-1F9A-D148-A9EA-A9B7F255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44140" y="4999511"/>
              <a:ext cx="2385965" cy="26732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DC80E6-53B9-824E-B8AA-5FDF6757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9234" y="5082226"/>
              <a:ext cx="4405981" cy="2507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772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EA33-EBF9-0F43-8C7D-8DFFA099B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find the “right” number of PCs? Or the “right” 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2D6E-C215-B342-8518-2A2ECF5D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right analysis is the one that allows you to discover something</a:t>
            </a:r>
          </a:p>
          <a:p>
            <a:r>
              <a:rPr lang="en-US" dirty="0"/>
              <a:t>There may not be a single right analysis</a:t>
            </a:r>
          </a:p>
          <a:p>
            <a:pPr lvl="1"/>
            <a:r>
              <a:rPr lang="en-US" dirty="0"/>
              <a:t>Ex. K</a:t>
            </a:r>
          </a:p>
          <a:p>
            <a:r>
              <a:rPr lang="en-US" dirty="0"/>
              <a:t>These are still an open areas of research</a:t>
            </a:r>
          </a:p>
          <a:p>
            <a:r>
              <a:rPr lang="en-US" dirty="0"/>
              <a:t>Nature of pushing the boundaries of science: there is no “right” answer</a:t>
            </a:r>
          </a:p>
          <a:p>
            <a:pPr lvl="1"/>
            <a:r>
              <a:rPr lang="en-US" dirty="0"/>
              <a:t>It’s up to you to discover the “right” answer</a:t>
            </a:r>
          </a:p>
          <a:p>
            <a:pPr lvl="1"/>
            <a:r>
              <a:rPr lang="en-US" dirty="0"/>
              <a:t>And convince yourself that what you discovered is “right”</a:t>
            </a:r>
          </a:p>
          <a:p>
            <a:pPr lvl="1"/>
            <a:r>
              <a:rPr lang="en-US" dirty="0"/>
              <a:t>(or for homework, convince me!)</a:t>
            </a:r>
          </a:p>
        </p:txBody>
      </p:sp>
    </p:spTree>
    <p:extLst>
      <p:ext uri="{BB962C8B-B14F-4D97-AF65-F5344CB8AC3E}">
        <p14:creationId xmlns:p14="http://schemas.microsoft.com/office/powerpoint/2010/main" val="3032137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8038-6A45-694D-A676-78B02DF2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because there isn’t a right answer, doesn’t mean there are not wrong 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2FFB-F9C0-DA4A-9096-0D9748A5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Clusters should be reasonably stable (cell-type doesn’t disappear if you change the parameters slightly)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C242D-105D-5B42-A6F1-6F5C0712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87675"/>
            <a:ext cx="3467100" cy="350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0C6D4-E1F8-EB4B-B060-FFB04B134097}"/>
              </a:ext>
            </a:extLst>
          </p:cNvPr>
          <p:cNvSpPr txBox="1"/>
          <p:nvPr/>
        </p:nvSpPr>
        <p:spPr>
          <a:xfrm>
            <a:off x="4184650" y="3774212"/>
            <a:ext cx="12887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Recall our noise dataset</a:t>
            </a:r>
          </a:p>
          <a:p>
            <a:endParaRPr lang="en-US" dirty="0"/>
          </a:p>
          <a:p>
            <a:r>
              <a:rPr lang="en-US" dirty="0"/>
              <a:t>Clustered on the embedding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168F6-A493-9047-8D8F-D4AED0A0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2" y="2987675"/>
            <a:ext cx="3467100" cy="350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1149FF-A1E3-4044-9989-62CAD18C68D1}"/>
              </a:ext>
            </a:extLst>
          </p:cNvPr>
          <p:cNvSpPr txBox="1"/>
          <p:nvPr/>
        </p:nvSpPr>
        <p:spPr>
          <a:xfrm>
            <a:off x="9620252" y="3444012"/>
            <a:ext cx="12887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reran </a:t>
            </a:r>
            <a:r>
              <a:rPr lang="en-US" dirty="0" err="1"/>
              <a:t>tSNE</a:t>
            </a:r>
            <a:r>
              <a:rPr lang="en-US" dirty="0"/>
              <a:t> with a different seed</a:t>
            </a:r>
          </a:p>
          <a:p>
            <a:endParaRPr lang="en-US" dirty="0"/>
          </a:p>
          <a:p>
            <a:r>
              <a:rPr lang="en-US" dirty="0"/>
              <a:t>Visualized using same colors as previous</a:t>
            </a:r>
          </a:p>
        </p:txBody>
      </p:sp>
    </p:spTree>
    <p:extLst>
      <p:ext uri="{BB962C8B-B14F-4D97-AF65-F5344CB8AC3E}">
        <p14:creationId xmlns:p14="http://schemas.microsoft.com/office/powerpoint/2010/main" val="621914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364E-3AEE-F34C-8B3E-A54B2F98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is helpful for evaluating stability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B7DA04-D53C-1C46-A8E4-0167F7FECA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library(</a:t>
            </a:r>
            <a:r>
              <a:rPr lang="en-US" sz="1000" dirty="0" err="1">
                <a:latin typeface="Courier" pitchFamily="2" charset="0"/>
              </a:rPr>
              <a:t>gganimate</a:t>
            </a:r>
            <a:r>
              <a:rPr lang="en-US" sz="1000" dirty="0">
                <a:latin typeface="Courier" pitchFamily="2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a &lt;- </a:t>
            </a:r>
            <a:r>
              <a:rPr lang="en-US" sz="1000" dirty="0" err="1">
                <a:latin typeface="Courier" pitchFamily="2" charset="0"/>
              </a:rPr>
              <a:t>data.frame</a:t>
            </a:r>
            <a:r>
              <a:rPr lang="en-US" sz="1000" dirty="0">
                <a:latin typeface="Courier" pitchFamily="2" charset="0"/>
              </a:rPr>
              <a:t>(</a:t>
            </a:r>
            <a:r>
              <a:rPr lang="en-US" sz="1000" dirty="0" err="1">
                <a:latin typeface="Courier" pitchFamily="2" charset="0"/>
              </a:rPr>
              <a:t>emb</a:t>
            </a:r>
            <a:r>
              <a:rPr lang="en-US" sz="1000" dirty="0">
                <a:latin typeface="Courier" pitchFamily="2" charset="0"/>
              </a:rPr>
              <a:t>, cluster2, 'emb1')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b &lt;- </a:t>
            </a:r>
            <a:r>
              <a:rPr lang="en-US" sz="1000" dirty="0" err="1">
                <a:latin typeface="Courier" pitchFamily="2" charset="0"/>
              </a:rPr>
              <a:t>data.frame</a:t>
            </a:r>
            <a:r>
              <a:rPr lang="en-US" sz="1000" dirty="0">
                <a:latin typeface="Courier" pitchFamily="2" charset="0"/>
              </a:rPr>
              <a:t>(emb2, cluster2, 'emb2')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>
                <a:latin typeface="Courier" pitchFamily="2" charset="0"/>
              </a:rPr>
              <a:t>colnames</a:t>
            </a:r>
            <a:r>
              <a:rPr lang="en-US" sz="1000" dirty="0">
                <a:latin typeface="Courier" pitchFamily="2" charset="0"/>
              </a:rPr>
              <a:t>(a) &lt;- </a:t>
            </a:r>
            <a:r>
              <a:rPr lang="en-US" sz="1000" dirty="0" err="1">
                <a:latin typeface="Courier" pitchFamily="2" charset="0"/>
              </a:rPr>
              <a:t>colnames</a:t>
            </a:r>
            <a:r>
              <a:rPr lang="en-US" sz="1000" dirty="0">
                <a:latin typeface="Courier" pitchFamily="2" charset="0"/>
              </a:rPr>
              <a:t>(b) &lt;- c('x', 'y', 'cluster', 'type')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>
                <a:latin typeface="Courier" pitchFamily="2" charset="0"/>
              </a:rPr>
              <a:t>df.trans</a:t>
            </a:r>
            <a:r>
              <a:rPr lang="en-US" sz="1000" dirty="0">
                <a:latin typeface="Courier" pitchFamily="2" charset="0"/>
              </a:rPr>
              <a:t> &lt;- </a:t>
            </a:r>
            <a:r>
              <a:rPr lang="en-US" sz="1000" dirty="0" err="1">
                <a:latin typeface="Courier" pitchFamily="2" charset="0"/>
              </a:rPr>
              <a:t>rbind</a:t>
            </a:r>
            <a:r>
              <a:rPr lang="en-US" sz="1000" dirty="0">
                <a:latin typeface="Courier" pitchFamily="2" charset="0"/>
              </a:rPr>
              <a:t>(a, b)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p &lt;- </a:t>
            </a:r>
            <a:r>
              <a:rPr lang="en-US" sz="1000" dirty="0" err="1">
                <a:latin typeface="Courier" pitchFamily="2" charset="0"/>
              </a:rPr>
              <a:t>ggplot</a:t>
            </a:r>
            <a:r>
              <a:rPr lang="en-US" sz="1000" dirty="0">
                <a:latin typeface="Courier" pitchFamily="2" charset="0"/>
              </a:rPr>
              <a:t>(</a:t>
            </a:r>
            <a:r>
              <a:rPr lang="en-US" sz="1000" dirty="0" err="1">
                <a:latin typeface="Courier" pitchFamily="2" charset="0"/>
              </a:rPr>
              <a:t>df.trans</a:t>
            </a:r>
            <a:r>
              <a:rPr lang="en-US" sz="1000" dirty="0">
                <a:latin typeface="Courier" pitchFamily="2" charset="0"/>
              </a:rPr>
              <a:t>, </a:t>
            </a:r>
            <a:r>
              <a:rPr lang="en-US" sz="1000" dirty="0" err="1">
                <a:latin typeface="Courier" pitchFamily="2" charset="0"/>
              </a:rPr>
              <a:t>aes</a:t>
            </a:r>
            <a:r>
              <a:rPr lang="en-US" sz="1000" dirty="0">
                <a:latin typeface="Courier" pitchFamily="2" charset="0"/>
              </a:rPr>
              <a:t>(x = x, y = y, col=cluster))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</a:t>
            </a:r>
            <a:r>
              <a:rPr lang="en-US" sz="1000" dirty="0" err="1">
                <a:latin typeface="Courier" pitchFamily="2" charset="0"/>
              </a:rPr>
              <a:t>geom_point</a:t>
            </a:r>
            <a:r>
              <a:rPr lang="en-US" sz="1000" dirty="0">
                <a:latin typeface="Courier" pitchFamily="2" charset="0"/>
              </a:rPr>
              <a:t>(</a:t>
            </a:r>
            <a:r>
              <a:rPr lang="en-US" sz="1000" dirty="0" err="1">
                <a:latin typeface="Courier" pitchFamily="2" charset="0"/>
              </a:rPr>
              <a:t>show.legend</a:t>
            </a:r>
            <a:r>
              <a:rPr lang="en-US" sz="1000" dirty="0">
                <a:latin typeface="Courier" pitchFamily="2" charset="0"/>
              </a:rPr>
              <a:t> = FALSE)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</a:t>
            </a:r>
            <a:r>
              <a:rPr lang="en-US" sz="1000" dirty="0" err="1">
                <a:latin typeface="Courier" pitchFamily="2" charset="0"/>
              </a:rPr>
              <a:t>theme_void</a:t>
            </a:r>
            <a:r>
              <a:rPr lang="en-US" sz="1000" dirty="0">
                <a:latin typeface="Courier" pitchFamily="2" charset="0"/>
              </a:rPr>
              <a:t>()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>
                <a:latin typeface="Courier" pitchFamily="2" charset="0"/>
              </a:rPr>
              <a:t>anim</a:t>
            </a:r>
            <a:r>
              <a:rPr lang="en-US" sz="1000" dirty="0">
                <a:latin typeface="Courier" pitchFamily="2" charset="0"/>
              </a:rPr>
              <a:t> &lt;- p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</a:t>
            </a:r>
            <a:r>
              <a:rPr lang="en-US" sz="1000" dirty="0" err="1">
                <a:latin typeface="Courier" pitchFamily="2" charset="0"/>
              </a:rPr>
              <a:t>transition_states</a:t>
            </a:r>
            <a:r>
              <a:rPr lang="en-US" sz="1000" dirty="0">
                <a:latin typeface="Courier" pitchFamily="2" charset="0"/>
              </a:rPr>
              <a:t>(type,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                  </a:t>
            </a:r>
            <a:r>
              <a:rPr lang="en-US" sz="1000" dirty="0" err="1">
                <a:latin typeface="Courier" pitchFamily="2" charset="0"/>
              </a:rPr>
              <a:t>transition_length</a:t>
            </a:r>
            <a:r>
              <a:rPr lang="en-US" sz="1000" dirty="0">
                <a:latin typeface="Courier" pitchFamily="2" charset="0"/>
              </a:rPr>
              <a:t> = 5,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                  </a:t>
            </a:r>
            <a:r>
              <a:rPr lang="en-US" sz="1000" dirty="0" err="1">
                <a:latin typeface="Courier" pitchFamily="2" charset="0"/>
              </a:rPr>
              <a:t>state_length</a:t>
            </a:r>
            <a:r>
              <a:rPr lang="en-US" sz="1000" dirty="0">
                <a:latin typeface="Courier" pitchFamily="2" charset="0"/>
              </a:rPr>
              <a:t> = 1)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labs(title = '{</a:t>
            </a:r>
            <a:r>
              <a:rPr lang="en-US" sz="1000" dirty="0" err="1">
                <a:latin typeface="Courier" pitchFamily="2" charset="0"/>
              </a:rPr>
              <a:t>closest_state</a:t>
            </a:r>
            <a:r>
              <a:rPr lang="en-US" sz="1000" dirty="0">
                <a:latin typeface="Courier" pitchFamily="2" charset="0"/>
              </a:rPr>
              <a:t>}')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theme(</a:t>
            </a:r>
            <a:r>
              <a:rPr lang="en-US" sz="1000" dirty="0" err="1">
                <a:latin typeface="Courier" pitchFamily="2" charset="0"/>
              </a:rPr>
              <a:t>plot.title</a:t>
            </a:r>
            <a:r>
              <a:rPr lang="en-US" sz="1000" dirty="0">
                <a:latin typeface="Courier" pitchFamily="2" charset="0"/>
              </a:rPr>
              <a:t> = </a:t>
            </a:r>
            <a:r>
              <a:rPr lang="en-US" sz="1000" dirty="0" err="1">
                <a:latin typeface="Courier" pitchFamily="2" charset="0"/>
              </a:rPr>
              <a:t>element_text</a:t>
            </a:r>
            <a:r>
              <a:rPr lang="en-US" sz="1000" dirty="0">
                <a:latin typeface="Courier" pitchFamily="2" charset="0"/>
              </a:rPr>
              <a:t>(size = 28))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pitchFamily="2" charset="0"/>
              </a:rPr>
              <a:t>  </a:t>
            </a:r>
            <a:r>
              <a:rPr lang="en-US" sz="1000" dirty="0" err="1">
                <a:latin typeface="Courier" pitchFamily="2" charset="0"/>
              </a:rPr>
              <a:t>enter_fade</a:t>
            </a:r>
            <a:r>
              <a:rPr lang="en-US" sz="1000" dirty="0">
                <a:latin typeface="Courier" pitchFamily="2" charset="0"/>
              </a:rPr>
              <a:t>()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>
                <a:latin typeface="Courier" pitchFamily="2" charset="0"/>
              </a:rPr>
              <a:t>anim</a:t>
            </a:r>
            <a:endParaRPr lang="en-US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latin typeface="Courier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5AF557-14A4-4149-A54F-F23212A44C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9050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08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3E187-6C93-E940-937C-DE067DC70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01" y="694257"/>
            <a:ext cx="5250402" cy="5563278"/>
          </a:xfrm>
          <a:prstGeom prst="rect">
            <a:avLst/>
          </a:prstGeom>
        </p:spPr>
      </p:pic>
      <p:pic>
        <p:nvPicPr>
          <p:cNvPr id="1026" name="Picture 2" descr="Cells Expressing Gad1 in MERFISH Data Grouped by PCA">
            <a:extLst>
              <a:ext uri="{FF2B5EF4-FFF2-40B4-BE49-F238E27FC236}">
                <a16:creationId xmlns:a16="http://schemas.microsoft.com/office/drawing/2014/main" id="{5D2F6149-5139-A44E-B53E-0F1F0DC1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67" y="694258"/>
            <a:ext cx="5009077" cy="5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59AE47-E55F-DE44-A8FB-C01480D024A9}"/>
              </a:ext>
            </a:extLst>
          </p:cNvPr>
          <p:cNvSpPr txBox="1"/>
          <p:nvPr/>
        </p:nvSpPr>
        <p:spPr>
          <a:xfrm>
            <a:off x="232182" y="6287958"/>
            <a:ext cx="771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jef.works</a:t>
            </a:r>
            <a:r>
              <a:rPr lang="en-US" dirty="0"/>
              <a:t>/genomic-data-visualization/blog/2022/02/12/kclifto2/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20044-D926-D741-86EC-6E7FBD25714C}"/>
              </a:ext>
            </a:extLst>
          </p:cNvPr>
          <p:cNvSpPr txBox="1"/>
          <p:nvPr/>
        </p:nvSpPr>
        <p:spPr>
          <a:xfrm>
            <a:off x="8755500" y="20071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Visium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4F5F0-177C-B347-A973-CED7DD9CECD3}"/>
              </a:ext>
            </a:extLst>
          </p:cNvPr>
          <p:cNvSpPr txBox="1"/>
          <p:nvPr/>
        </p:nvSpPr>
        <p:spPr>
          <a:xfrm>
            <a:off x="2618647" y="20071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MERFISH</a:t>
            </a:r>
          </a:p>
        </p:txBody>
      </p:sp>
    </p:spTree>
    <p:extLst>
      <p:ext uri="{BB962C8B-B14F-4D97-AF65-F5344CB8AC3E}">
        <p14:creationId xmlns:p14="http://schemas.microsoft.com/office/powerpoint/2010/main" val="270808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47DE-530E-004A-A4E3-EADC39C7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ways to use animation?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DC5EF5-7CD8-1D42-AAB8-BC1EDB9F8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today’s hands on component, we will apply animation to our real datasets</a:t>
            </a:r>
          </a:p>
        </p:txBody>
      </p:sp>
    </p:spTree>
    <p:extLst>
      <p:ext uri="{BB962C8B-B14F-4D97-AF65-F5344CB8AC3E}">
        <p14:creationId xmlns:p14="http://schemas.microsoft.com/office/powerpoint/2010/main" val="1800074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8038-6A45-694D-A676-78B02DF2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biology-specific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2FFB-F9C0-DA4A-9096-0D9748A5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Clusters should have at least a few differentially upregulated genes</a:t>
            </a:r>
          </a:p>
          <a:p>
            <a:r>
              <a:rPr lang="en-US" dirty="0"/>
              <a:t>Clusters should ideally be reproduced by orthogonal measurements</a:t>
            </a:r>
          </a:p>
          <a:p>
            <a:pPr lvl="1"/>
            <a:r>
              <a:rPr lang="en-US" dirty="0"/>
              <a:t>In a second tissue, I can find the same cell-types, perhaps even by a different technique</a:t>
            </a:r>
          </a:p>
        </p:txBody>
      </p:sp>
    </p:spTree>
    <p:extLst>
      <p:ext uri="{BB962C8B-B14F-4D97-AF65-F5344CB8AC3E}">
        <p14:creationId xmlns:p14="http://schemas.microsoft.com/office/powerpoint/2010/main" val="3787108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4BAA-58A7-1B40-8294-950251FD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potentially helpful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FB69-A4AF-9A4E-A76E-4E906D8B2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ggforce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https://ggforce.data-imaginist.com/index.html</a:t>
            </a:r>
            <a:endParaRPr lang="en-US" dirty="0"/>
          </a:p>
          <a:p>
            <a:pPr lvl="1"/>
            <a:r>
              <a:rPr lang="en-US" dirty="0"/>
              <a:t>For annotating clusters ex. </a:t>
            </a:r>
            <a:r>
              <a:rPr lang="en-US" dirty="0">
                <a:hlinkClick r:id="rId3"/>
              </a:rPr>
              <a:t>https://ggforce.data-imaginist.com/reference/geom_mark_circle.html</a:t>
            </a:r>
            <a:r>
              <a:rPr lang="en-US" dirty="0"/>
              <a:t> </a:t>
            </a:r>
          </a:p>
          <a:p>
            <a:r>
              <a:rPr lang="en-US" dirty="0" err="1"/>
              <a:t>ggrepel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https://cran.r-project.org/web/packages/ggrepel/vignettes/ggrepel.html</a:t>
            </a:r>
            <a:endParaRPr lang="en-US" dirty="0"/>
          </a:p>
          <a:p>
            <a:pPr lvl="1"/>
            <a:r>
              <a:rPr lang="en-US" dirty="0"/>
              <a:t>For labeling volcano plots or plots with many points</a:t>
            </a:r>
          </a:p>
          <a:p>
            <a:r>
              <a:rPr lang="en-US" dirty="0" err="1"/>
              <a:t>ggcorplot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http://www.sthda.com/english/wiki/ggcorrplot-visualization-of-a-correlation-matrix-using-ggplot2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For heatmaps in </a:t>
            </a:r>
            <a:r>
              <a:rPr lang="en-US" dirty="0" err="1"/>
              <a:t>ggplot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6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1029-307D-AC46-9051-0EB1164B6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 Assignment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12897-8F09-D94B-9E08-D29098A67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Due Thursday (6pm Baltimore Time)</a:t>
            </a:r>
          </a:p>
        </p:txBody>
      </p:sp>
    </p:spTree>
    <p:extLst>
      <p:ext uri="{BB962C8B-B14F-4D97-AF65-F5344CB8AC3E}">
        <p14:creationId xmlns:p14="http://schemas.microsoft.com/office/powerpoint/2010/main" val="135698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43AF-1A2E-F64D-8535-948BC87D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400AE-0B59-D340-94CC-64FD95731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either the MERFISH or </a:t>
            </a:r>
            <a:r>
              <a:rPr lang="en-US" dirty="0" err="1"/>
              <a:t>Visium</a:t>
            </a:r>
            <a:r>
              <a:rPr lang="en-US" dirty="0"/>
              <a:t> dataset, identify and visualize the spatial distribution of Mature Oligodendrocytes </a:t>
            </a:r>
          </a:p>
          <a:p>
            <a:r>
              <a:rPr lang="en-US" dirty="0"/>
              <a:t>Create a multi-panel data visualization with a corresponding ‘figure caption’ that describes your data visualization to convince me that you have correctly identified Mature Oligodendrocytes</a:t>
            </a:r>
          </a:p>
          <a:p>
            <a:r>
              <a:rPr lang="en-US" dirty="0"/>
              <a:t>Submit your HW as you did for HW1 and HW3 including your code</a:t>
            </a:r>
          </a:p>
        </p:txBody>
      </p:sp>
    </p:spTree>
    <p:extLst>
      <p:ext uri="{BB962C8B-B14F-4D97-AF65-F5344CB8AC3E}">
        <p14:creationId xmlns:p14="http://schemas.microsoft.com/office/powerpoint/2010/main" val="210461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87AE-9A35-0142-831B-C385B2DD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F398-BC4C-A74D-B5EA-A01C3C36B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Mature Oligodendrocytes are a type of glial cell canonically marked by Olig1, Olig2, and Olig3 </a:t>
            </a:r>
          </a:p>
          <a:p>
            <a:pPr lvl="1"/>
            <a:r>
              <a:rPr lang="en-US" dirty="0"/>
              <a:t>Mature Oligodendrocytes should also express </a:t>
            </a:r>
            <a:r>
              <a:rPr lang="en-US" dirty="0" err="1"/>
              <a:t>Osp</a:t>
            </a:r>
            <a:r>
              <a:rPr lang="en-US" dirty="0"/>
              <a:t>, </a:t>
            </a:r>
            <a:r>
              <a:rPr lang="en-US" dirty="0" err="1"/>
              <a:t>Mbp</a:t>
            </a:r>
            <a:r>
              <a:rPr lang="en-US" dirty="0"/>
              <a:t>, Mog, and Sox10 though these genes may also be expressed in other cell-types</a:t>
            </a:r>
          </a:p>
          <a:p>
            <a:r>
              <a:rPr lang="en-US" dirty="0"/>
              <a:t>Caution: Oligodendrocyte Progenitor Cells (OPCs) also express high levels of Olig1, Olig2, and Olig3 but also express </a:t>
            </a:r>
            <a:r>
              <a:rPr lang="en-US" dirty="0" err="1"/>
              <a:t>Pdgfra</a:t>
            </a:r>
            <a:endParaRPr lang="en-US" dirty="0"/>
          </a:p>
          <a:p>
            <a:pPr lvl="1"/>
            <a:r>
              <a:rPr lang="en-US" dirty="0"/>
              <a:t>Mature oligodendrocytes do not express </a:t>
            </a:r>
            <a:r>
              <a:rPr lang="en-US" dirty="0" err="1"/>
              <a:t>Pdgfra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0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4C23-C9B0-C14D-ACB1-9EFE258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2D0F7-F2D9-2842-90FF-36B67C1EF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we left off from class 20220209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7ECF6-1FA6-3941-834A-1F53A52C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728" y="2784330"/>
            <a:ext cx="8114543" cy="33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12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4C23-C9B0-C14D-ACB1-9EFE258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2D0F7-F2D9-2842-90FF-36B67C1EF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we left off from class 20220209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36333-CC3B-8E47-B53B-ABDB3D9DB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876" y="2671763"/>
            <a:ext cx="3558392" cy="328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082C3-D69C-6942-AA44-F4825DEB4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06" y="2814705"/>
            <a:ext cx="3915594" cy="31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7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4306-7905-E244-AA11-2BC5069C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one gene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F921A7-9E3E-E84B-AB1F-F00A2A3CC3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6954" y="1902639"/>
            <a:ext cx="4274324" cy="427432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6A23E-09A5-6143-9A42-5CFDCA02A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df &lt;- </a:t>
            </a:r>
            <a:r>
              <a:rPr lang="en-US" sz="1800" dirty="0" err="1">
                <a:latin typeface="Courier" pitchFamily="2" charset="0"/>
              </a:rPr>
              <a:t>data.frame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value = mat[, 'Adgrl4'],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col = </a:t>
            </a:r>
            <a:r>
              <a:rPr lang="en-US" sz="1800" dirty="0" err="1">
                <a:latin typeface="Courier" pitchFamily="2" charset="0"/>
              </a:rPr>
              <a:t>as.factor</a:t>
            </a:r>
            <a:r>
              <a:rPr lang="en-US" sz="1800" dirty="0">
                <a:latin typeface="Courier" pitchFamily="2" charset="0"/>
              </a:rPr>
              <a:t>(vi))</a:t>
            </a:r>
          </a:p>
          <a:p>
            <a:pPr marL="0" indent="0">
              <a:buNone/>
            </a:pPr>
            <a:r>
              <a:rPr lang="en-US" sz="1800" dirty="0" err="1">
                <a:latin typeface="Courier" pitchFamily="2" charset="0"/>
              </a:rPr>
              <a:t>ggplot</a:t>
            </a:r>
            <a:r>
              <a:rPr lang="en-US" sz="1800" dirty="0">
                <a:latin typeface="Courier" pitchFamily="2" charset="0"/>
              </a:rPr>
              <a:t>(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data = df,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mapping = </a:t>
            </a:r>
            <a:r>
              <a:rPr lang="en-US" sz="1800" dirty="0" err="1">
                <a:latin typeface="Courier" pitchFamily="2" charset="0"/>
              </a:rPr>
              <a:t>aes</a:t>
            </a:r>
            <a:r>
              <a:rPr lang="en-US" sz="1800" dirty="0">
                <a:latin typeface="Courier" pitchFamily="2" charset="0"/>
              </a:rPr>
              <a:t>(x=col, y=value))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geom_point</a:t>
            </a:r>
            <a:r>
              <a:rPr lang="en-US" sz="1800" dirty="0">
                <a:latin typeface="Courier" pitchFamily="2" charset="0"/>
              </a:rPr>
              <a:t>() +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  </a:t>
            </a:r>
            <a:r>
              <a:rPr lang="en-US" sz="1800" dirty="0" err="1">
                <a:latin typeface="Courier" pitchFamily="2" charset="0"/>
              </a:rPr>
              <a:t>theme_classic</a:t>
            </a:r>
            <a:r>
              <a:rPr lang="en-US" sz="18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66622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1628</Words>
  <Application>Microsoft Macintosh PowerPoint</Application>
  <PresentationFormat>Widescreen</PresentationFormat>
  <Paragraphs>200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Courier</vt:lpstr>
      <vt:lpstr>Office Theme</vt:lpstr>
      <vt:lpstr>Homework Assignment 3</vt:lpstr>
      <vt:lpstr>PowerPoint Presentation</vt:lpstr>
      <vt:lpstr>PowerPoint Presentation</vt:lpstr>
      <vt:lpstr>Homework Assignment 4</vt:lpstr>
      <vt:lpstr>Homework</vt:lpstr>
      <vt:lpstr>Hints</vt:lpstr>
      <vt:lpstr>Interpreting clusters</vt:lpstr>
      <vt:lpstr>Interpreting clusters</vt:lpstr>
      <vt:lpstr>Visualizing one gene</vt:lpstr>
      <vt:lpstr>Visualizing one gene</vt:lpstr>
      <vt:lpstr>Visualizing one gene</vt:lpstr>
      <vt:lpstr>Visualizing one gene</vt:lpstr>
      <vt:lpstr>Visualizing one gene</vt:lpstr>
      <vt:lpstr>Visualizing one gene</vt:lpstr>
      <vt:lpstr>Visualizing a few genes</vt:lpstr>
      <vt:lpstr>Visualizing a few genes</vt:lpstr>
      <vt:lpstr>Visualizing a few genes</vt:lpstr>
      <vt:lpstr>A few genes across multiple clusters</vt:lpstr>
      <vt:lpstr>A few genes across multiple clusters</vt:lpstr>
      <vt:lpstr>Many genes across multiple clusters</vt:lpstr>
      <vt:lpstr>Many genes across multiple clusters</vt:lpstr>
      <vt:lpstr>Many genes across multiple clusters</vt:lpstr>
      <vt:lpstr>Summarizing the average expression within each cluster</vt:lpstr>
      <vt:lpstr>Other ideas</vt:lpstr>
      <vt:lpstr>Which dimension should I cluster on?</vt:lpstr>
      <vt:lpstr>Which k should I use?</vt:lpstr>
      <vt:lpstr>So how do we find the “right” number of PCs? Or the “right” k?</vt:lpstr>
      <vt:lpstr>Just because there isn’t a right answer, doesn’t mean there are not wrong ones</vt:lpstr>
      <vt:lpstr>Animation is helpful for evaluating stability</vt:lpstr>
      <vt:lpstr>Other ways to use animation?</vt:lpstr>
      <vt:lpstr>Some biology-specific rules</vt:lpstr>
      <vt:lpstr>Additional potentially helpful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Homework Assignment 3</dc:title>
  <dc:creator>Jean Fan</dc:creator>
  <cp:lastModifiedBy>Jean Fan</cp:lastModifiedBy>
  <cp:revision>3</cp:revision>
  <dcterms:created xsi:type="dcterms:W3CDTF">2022-02-13T16:06:57Z</dcterms:created>
  <dcterms:modified xsi:type="dcterms:W3CDTF">2022-02-14T00:24:38Z</dcterms:modified>
</cp:coreProperties>
</file>