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5"/>
  </p:notesMasterIdLst>
  <p:sldIdLst>
    <p:sldId id="667" r:id="rId2"/>
    <p:sldId id="796" r:id="rId3"/>
    <p:sldId id="797" r:id="rId4"/>
    <p:sldId id="288" r:id="rId5"/>
    <p:sldId id="291" r:id="rId6"/>
    <p:sldId id="292" r:id="rId7"/>
    <p:sldId id="290" r:id="rId8"/>
    <p:sldId id="293" r:id="rId9"/>
    <p:sldId id="641" r:id="rId10"/>
    <p:sldId id="739" r:id="rId11"/>
    <p:sldId id="735" r:id="rId12"/>
    <p:sldId id="740" r:id="rId13"/>
    <p:sldId id="741" r:id="rId14"/>
    <p:sldId id="742" r:id="rId15"/>
    <p:sldId id="743" r:id="rId16"/>
    <p:sldId id="736" r:id="rId17"/>
    <p:sldId id="798" r:id="rId18"/>
    <p:sldId id="608" r:id="rId19"/>
    <p:sldId id="618" r:id="rId20"/>
    <p:sldId id="619" r:id="rId21"/>
    <p:sldId id="799" r:id="rId22"/>
    <p:sldId id="800" r:id="rId23"/>
    <p:sldId id="801" r:id="rId24"/>
    <p:sldId id="802" r:id="rId25"/>
    <p:sldId id="803" r:id="rId26"/>
    <p:sldId id="804" r:id="rId27"/>
    <p:sldId id="805" r:id="rId28"/>
    <p:sldId id="824" r:id="rId29"/>
    <p:sldId id="795" r:id="rId30"/>
    <p:sldId id="806" r:id="rId31"/>
    <p:sldId id="807" r:id="rId32"/>
    <p:sldId id="808" r:id="rId33"/>
    <p:sldId id="809" r:id="rId34"/>
    <p:sldId id="810" r:id="rId35"/>
    <p:sldId id="815" r:id="rId36"/>
    <p:sldId id="816" r:id="rId37"/>
    <p:sldId id="811" r:id="rId38"/>
    <p:sldId id="621" r:id="rId39"/>
    <p:sldId id="617" r:id="rId40"/>
    <p:sldId id="812" r:id="rId41"/>
    <p:sldId id="701" r:id="rId42"/>
    <p:sldId id="622" r:id="rId43"/>
    <p:sldId id="670" r:id="rId44"/>
    <p:sldId id="814" r:id="rId45"/>
    <p:sldId id="813" r:id="rId46"/>
    <p:sldId id="819" r:id="rId47"/>
    <p:sldId id="822" r:id="rId48"/>
    <p:sldId id="820" r:id="rId49"/>
    <p:sldId id="823" r:id="rId50"/>
    <p:sldId id="702" r:id="rId51"/>
    <p:sldId id="721" r:id="rId52"/>
    <p:sldId id="696" r:id="rId53"/>
    <p:sldId id="720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78844"/>
  </p:normalViewPr>
  <p:slideViewPr>
    <p:cSldViewPr snapToGrid="0" snapToObjects="1">
      <p:cViewPr varScale="1">
        <p:scale>
          <a:sx n="99" d="100"/>
          <a:sy n="99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257CB-911A-0E43-BC8A-C7ED1CD29607}" type="datetimeFigureOut">
              <a:rPr lang="en-US" smtClean="0"/>
              <a:t>2/16/22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7BA79-0D1E-5540-BB8B-D65B1AB22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8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99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can see that different cell-types within tissues such as the brain are often spatially organized</a:t>
            </a:r>
          </a:p>
          <a:p>
            <a:r>
              <a:rPr lang="en-US" dirty="0"/>
              <a:t>And given these cell-types are transcriptionally distinct, we would expect genes that mark these different cell-types to also be spatially organized</a:t>
            </a:r>
          </a:p>
          <a:p>
            <a:r>
              <a:rPr lang="en-US" dirty="0"/>
              <a:t>However, if we focus on an individual cell-type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84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limitation of these single-cell transcriptome profiling technologies is fixed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01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Predict future </a:t>
            </a:r>
            <a:r>
              <a:rPr lang="en-US" dirty="0" err="1"/>
              <a:t>x,y</a:t>
            </a:r>
            <a:r>
              <a:rPr lang="en-US" dirty="0"/>
              <a:t> positioning</a:t>
            </a:r>
          </a:p>
          <a:p>
            <a:r>
              <a:rPr lang="en-US" dirty="0"/>
              <a:t>Based on assumed </a:t>
            </a:r>
            <a:r>
              <a:rPr lang="en-US" dirty="0" err="1"/>
              <a:t>downway</a:t>
            </a:r>
            <a:r>
              <a:rPr lang="en-US" dirty="0"/>
              <a:t> gravity and angular </a:t>
            </a:r>
            <a:r>
              <a:rPr lang="en-US" dirty="0" err="1"/>
              <a:t>jumpoff</a:t>
            </a:r>
            <a:r>
              <a:rPr lang="en-US" dirty="0"/>
              <a:t> from other people</a:t>
            </a:r>
          </a:p>
          <a:p>
            <a:endParaRPr lang="en-US" dirty="0"/>
          </a:p>
          <a:p>
            <a:r>
              <a:rPr lang="en-US" dirty="0"/>
              <a:t>So from this static image, we can infer certain dynamics regarding the spatial position of people given certain assumptions of gravity and similar angular momentum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96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something in this static snapshot that can inform us about directionality?</a:t>
            </a:r>
          </a:p>
          <a:p>
            <a:r>
              <a:rPr lang="en-US" dirty="0"/>
              <a:t>Where are genes born? Where are new genes made?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62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know something about dynamic cellular processes from a static image when we look at subcellular organization of mRNAs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8894E-AE4C-7542-9C79-1FBC1D03110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76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know something about dynamic cellular processes from a static image when we look at subcellular organization of mRNAs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8894E-AE4C-7542-9C79-1FBC1D03110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38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know something about dynamic cellular processes from a static image when we look at subcellular organization of mRNAs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8894E-AE4C-7542-9C79-1FBC1D03110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01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3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67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future c(</a:t>
            </a:r>
            <a:r>
              <a:rPr lang="en-US" dirty="0" err="1"/>
              <a:t>t+dt</a:t>
            </a:r>
            <a:r>
              <a:rPr lang="en-US" dirty="0"/>
              <a:t>) for cells are steady state?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9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But effectively what MERFISH allows us to do is image RNA molecules that correspond to Gene A</a:t>
            </a:r>
          </a:p>
          <a:p>
            <a:r>
              <a:rPr lang="en-US"/>
              <a:t>And simultaneously also </a:t>
            </a:r>
          </a:p>
          <a:p>
            <a:r>
              <a:rPr lang="en-US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5EEEA-69D3-6747-9E57-8DE5EFE1D8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93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61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55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Clusters represent ordinal data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not categorical data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the rainbow ordering matters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any tell me what they think this may be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MCM6: encodes a protein that is a component of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Minichromosome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Maintenance Complex essential for the initiation of eukaryotic genome replication in G1/S phase transition</a:t>
            </a:r>
            <a:endParaRPr lang="en-US" dirty="0"/>
          </a:p>
          <a:p>
            <a:r>
              <a:rPr lang="en-US" dirty="0"/>
              <a:t>KIF2C: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encodes a kinesin-like protein that is involved mitotic chromosome segregation during M phase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58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MCM6: encodes a protein that is a component of the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Minichromosome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Maintenance Complex essential for the initiation of eukaryotic genome replication in G1/S phase transition</a:t>
            </a:r>
            <a:endParaRPr lang="en-US"/>
          </a:p>
          <a:p>
            <a:r>
              <a:rPr lang="en-US"/>
              <a:t>KIF2C: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encodes a kinesin-like protein that is involved mitotic chromosome segregation during M phase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29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36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we tell where in the cell each gene is?</a:t>
            </a:r>
          </a:p>
          <a:p>
            <a:r>
              <a:rPr lang="en-US" dirty="0"/>
              <a:t>What is something else about this sequence that can tell us about whether it’s a new transcript or an old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462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488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51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cell-type is the stem-cell type that gives rise to all these other cell-types?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10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16 to 64 rounds of imaging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00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these technologies allow us to do is not only image where cells are within fixed tissues (here we have a cortical section of the mouse cortex)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58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we can see how genes are expressed within these cells within the tissues</a:t>
            </a:r>
          </a:p>
          <a:p>
            <a:r>
              <a:rPr lang="en-US" dirty="0"/>
              <a:t>With red being high expression and blue being low expression f</a:t>
            </a:r>
          </a:p>
          <a:p>
            <a:r>
              <a:rPr lang="en-US" dirty="0"/>
              <a:t>or a targeted set of genes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90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we can see how genes are expressed within these cells within the tissues</a:t>
            </a:r>
          </a:p>
          <a:p>
            <a:r>
              <a:rPr lang="en-US" dirty="0"/>
              <a:t>With red being high expression and blue being low expression f</a:t>
            </a:r>
          </a:p>
          <a:p>
            <a:r>
              <a:rPr lang="en-US" dirty="0"/>
              <a:t>or a targeted set of genes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68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we can see how genes are expressed within these cells within the tissues</a:t>
            </a:r>
          </a:p>
          <a:p>
            <a:r>
              <a:rPr lang="en-US" dirty="0"/>
              <a:t>With red being high expression and blue being low expression f</a:t>
            </a:r>
          </a:p>
          <a:p>
            <a:r>
              <a:rPr lang="en-US" dirty="0"/>
              <a:t>or a targeted set of genes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4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we can see how genes are expressed within these cells within the tissues</a:t>
            </a:r>
          </a:p>
          <a:p>
            <a:r>
              <a:rPr lang="en-US" dirty="0"/>
              <a:t>With red being high expression and blue being low expression f</a:t>
            </a:r>
          </a:p>
          <a:p>
            <a:r>
              <a:rPr lang="en-US" dirty="0"/>
              <a:t>or a targeted set of genes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98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Further we can perform dimensionality reduction and clustering analysis as we do with non-spatially resolved single-cell transcriptomics data to identify transcriptionally distinct cell-types</a:t>
            </a:r>
          </a:p>
          <a:p>
            <a:r>
              <a:rPr lang="en-US" dirty="0"/>
              <a:t>But now we can further explore how these cell-types are spatially organize in the original tissue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56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49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32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2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68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6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38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9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4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7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0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82474-4623-E44A-A064-CF85206A7128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658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5.tiff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41.tiff"/><Relationship Id="rId7" Type="http://schemas.openxmlformats.org/officeDocument/2006/relationships/image" Target="../media/image3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tiff"/><Relationship Id="rId11" Type="http://schemas.openxmlformats.org/officeDocument/2006/relationships/image" Target="../media/image44.tiff"/><Relationship Id="rId5" Type="http://schemas.openxmlformats.org/officeDocument/2006/relationships/image" Target="../media/image36.tiff"/><Relationship Id="rId10" Type="http://schemas.openxmlformats.org/officeDocument/2006/relationships/image" Target="../media/image43.tiff"/><Relationship Id="rId4" Type="http://schemas.openxmlformats.org/officeDocument/2006/relationships/image" Target="../media/image42.tiff"/><Relationship Id="rId9" Type="http://schemas.openxmlformats.org/officeDocument/2006/relationships/image" Target="../media/image40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7" Type="http://schemas.openxmlformats.org/officeDocument/2006/relationships/image" Target="../media/image4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62.png"/><Relationship Id="rId4" Type="http://schemas.openxmlformats.org/officeDocument/2006/relationships/image" Target="../media/image61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tiff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tiff"/><Relationship Id="rId4" Type="http://schemas.openxmlformats.org/officeDocument/2006/relationships/image" Target="../media/image52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A665AE-2117-D542-83FE-CC1417E94A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1EAF11F-E4BB-B94E-9C21-C2A094BE0B34}"/>
              </a:ext>
            </a:extLst>
          </p:cNvPr>
          <p:cNvSpPr/>
          <p:nvPr/>
        </p:nvSpPr>
        <p:spPr>
          <a:xfrm>
            <a:off x="1100447" y="1115122"/>
            <a:ext cx="10276114" cy="4605454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1D6F92-20E5-7B44-8443-A4A1AE33AD18}"/>
              </a:ext>
            </a:extLst>
          </p:cNvPr>
          <p:cNvSpPr txBox="1"/>
          <p:nvPr/>
        </p:nvSpPr>
        <p:spPr>
          <a:xfrm>
            <a:off x="1318161" y="1377539"/>
            <a:ext cx="977339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Modeling and Visualizing</a:t>
            </a:r>
          </a:p>
          <a:p>
            <a:pPr algn="ctr"/>
            <a:r>
              <a:rPr lang="en-US" sz="43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RNA Velocity of Single Cells</a:t>
            </a:r>
          </a:p>
          <a:p>
            <a:pPr algn="ctr"/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Jean Fan, PhD</a:t>
            </a:r>
          </a:p>
          <a:p>
            <a:pPr algn="ctr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Assistant Professor</a:t>
            </a:r>
          </a:p>
          <a:p>
            <a:pPr algn="ctr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Center for Computational Biology</a:t>
            </a:r>
          </a:p>
          <a:p>
            <a:pPr algn="ctr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Department of Biomedical Engineering</a:t>
            </a:r>
          </a:p>
          <a:p>
            <a:pPr algn="ctr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Johns Hopkins University</a:t>
            </a:r>
          </a:p>
          <a:p>
            <a:pPr algn="ctr"/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389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A3CFE-A4BF-8640-9388-9051B3823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470" y="381000"/>
            <a:ext cx="6916420" cy="609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2F44EA-A739-9C45-9AB2-897A016CA76E}"/>
              </a:ext>
            </a:extLst>
          </p:cNvPr>
          <p:cNvSpPr txBox="1"/>
          <p:nvPr/>
        </p:nvSpPr>
        <p:spPr>
          <a:xfrm>
            <a:off x="11038267" y="6477000"/>
            <a:ext cx="1036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Vizgen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3214109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9F5B33-6408-F541-AFAC-E8EF1A944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790" y="381000"/>
            <a:ext cx="691642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9FB3E5-2141-3748-92D7-8F58B163C469}"/>
              </a:ext>
            </a:extLst>
          </p:cNvPr>
          <p:cNvSpPr txBox="1"/>
          <p:nvPr/>
        </p:nvSpPr>
        <p:spPr>
          <a:xfrm>
            <a:off x="11038267" y="6477000"/>
            <a:ext cx="1036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Vizgen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27629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BB2AE1-E8A2-6C43-A960-9F166F731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10" y="381000"/>
            <a:ext cx="6916420" cy="609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33E5C9-EC54-1B43-A5AC-BD744FD5A808}"/>
              </a:ext>
            </a:extLst>
          </p:cNvPr>
          <p:cNvSpPr txBox="1"/>
          <p:nvPr/>
        </p:nvSpPr>
        <p:spPr>
          <a:xfrm>
            <a:off x="11038267" y="6477000"/>
            <a:ext cx="1036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Vizgen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24394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5DDED6-C2A2-134A-B1D8-6A54593E0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10" y="381000"/>
            <a:ext cx="691642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383DCF-17E0-0443-A6A0-8FA92D2E6F50}"/>
              </a:ext>
            </a:extLst>
          </p:cNvPr>
          <p:cNvSpPr txBox="1"/>
          <p:nvPr/>
        </p:nvSpPr>
        <p:spPr>
          <a:xfrm>
            <a:off x="11038267" y="6477000"/>
            <a:ext cx="1036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Vizgen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64278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80BC9-4584-6D4F-9015-69CCDE935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10" y="381000"/>
            <a:ext cx="691642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A5D5B9-B67A-604C-8E18-E3D7FB7BF176}"/>
              </a:ext>
            </a:extLst>
          </p:cNvPr>
          <p:cNvSpPr txBox="1"/>
          <p:nvPr/>
        </p:nvSpPr>
        <p:spPr>
          <a:xfrm>
            <a:off x="11038267" y="6477000"/>
            <a:ext cx="1036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Vizgen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346252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BD12545-1482-5A4E-A038-211884B5E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470" y="381000"/>
            <a:ext cx="6916420" cy="609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D6F5FC-2D67-514C-B563-F308BC80B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576" y="381000"/>
            <a:ext cx="691642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10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458899-4C49-B44E-B97A-11FE52219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470" y="381000"/>
            <a:ext cx="691642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55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B45799B-4590-DC4D-A478-A7AC4FE2A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Limitation: cells are fixed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CB5A6E-087C-EA43-BC0E-3A01943536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Expression measurements represent static snapshots in time</a:t>
            </a:r>
          </a:p>
        </p:txBody>
      </p:sp>
    </p:spTree>
    <p:extLst>
      <p:ext uri="{BB962C8B-B14F-4D97-AF65-F5344CB8AC3E}">
        <p14:creationId xmlns:p14="http://schemas.microsoft.com/office/powerpoint/2010/main" val="2421930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TAP of eight of my friends jumping off a rock : itookapicture">
            <a:extLst>
              <a:ext uri="{FF2B5EF4-FFF2-40B4-BE49-F238E27FC236}">
                <a16:creationId xmlns:a16="http://schemas.microsoft.com/office/drawing/2014/main" id="{5212DB12-828F-274E-B12A-97EBABF92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4440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TAP of eight of my friends jumping off a rock : itookapicture">
            <a:extLst>
              <a:ext uri="{FF2B5EF4-FFF2-40B4-BE49-F238E27FC236}">
                <a16:creationId xmlns:a16="http://schemas.microsoft.com/office/drawing/2014/main" id="{17B0E979-497B-9C45-B1DA-970AAA09B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82534" y="1014753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TAP of eight of my friends jumping off a rock : itookapicture">
            <a:extLst>
              <a:ext uri="{FF2B5EF4-FFF2-40B4-BE49-F238E27FC236}">
                <a16:creationId xmlns:a16="http://schemas.microsoft.com/office/drawing/2014/main" id="{BA98A3C5-941B-974F-B233-C54FEEF4A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696572" y="970143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TAP of eight of my friends jumping off a rock : itookapicture">
            <a:extLst>
              <a:ext uri="{FF2B5EF4-FFF2-40B4-BE49-F238E27FC236}">
                <a16:creationId xmlns:a16="http://schemas.microsoft.com/office/drawing/2014/main" id="{BA6AC81C-01D7-F24E-977B-2A085071E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350779" y="1222904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TAP of eight of my friends jumping off a rock : itookapicture">
            <a:extLst>
              <a:ext uri="{FF2B5EF4-FFF2-40B4-BE49-F238E27FC236}">
                <a16:creationId xmlns:a16="http://schemas.microsoft.com/office/drawing/2014/main" id="{21699914-EFBA-CB4F-9D6C-E611043FA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648415" y="1960742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TAP of eight of my friends jumping off a rock : itookapicture">
            <a:extLst>
              <a:ext uri="{FF2B5EF4-FFF2-40B4-BE49-F238E27FC236}">
                <a16:creationId xmlns:a16="http://schemas.microsoft.com/office/drawing/2014/main" id="{7EEE1BB1-9D4D-C14A-B52B-EAC3E973E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005254" y="2687429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TAP of eight of my friends jumping off a rock : itookapicture">
            <a:extLst>
              <a:ext uri="{FF2B5EF4-FFF2-40B4-BE49-F238E27FC236}">
                <a16:creationId xmlns:a16="http://schemas.microsoft.com/office/drawing/2014/main" id="{C80B9841-9541-874C-94D4-2EC3E6309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174927" y="3666876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ITAP of eight of my friends jumping off a rock : itookapicture">
            <a:extLst>
              <a:ext uri="{FF2B5EF4-FFF2-40B4-BE49-F238E27FC236}">
                <a16:creationId xmlns:a16="http://schemas.microsoft.com/office/drawing/2014/main" id="{9482A0C3-FC77-B340-B1B6-B73805437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221663" y="4603578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235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TAP of eight of my friends jumping off a rock : itookapicture">
            <a:extLst>
              <a:ext uri="{FF2B5EF4-FFF2-40B4-BE49-F238E27FC236}">
                <a16:creationId xmlns:a16="http://schemas.microsoft.com/office/drawing/2014/main" id="{5212DB12-828F-274E-B12A-97EBABF92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4440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TAP of eight of my friends jumping off a rock : itookapicture">
            <a:extLst>
              <a:ext uri="{FF2B5EF4-FFF2-40B4-BE49-F238E27FC236}">
                <a16:creationId xmlns:a16="http://schemas.microsoft.com/office/drawing/2014/main" id="{739121E7-8B8C-FD45-8D57-06BF920E8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008486" y="181764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TAP of eight of my friends jumping off a rock : itookapicture">
            <a:extLst>
              <a:ext uri="{FF2B5EF4-FFF2-40B4-BE49-F238E27FC236}">
                <a16:creationId xmlns:a16="http://schemas.microsoft.com/office/drawing/2014/main" id="{22AFC362-27F2-2D4C-8888-2F4E23581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043420" y="181764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TAP of eight of my friends jumping off a rock : itookapicture">
            <a:extLst>
              <a:ext uri="{FF2B5EF4-FFF2-40B4-BE49-F238E27FC236}">
                <a16:creationId xmlns:a16="http://schemas.microsoft.com/office/drawing/2014/main" id="{7F4C0FC8-AD64-3844-8993-EDE978E74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993404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TAP of eight of my friends jumping off a rock : itookapicture">
            <a:extLst>
              <a:ext uri="{FF2B5EF4-FFF2-40B4-BE49-F238E27FC236}">
                <a16:creationId xmlns:a16="http://schemas.microsoft.com/office/drawing/2014/main" id="{0E992AA1-63EB-BA41-9897-0945511F1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943388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TAP of eight of my friends jumping off a rock : itookapicture">
            <a:extLst>
              <a:ext uri="{FF2B5EF4-FFF2-40B4-BE49-F238E27FC236}">
                <a16:creationId xmlns:a16="http://schemas.microsoft.com/office/drawing/2014/main" id="{82A78781-9B50-1347-ACF8-7A8A1AEA0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893372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TAP of eight of my friends jumping off a rock : itookapicture">
            <a:extLst>
              <a:ext uri="{FF2B5EF4-FFF2-40B4-BE49-F238E27FC236}">
                <a16:creationId xmlns:a16="http://schemas.microsoft.com/office/drawing/2014/main" id="{E0A2806D-1877-674D-9C38-29144F59A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843356" y="185109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TAP of eight of my friends jumping off a rock : itookapicture">
            <a:extLst>
              <a:ext uri="{FF2B5EF4-FFF2-40B4-BE49-F238E27FC236}">
                <a16:creationId xmlns:a16="http://schemas.microsoft.com/office/drawing/2014/main" id="{3F1817BF-5709-0C44-B2C2-D866B194F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793340" y="185109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98B10C-C0B2-4C42-9DE0-A008B5E5356C}"/>
              </a:ext>
            </a:extLst>
          </p:cNvPr>
          <p:cNvSpPr txBox="1"/>
          <p:nvPr/>
        </p:nvSpPr>
        <p:spPr>
          <a:xfrm>
            <a:off x="7032528" y="2832410"/>
            <a:ext cx="2580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pseudotemporal</a:t>
            </a:r>
            <a:r>
              <a:rPr lang="en-US" dirty="0"/>
              <a:t> ordering</a:t>
            </a:r>
          </a:p>
        </p:txBody>
      </p:sp>
    </p:spTree>
    <p:extLst>
      <p:ext uri="{BB962C8B-B14F-4D97-AF65-F5344CB8AC3E}">
        <p14:creationId xmlns:p14="http://schemas.microsoft.com/office/powerpoint/2010/main" val="2666236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A2C5A-CB70-BC45-B75C-C17EE613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MERFISH Review</a:t>
            </a:r>
          </a:p>
        </p:txBody>
      </p:sp>
    </p:spTree>
    <p:extLst>
      <p:ext uri="{BB962C8B-B14F-4D97-AF65-F5344CB8AC3E}">
        <p14:creationId xmlns:p14="http://schemas.microsoft.com/office/powerpoint/2010/main" val="3289842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TAP of eight of my friends jumping off a rock : itookapicture">
            <a:extLst>
              <a:ext uri="{FF2B5EF4-FFF2-40B4-BE49-F238E27FC236}">
                <a16:creationId xmlns:a16="http://schemas.microsoft.com/office/drawing/2014/main" id="{5212DB12-828F-274E-B12A-97EBABF92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4440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TAP of eight of my friends jumping off a rock : itookapicture">
            <a:extLst>
              <a:ext uri="{FF2B5EF4-FFF2-40B4-BE49-F238E27FC236}">
                <a16:creationId xmlns:a16="http://schemas.microsoft.com/office/drawing/2014/main" id="{739121E7-8B8C-FD45-8D57-06BF920E8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008486" y="181764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TAP of eight of my friends jumping off a rock : itookapicture">
            <a:extLst>
              <a:ext uri="{FF2B5EF4-FFF2-40B4-BE49-F238E27FC236}">
                <a16:creationId xmlns:a16="http://schemas.microsoft.com/office/drawing/2014/main" id="{22AFC362-27F2-2D4C-8888-2F4E23581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043420" y="181764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TAP of eight of my friends jumping off a rock : itookapicture">
            <a:extLst>
              <a:ext uri="{FF2B5EF4-FFF2-40B4-BE49-F238E27FC236}">
                <a16:creationId xmlns:a16="http://schemas.microsoft.com/office/drawing/2014/main" id="{7F4C0FC8-AD64-3844-8993-EDE978E74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993404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TAP of eight of my friends jumping off a rock : itookapicture">
            <a:extLst>
              <a:ext uri="{FF2B5EF4-FFF2-40B4-BE49-F238E27FC236}">
                <a16:creationId xmlns:a16="http://schemas.microsoft.com/office/drawing/2014/main" id="{0E992AA1-63EB-BA41-9897-0945511F1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943388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TAP of eight of my friends jumping off a rock : itookapicture">
            <a:extLst>
              <a:ext uri="{FF2B5EF4-FFF2-40B4-BE49-F238E27FC236}">
                <a16:creationId xmlns:a16="http://schemas.microsoft.com/office/drawing/2014/main" id="{82A78781-9B50-1347-ACF8-7A8A1AEA0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893372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TAP of eight of my friends jumping off a rock : itookapicture">
            <a:extLst>
              <a:ext uri="{FF2B5EF4-FFF2-40B4-BE49-F238E27FC236}">
                <a16:creationId xmlns:a16="http://schemas.microsoft.com/office/drawing/2014/main" id="{E0A2806D-1877-674D-9C38-29144F59A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843356" y="185109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TAP of eight of my friends jumping off a rock : itookapicture">
            <a:extLst>
              <a:ext uri="{FF2B5EF4-FFF2-40B4-BE49-F238E27FC236}">
                <a16:creationId xmlns:a16="http://schemas.microsoft.com/office/drawing/2014/main" id="{3F1817BF-5709-0C44-B2C2-D866B194F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793340" y="185109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FCC320-7CB3-2B4B-AB98-1D8AA41A7F2D}"/>
              </a:ext>
            </a:extLst>
          </p:cNvPr>
          <p:cNvCxnSpPr/>
          <p:nvPr/>
        </p:nvCxnSpPr>
        <p:spPr>
          <a:xfrm>
            <a:off x="5553307" y="3166946"/>
            <a:ext cx="541949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55211F5-953F-CE43-9BD2-C0125126C8EC}"/>
              </a:ext>
            </a:extLst>
          </p:cNvPr>
          <p:cNvSpPr txBox="1"/>
          <p:nvPr/>
        </p:nvSpPr>
        <p:spPr>
          <a:xfrm>
            <a:off x="6614882" y="3244334"/>
            <a:ext cx="341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directed </a:t>
            </a:r>
            <a:r>
              <a:rPr lang="en-US" dirty="0" err="1"/>
              <a:t>pseudotemporal</a:t>
            </a:r>
            <a:r>
              <a:rPr lang="en-US" dirty="0"/>
              <a:t> ordering</a:t>
            </a:r>
          </a:p>
        </p:txBody>
      </p:sp>
    </p:spTree>
    <p:extLst>
      <p:ext uri="{BB962C8B-B14F-4D97-AF65-F5344CB8AC3E}">
        <p14:creationId xmlns:p14="http://schemas.microsoft.com/office/powerpoint/2010/main" val="1345762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TAP of eight of my friends jumping off a rock : itookapicture">
            <a:extLst>
              <a:ext uri="{FF2B5EF4-FFF2-40B4-BE49-F238E27FC236}">
                <a16:creationId xmlns:a16="http://schemas.microsoft.com/office/drawing/2014/main" id="{684D56BD-147E-3F40-9A00-22C9381E9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320542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TAP of eight of my friends jumping off a rock : itookapicture">
            <a:extLst>
              <a:ext uri="{FF2B5EF4-FFF2-40B4-BE49-F238E27FC236}">
                <a16:creationId xmlns:a16="http://schemas.microsoft.com/office/drawing/2014/main" id="{2D44D7F1-39BF-0A49-A60D-57C0CBE69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1286774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TAP of eight of my friends jumping off a rock : itookapicture">
            <a:extLst>
              <a:ext uri="{FF2B5EF4-FFF2-40B4-BE49-F238E27FC236}">
                <a16:creationId xmlns:a16="http://schemas.microsoft.com/office/drawing/2014/main" id="{4676FB14-C6D0-3948-B6DB-3FB653BC4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2187467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TAP of eight of my friends jumping off a rock : itookapicture">
            <a:extLst>
              <a:ext uri="{FF2B5EF4-FFF2-40B4-BE49-F238E27FC236}">
                <a16:creationId xmlns:a16="http://schemas.microsoft.com/office/drawing/2014/main" id="{21554AFD-88AF-374A-95B8-EE90ACA01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3101417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TAP of eight of my friends jumping off a rock : itookapicture">
            <a:extLst>
              <a:ext uri="{FF2B5EF4-FFF2-40B4-BE49-F238E27FC236}">
                <a16:creationId xmlns:a16="http://schemas.microsoft.com/office/drawing/2014/main" id="{9B702151-9E99-AC43-8BED-E0CB29AD3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4015366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TAP of eight of my friends jumping off a rock : itookapicture">
            <a:extLst>
              <a:ext uri="{FF2B5EF4-FFF2-40B4-BE49-F238E27FC236}">
                <a16:creationId xmlns:a16="http://schemas.microsoft.com/office/drawing/2014/main" id="{9F780DBD-4A39-D840-AFD4-2D424718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4" y="4916059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TAP of eight of my friends jumping off a rock : itookapicture">
            <a:extLst>
              <a:ext uri="{FF2B5EF4-FFF2-40B4-BE49-F238E27FC236}">
                <a16:creationId xmlns:a16="http://schemas.microsoft.com/office/drawing/2014/main" id="{69F4C375-9148-084E-984A-BF02EB965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3" y="5816751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E9BA40-AD06-364C-A0AA-D966C943ACC5}"/>
              </a:ext>
            </a:extLst>
          </p:cNvPr>
          <p:cNvCxnSpPr>
            <a:cxnSpLocks/>
          </p:cNvCxnSpPr>
          <p:nvPr/>
        </p:nvCxnSpPr>
        <p:spPr>
          <a:xfrm flipV="1">
            <a:off x="1973515" y="320542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695A4A-E250-ED40-B3D4-9BE31A0D4980}"/>
              </a:ext>
            </a:extLst>
          </p:cNvPr>
          <p:cNvCxnSpPr>
            <a:cxnSpLocks/>
          </p:cNvCxnSpPr>
          <p:nvPr/>
        </p:nvCxnSpPr>
        <p:spPr>
          <a:xfrm flipV="1">
            <a:off x="1980788" y="127447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5862471-D27D-3E42-BB55-5C06D8BBFF24}"/>
              </a:ext>
            </a:extLst>
          </p:cNvPr>
          <p:cNvCxnSpPr>
            <a:cxnSpLocks/>
          </p:cNvCxnSpPr>
          <p:nvPr/>
        </p:nvCxnSpPr>
        <p:spPr>
          <a:xfrm flipV="1">
            <a:off x="1973515" y="2175168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C750892-9416-D04F-93EC-AB505E619F0C}"/>
              </a:ext>
            </a:extLst>
          </p:cNvPr>
          <p:cNvCxnSpPr>
            <a:cxnSpLocks/>
          </p:cNvCxnSpPr>
          <p:nvPr/>
        </p:nvCxnSpPr>
        <p:spPr>
          <a:xfrm flipV="1">
            <a:off x="1988061" y="3101417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432DEB4-4CF0-C340-BC16-0FC00A8E1BA8}"/>
              </a:ext>
            </a:extLst>
          </p:cNvPr>
          <p:cNvCxnSpPr>
            <a:cxnSpLocks/>
          </p:cNvCxnSpPr>
          <p:nvPr/>
        </p:nvCxnSpPr>
        <p:spPr>
          <a:xfrm flipV="1">
            <a:off x="1995334" y="398981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BA85115-EBDB-9E45-A5BE-F740121942E0}"/>
              </a:ext>
            </a:extLst>
          </p:cNvPr>
          <p:cNvCxnSpPr>
            <a:cxnSpLocks/>
          </p:cNvCxnSpPr>
          <p:nvPr/>
        </p:nvCxnSpPr>
        <p:spPr>
          <a:xfrm flipV="1">
            <a:off x="1980788" y="4916059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455CFE5-ACD0-EE4F-9CA3-922CB41F31F6}"/>
              </a:ext>
            </a:extLst>
          </p:cNvPr>
          <p:cNvGrpSpPr/>
          <p:nvPr/>
        </p:nvGrpSpPr>
        <p:grpSpPr>
          <a:xfrm>
            <a:off x="1966243" y="1041249"/>
            <a:ext cx="9217154" cy="5496209"/>
            <a:chOff x="1325864" y="1041249"/>
            <a:chExt cx="10365141" cy="5496209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11F4E35-FCDA-E14E-8C76-CB699EA2FF82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1041249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FD9BA8F-FD27-234B-8191-7E62C9EE3A64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199518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C2C76F4-B58C-B44F-A480-6E7F6B9FF764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2895875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951D739-A067-244E-9E9D-880DAF904FFF}"/>
                </a:ext>
              </a:extLst>
            </p:cNvPr>
            <p:cNvCxnSpPr>
              <a:cxnSpLocks/>
            </p:cNvCxnSpPr>
            <p:nvPr/>
          </p:nvCxnSpPr>
          <p:spPr>
            <a:xfrm>
              <a:off x="1340410" y="3822124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D4BC829-8D5B-F340-B084-26DE781C1FE6}"/>
                </a:ext>
              </a:extLst>
            </p:cNvPr>
            <p:cNvCxnSpPr>
              <a:cxnSpLocks/>
            </p:cNvCxnSpPr>
            <p:nvPr/>
          </p:nvCxnSpPr>
          <p:spPr>
            <a:xfrm>
              <a:off x="1347683" y="471052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1A73BA9-1B2C-6A46-B5DE-7CC442A719C5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5636766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A8702B3-72C5-BB48-9E6E-BF0A0F5AADB2}"/>
                </a:ext>
              </a:extLst>
            </p:cNvPr>
            <p:cNvCxnSpPr>
              <a:cxnSpLocks/>
            </p:cNvCxnSpPr>
            <p:nvPr/>
          </p:nvCxnSpPr>
          <p:spPr>
            <a:xfrm>
              <a:off x="1354956" y="6537458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5004651-4F17-B042-9A54-811263519856}"/>
              </a:ext>
            </a:extLst>
          </p:cNvPr>
          <p:cNvCxnSpPr>
            <a:cxnSpLocks/>
          </p:cNvCxnSpPr>
          <p:nvPr/>
        </p:nvCxnSpPr>
        <p:spPr>
          <a:xfrm flipV="1">
            <a:off x="2002607" y="5816751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50F9C4A8-5FFD-264E-854B-47C7E64969E1}"/>
              </a:ext>
            </a:extLst>
          </p:cNvPr>
          <p:cNvSpPr/>
          <p:nvPr/>
        </p:nvSpPr>
        <p:spPr>
          <a:xfrm>
            <a:off x="9400065" y="6501422"/>
            <a:ext cx="5565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84224C-6097-DF4B-AC0D-58959BA02F86}"/>
              </a:ext>
            </a:extLst>
          </p:cNvPr>
          <p:cNvSpPr/>
          <p:nvPr/>
        </p:nvSpPr>
        <p:spPr>
          <a:xfrm>
            <a:off x="8147734" y="5389247"/>
            <a:ext cx="556592" cy="221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9033A0-95BB-0A40-A013-CF6F2043518A}"/>
              </a:ext>
            </a:extLst>
          </p:cNvPr>
          <p:cNvSpPr/>
          <p:nvPr/>
        </p:nvSpPr>
        <p:spPr>
          <a:xfrm>
            <a:off x="6885062" y="4306959"/>
            <a:ext cx="556592" cy="441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AC4035-F97C-1B43-9542-B0B83A4DA2F4}"/>
              </a:ext>
            </a:extLst>
          </p:cNvPr>
          <p:cNvSpPr/>
          <p:nvPr/>
        </p:nvSpPr>
        <p:spPr>
          <a:xfrm>
            <a:off x="5696082" y="3203807"/>
            <a:ext cx="556592" cy="644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984DCA-6A44-584F-A843-FE4642FEF839}"/>
              </a:ext>
            </a:extLst>
          </p:cNvPr>
          <p:cNvSpPr/>
          <p:nvPr/>
        </p:nvSpPr>
        <p:spPr>
          <a:xfrm>
            <a:off x="4576597" y="2187467"/>
            <a:ext cx="556592" cy="696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8A718A3-CD17-9D4D-9E9E-D0ECCB29088E}"/>
              </a:ext>
            </a:extLst>
          </p:cNvPr>
          <p:cNvSpPr/>
          <p:nvPr/>
        </p:nvSpPr>
        <p:spPr>
          <a:xfrm>
            <a:off x="2289360" y="450574"/>
            <a:ext cx="556592" cy="615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32CA85-8A2B-CE44-9614-3E303D8DF92D}"/>
              </a:ext>
            </a:extLst>
          </p:cNvPr>
          <p:cNvSpPr/>
          <p:nvPr/>
        </p:nvSpPr>
        <p:spPr>
          <a:xfrm>
            <a:off x="3289899" y="1263034"/>
            <a:ext cx="556592" cy="720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D75C74-075D-7648-A710-886620011764}"/>
              </a:ext>
            </a:extLst>
          </p:cNvPr>
          <p:cNvSpPr txBox="1"/>
          <p:nvPr/>
        </p:nvSpPr>
        <p:spPr>
          <a:xfrm rot="16200000">
            <a:off x="71824" y="3317423"/>
            <a:ext cx="298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Distance away from the water</a:t>
            </a:r>
          </a:p>
        </p:txBody>
      </p:sp>
    </p:spTree>
    <p:extLst>
      <p:ext uri="{BB962C8B-B14F-4D97-AF65-F5344CB8AC3E}">
        <p14:creationId xmlns:p14="http://schemas.microsoft.com/office/powerpoint/2010/main" val="204342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TAP of eight of my friends jumping off a rock : itookapicture">
            <a:extLst>
              <a:ext uri="{FF2B5EF4-FFF2-40B4-BE49-F238E27FC236}">
                <a16:creationId xmlns:a16="http://schemas.microsoft.com/office/drawing/2014/main" id="{684D56BD-147E-3F40-9A00-22C9381E9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320542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TAP of eight of my friends jumping off a rock : itookapicture">
            <a:extLst>
              <a:ext uri="{FF2B5EF4-FFF2-40B4-BE49-F238E27FC236}">
                <a16:creationId xmlns:a16="http://schemas.microsoft.com/office/drawing/2014/main" id="{2D44D7F1-39BF-0A49-A60D-57C0CBE69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1286774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TAP of eight of my friends jumping off a rock : itookapicture">
            <a:extLst>
              <a:ext uri="{FF2B5EF4-FFF2-40B4-BE49-F238E27FC236}">
                <a16:creationId xmlns:a16="http://schemas.microsoft.com/office/drawing/2014/main" id="{4676FB14-C6D0-3948-B6DB-3FB653BC4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2187467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TAP of eight of my friends jumping off a rock : itookapicture">
            <a:extLst>
              <a:ext uri="{FF2B5EF4-FFF2-40B4-BE49-F238E27FC236}">
                <a16:creationId xmlns:a16="http://schemas.microsoft.com/office/drawing/2014/main" id="{21554AFD-88AF-374A-95B8-EE90ACA01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3101417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TAP of eight of my friends jumping off a rock : itookapicture">
            <a:extLst>
              <a:ext uri="{FF2B5EF4-FFF2-40B4-BE49-F238E27FC236}">
                <a16:creationId xmlns:a16="http://schemas.microsoft.com/office/drawing/2014/main" id="{9B702151-9E99-AC43-8BED-E0CB29AD3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4015366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TAP of eight of my friends jumping off a rock : itookapicture">
            <a:extLst>
              <a:ext uri="{FF2B5EF4-FFF2-40B4-BE49-F238E27FC236}">
                <a16:creationId xmlns:a16="http://schemas.microsoft.com/office/drawing/2014/main" id="{9F780DBD-4A39-D840-AFD4-2D424718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4" y="4916059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TAP of eight of my friends jumping off a rock : itookapicture">
            <a:extLst>
              <a:ext uri="{FF2B5EF4-FFF2-40B4-BE49-F238E27FC236}">
                <a16:creationId xmlns:a16="http://schemas.microsoft.com/office/drawing/2014/main" id="{69F4C375-9148-084E-984A-BF02EB965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3" y="5816751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E9BA40-AD06-364C-A0AA-D966C943ACC5}"/>
              </a:ext>
            </a:extLst>
          </p:cNvPr>
          <p:cNvCxnSpPr>
            <a:cxnSpLocks/>
          </p:cNvCxnSpPr>
          <p:nvPr/>
        </p:nvCxnSpPr>
        <p:spPr>
          <a:xfrm flipV="1">
            <a:off x="1973515" y="320542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695A4A-E250-ED40-B3D4-9BE31A0D4980}"/>
              </a:ext>
            </a:extLst>
          </p:cNvPr>
          <p:cNvCxnSpPr>
            <a:cxnSpLocks/>
          </p:cNvCxnSpPr>
          <p:nvPr/>
        </p:nvCxnSpPr>
        <p:spPr>
          <a:xfrm flipV="1">
            <a:off x="1980788" y="127447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5862471-D27D-3E42-BB55-5C06D8BBFF24}"/>
              </a:ext>
            </a:extLst>
          </p:cNvPr>
          <p:cNvCxnSpPr>
            <a:cxnSpLocks/>
          </p:cNvCxnSpPr>
          <p:nvPr/>
        </p:nvCxnSpPr>
        <p:spPr>
          <a:xfrm flipV="1">
            <a:off x="1973515" y="2175168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C750892-9416-D04F-93EC-AB505E619F0C}"/>
              </a:ext>
            </a:extLst>
          </p:cNvPr>
          <p:cNvCxnSpPr>
            <a:cxnSpLocks/>
          </p:cNvCxnSpPr>
          <p:nvPr/>
        </p:nvCxnSpPr>
        <p:spPr>
          <a:xfrm flipV="1">
            <a:off x="1988061" y="3101417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432DEB4-4CF0-C340-BC16-0FC00A8E1BA8}"/>
              </a:ext>
            </a:extLst>
          </p:cNvPr>
          <p:cNvCxnSpPr>
            <a:cxnSpLocks/>
          </p:cNvCxnSpPr>
          <p:nvPr/>
        </p:nvCxnSpPr>
        <p:spPr>
          <a:xfrm flipV="1">
            <a:off x="1995334" y="398981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BA85115-EBDB-9E45-A5BE-F740121942E0}"/>
              </a:ext>
            </a:extLst>
          </p:cNvPr>
          <p:cNvCxnSpPr>
            <a:cxnSpLocks/>
          </p:cNvCxnSpPr>
          <p:nvPr/>
        </p:nvCxnSpPr>
        <p:spPr>
          <a:xfrm flipV="1">
            <a:off x="1980788" y="4916059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455CFE5-ACD0-EE4F-9CA3-922CB41F31F6}"/>
              </a:ext>
            </a:extLst>
          </p:cNvPr>
          <p:cNvGrpSpPr/>
          <p:nvPr/>
        </p:nvGrpSpPr>
        <p:grpSpPr>
          <a:xfrm>
            <a:off x="1966243" y="1041249"/>
            <a:ext cx="9217154" cy="5496209"/>
            <a:chOff x="1325864" y="1041249"/>
            <a:chExt cx="10365141" cy="5496209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11F4E35-FCDA-E14E-8C76-CB699EA2FF82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1041249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FD9BA8F-FD27-234B-8191-7E62C9EE3A64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199518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C2C76F4-B58C-B44F-A480-6E7F6B9FF764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2895875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951D739-A067-244E-9E9D-880DAF904FFF}"/>
                </a:ext>
              </a:extLst>
            </p:cNvPr>
            <p:cNvCxnSpPr>
              <a:cxnSpLocks/>
            </p:cNvCxnSpPr>
            <p:nvPr/>
          </p:nvCxnSpPr>
          <p:spPr>
            <a:xfrm>
              <a:off x="1340410" y="3822124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D4BC829-8D5B-F340-B084-26DE781C1FE6}"/>
                </a:ext>
              </a:extLst>
            </p:cNvPr>
            <p:cNvCxnSpPr>
              <a:cxnSpLocks/>
            </p:cNvCxnSpPr>
            <p:nvPr/>
          </p:nvCxnSpPr>
          <p:spPr>
            <a:xfrm>
              <a:off x="1347683" y="471052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1A73BA9-1B2C-6A46-B5DE-7CC442A719C5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5636766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A8702B3-72C5-BB48-9E6E-BF0A0F5AADB2}"/>
                </a:ext>
              </a:extLst>
            </p:cNvPr>
            <p:cNvCxnSpPr>
              <a:cxnSpLocks/>
            </p:cNvCxnSpPr>
            <p:nvPr/>
          </p:nvCxnSpPr>
          <p:spPr>
            <a:xfrm>
              <a:off x="1354956" y="6537458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5004651-4F17-B042-9A54-811263519856}"/>
              </a:ext>
            </a:extLst>
          </p:cNvPr>
          <p:cNvCxnSpPr>
            <a:cxnSpLocks/>
          </p:cNvCxnSpPr>
          <p:nvPr/>
        </p:nvCxnSpPr>
        <p:spPr>
          <a:xfrm flipV="1">
            <a:off x="2002607" y="5816751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50F9C4A8-5FFD-264E-854B-47C7E64969E1}"/>
              </a:ext>
            </a:extLst>
          </p:cNvPr>
          <p:cNvSpPr/>
          <p:nvPr/>
        </p:nvSpPr>
        <p:spPr>
          <a:xfrm>
            <a:off x="9400065" y="6149009"/>
            <a:ext cx="556592" cy="398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84224C-6097-DF4B-AC0D-58959BA02F86}"/>
              </a:ext>
            </a:extLst>
          </p:cNvPr>
          <p:cNvSpPr/>
          <p:nvPr/>
        </p:nvSpPr>
        <p:spPr>
          <a:xfrm>
            <a:off x="8147734" y="5209063"/>
            <a:ext cx="556592" cy="402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9033A0-95BB-0A40-A013-CF6F2043518A}"/>
              </a:ext>
            </a:extLst>
          </p:cNvPr>
          <p:cNvSpPr/>
          <p:nvPr/>
        </p:nvSpPr>
        <p:spPr>
          <a:xfrm>
            <a:off x="6885062" y="4320213"/>
            <a:ext cx="556592" cy="428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AC4035-F97C-1B43-9542-B0B83A4DA2F4}"/>
              </a:ext>
            </a:extLst>
          </p:cNvPr>
          <p:cNvSpPr/>
          <p:nvPr/>
        </p:nvSpPr>
        <p:spPr>
          <a:xfrm>
            <a:off x="5696082" y="3429000"/>
            <a:ext cx="556592" cy="419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984DCA-6A44-584F-A843-FE4642FEF839}"/>
              </a:ext>
            </a:extLst>
          </p:cNvPr>
          <p:cNvSpPr/>
          <p:nvPr/>
        </p:nvSpPr>
        <p:spPr>
          <a:xfrm>
            <a:off x="4576597" y="2690333"/>
            <a:ext cx="556592" cy="194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8A718A3-CD17-9D4D-9E9E-D0ECCB29088E}"/>
              </a:ext>
            </a:extLst>
          </p:cNvPr>
          <p:cNvSpPr/>
          <p:nvPr/>
        </p:nvSpPr>
        <p:spPr>
          <a:xfrm>
            <a:off x="2289360" y="1019905"/>
            <a:ext cx="5565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32CA85-8A2B-CE44-9614-3E303D8DF92D}"/>
              </a:ext>
            </a:extLst>
          </p:cNvPr>
          <p:cNvSpPr/>
          <p:nvPr/>
        </p:nvSpPr>
        <p:spPr>
          <a:xfrm>
            <a:off x="3289899" y="1903634"/>
            <a:ext cx="556592" cy="80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D75C74-075D-7648-A710-886620011764}"/>
              </a:ext>
            </a:extLst>
          </p:cNvPr>
          <p:cNvSpPr txBox="1"/>
          <p:nvPr/>
        </p:nvSpPr>
        <p:spPr>
          <a:xfrm rot="16200000">
            <a:off x="-140540" y="3317423"/>
            <a:ext cx="3413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Distance away from the rock ledge</a:t>
            </a:r>
          </a:p>
        </p:txBody>
      </p:sp>
    </p:spTree>
    <p:extLst>
      <p:ext uri="{BB962C8B-B14F-4D97-AF65-F5344CB8AC3E}">
        <p14:creationId xmlns:p14="http://schemas.microsoft.com/office/powerpoint/2010/main" val="21296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7195AEA-E3DD-A545-A0EA-676FFA008E2E}"/>
              </a:ext>
            </a:extLst>
          </p:cNvPr>
          <p:cNvCxnSpPr>
            <a:cxnSpLocks/>
          </p:cNvCxnSpPr>
          <p:nvPr/>
        </p:nvCxnSpPr>
        <p:spPr>
          <a:xfrm flipV="1">
            <a:off x="1973515" y="320542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7DB4F3D-2447-8B4A-BAFB-7DB2DBB32EEC}"/>
              </a:ext>
            </a:extLst>
          </p:cNvPr>
          <p:cNvCxnSpPr>
            <a:cxnSpLocks/>
          </p:cNvCxnSpPr>
          <p:nvPr/>
        </p:nvCxnSpPr>
        <p:spPr>
          <a:xfrm flipV="1">
            <a:off x="1980788" y="127447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F8F872-B1A4-624A-A57D-6DCF1E732FA3}"/>
              </a:ext>
            </a:extLst>
          </p:cNvPr>
          <p:cNvCxnSpPr>
            <a:cxnSpLocks/>
          </p:cNvCxnSpPr>
          <p:nvPr/>
        </p:nvCxnSpPr>
        <p:spPr>
          <a:xfrm flipV="1">
            <a:off x="1973515" y="2175168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5DFDFB1-B344-FB46-91B5-D301B83D6E4F}"/>
              </a:ext>
            </a:extLst>
          </p:cNvPr>
          <p:cNvCxnSpPr>
            <a:cxnSpLocks/>
          </p:cNvCxnSpPr>
          <p:nvPr/>
        </p:nvCxnSpPr>
        <p:spPr>
          <a:xfrm flipV="1">
            <a:off x="1988061" y="3101417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01B9162-350D-A44B-A790-64D70CCE739D}"/>
              </a:ext>
            </a:extLst>
          </p:cNvPr>
          <p:cNvCxnSpPr>
            <a:cxnSpLocks/>
          </p:cNvCxnSpPr>
          <p:nvPr/>
        </p:nvCxnSpPr>
        <p:spPr>
          <a:xfrm flipV="1">
            <a:off x="1995334" y="398981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B078A20-C420-9546-BFC5-5843E97AA90A}"/>
              </a:ext>
            </a:extLst>
          </p:cNvPr>
          <p:cNvCxnSpPr>
            <a:cxnSpLocks/>
          </p:cNvCxnSpPr>
          <p:nvPr/>
        </p:nvCxnSpPr>
        <p:spPr>
          <a:xfrm flipV="1">
            <a:off x="1980788" y="4916059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661D91F5-113D-2449-95CD-0251D9BD1D3A}"/>
              </a:ext>
            </a:extLst>
          </p:cNvPr>
          <p:cNvGrpSpPr/>
          <p:nvPr/>
        </p:nvGrpSpPr>
        <p:grpSpPr>
          <a:xfrm>
            <a:off x="1966243" y="1041249"/>
            <a:ext cx="9217154" cy="5496209"/>
            <a:chOff x="1325864" y="1041249"/>
            <a:chExt cx="10365141" cy="5496209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E3C1CE1-F001-664D-897C-12C3A24F47B3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1041249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2418A7B-97B4-4442-8FDB-32F29BDCB550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199518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4C0F13B-C948-BF40-8F9B-737C42ACB5C2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2895875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165FCC9-9551-C140-B1FA-EA5C232CA613}"/>
                </a:ext>
              </a:extLst>
            </p:cNvPr>
            <p:cNvCxnSpPr>
              <a:cxnSpLocks/>
            </p:cNvCxnSpPr>
            <p:nvPr/>
          </p:nvCxnSpPr>
          <p:spPr>
            <a:xfrm>
              <a:off x="1340410" y="3822124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25C7357-D6D4-6F40-B14F-CEF4E9E1C6DC}"/>
                </a:ext>
              </a:extLst>
            </p:cNvPr>
            <p:cNvCxnSpPr>
              <a:cxnSpLocks/>
            </p:cNvCxnSpPr>
            <p:nvPr/>
          </p:nvCxnSpPr>
          <p:spPr>
            <a:xfrm>
              <a:off x="1347683" y="471052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B339D2C-CD13-4A4D-8AE1-B1C847FE4056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5636766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3B9DF2E-EBBA-3943-A106-3F0424B1229E}"/>
                </a:ext>
              </a:extLst>
            </p:cNvPr>
            <p:cNvCxnSpPr>
              <a:cxnSpLocks/>
            </p:cNvCxnSpPr>
            <p:nvPr/>
          </p:nvCxnSpPr>
          <p:spPr>
            <a:xfrm>
              <a:off x="1354956" y="6537458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7A9F019-F08A-2E4B-9C44-D74CC203DA34}"/>
              </a:ext>
            </a:extLst>
          </p:cNvPr>
          <p:cNvCxnSpPr>
            <a:cxnSpLocks/>
          </p:cNvCxnSpPr>
          <p:nvPr/>
        </p:nvCxnSpPr>
        <p:spPr>
          <a:xfrm flipV="1">
            <a:off x="2002607" y="5816751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7812E7F-03A7-2E47-9C8F-B74A28346C3B}"/>
              </a:ext>
            </a:extLst>
          </p:cNvPr>
          <p:cNvSpPr/>
          <p:nvPr/>
        </p:nvSpPr>
        <p:spPr>
          <a:xfrm>
            <a:off x="9400065" y="6501422"/>
            <a:ext cx="5565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D12CD6-FE44-6545-B0A0-4339F873F850}"/>
              </a:ext>
            </a:extLst>
          </p:cNvPr>
          <p:cNvSpPr/>
          <p:nvPr/>
        </p:nvSpPr>
        <p:spPr>
          <a:xfrm>
            <a:off x="8147734" y="5389247"/>
            <a:ext cx="556592" cy="221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8046C2-FCAA-6747-9149-353DBD832035}"/>
              </a:ext>
            </a:extLst>
          </p:cNvPr>
          <p:cNvSpPr/>
          <p:nvPr/>
        </p:nvSpPr>
        <p:spPr>
          <a:xfrm>
            <a:off x="6885062" y="4306959"/>
            <a:ext cx="556592" cy="441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81CA43-2248-5646-B96B-B8BCC0D5B5C4}"/>
              </a:ext>
            </a:extLst>
          </p:cNvPr>
          <p:cNvSpPr/>
          <p:nvPr/>
        </p:nvSpPr>
        <p:spPr>
          <a:xfrm>
            <a:off x="5696082" y="3203807"/>
            <a:ext cx="556592" cy="644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3E9312-38E2-CB48-8C64-D7DD78096017}"/>
              </a:ext>
            </a:extLst>
          </p:cNvPr>
          <p:cNvSpPr/>
          <p:nvPr/>
        </p:nvSpPr>
        <p:spPr>
          <a:xfrm>
            <a:off x="4576597" y="2187467"/>
            <a:ext cx="556592" cy="696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9ACBD0-7D1F-DB45-97FC-EF1B8B3D2806}"/>
              </a:ext>
            </a:extLst>
          </p:cNvPr>
          <p:cNvSpPr/>
          <p:nvPr/>
        </p:nvSpPr>
        <p:spPr>
          <a:xfrm>
            <a:off x="2289360" y="450574"/>
            <a:ext cx="556592" cy="615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42A5B2-6C02-FD4C-84FD-4E98E67367FC}"/>
              </a:ext>
            </a:extLst>
          </p:cNvPr>
          <p:cNvSpPr/>
          <p:nvPr/>
        </p:nvSpPr>
        <p:spPr>
          <a:xfrm>
            <a:off x="3289899" y="1263034"/>
            <a:ext cx="556592" cy="720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5CFA82-ECD6-F541-9467-9B4C6FB34B62}"/>
              </a:ext>
            </a:extLst>
          </p:cNvPr>
          <p:cNvSpPr txBox="1"/>
          <p:nvPr/>
        </p:nvSpPr>
        <p:spPr>
          <a:xfrm rot="16200000">
            <a:off x="-618405" y="3112012"/>
            <a:ext cx="4407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Genes to be downregulated as a cell matures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4F5ED51-B53A-F14E-9DD1-5E2A458000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11" y="320542"/>
            <a:ext cx="1219200" cy="1016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3F7696-2B15-AE4C-B880-A787BD9330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47" y="5656405"/>
            <a:ext cx="1384300" cy="1041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BF187AF-D968-7B41-9ADC-DF00D2F85DF4}"/>
              </a:ext>
            </a:extLst>
          </p:cNvPr>
          <p:cNvSpPr txBox="1"/>
          <p:nvPr/>
        </p:nvSpPr>
        <p:spPr>
          <a:xfrm>
            <a:off x="200847" y="1308051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7F8D9D-5CF9-B844-81CA-8480ED98738F}"/>
              </a:ext>
            </a:extLst>
          </p:cNvPr>
          <p:cNvSpPr txBox="1"/>
          <p:nvPr/>
        </p:nvSpPr>
        <p:spPr>
          <a:xfrm>
            <a:off x="167337" y="4814748"/>
            <a:ext cx="103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Mature </a:t>
            </a:r>
          </a:p>
          <a:p>
            <a:r>
              <a:rPr lang="en-US" dirty="0" err="1"/>
              <a:t>Oligoden</a:t>
            </a:r>
            <a:endParaRPr lang="en-US" dirty="0"/>
          </a:p>
          <a:p>
            <a:r>
              <a:rPr lang="en-US" dirty="0" err="1"/>
              <a:t>drocytes</a:t>
            </a:r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B325DA-6B5B-8A4E-8D07-97AA6F042D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0" y="2725365"/>
            <a:ext cx="12573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01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2F5CFA82-ECD6-F541-9467-9B4C6FB34B62}"/>
              </a:ext>
            </a:extLst>
          </p:cNvPr>
          <p:cNvSpPr txBox="1"/>
          <p:nvPr/>
        </p:nvSpPr>
        <p:spPr>
          <a:xfrm rot="16200000">
            <a:off x="-536300" y="3112012"/>
            <a:ext cx="424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Genes to be upregulated as a cell matures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4F5ED51-B53A-F14E-9DD1-5E2A458000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11" y="320542"/>
            <a:ext cx="1219200" cy="1016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3F7696-2B15-AE4C-B880-A787BD9330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47" y="5656405"/>
            <a:ext cx="1384300" cy="1041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BF187AF-D968-7B41-9ADC-DF00D2F85DF4}"/>
              </a:ext>
            </a:extLst>
          </p:cNvPr>
          <p:cNvSpPr txBox="1"/>
          <p:nvPr/>
        </p:nvSpPr>
        <p:spPr>
          <a:xfrm>
            <a:off x="200847" y="1308051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7F8D9D-5CF9-B844-81CA-8480ED98738F}"/>
              </a:ext>
            </a:extLst>
          </p:cNvPr>
          <p:cNvSpPr txBox="1"/>
          <p:nvPr/>
        </p:nvSpPr>
        <p:spPr>
          <a:xfrm>
            <a:off x="167337" y="4814748"/>
            <a:ext cx="103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Mature </a:t>
            </a:r>
          </a:p>
          <a:p>
            <a:r>
              <a:rPr lang="en-US" dirty="0" err="1"/>
              <a:t>Oligoden</a:t>
            </a:r>
            <a:endParaRPr lang="en-US" dirty="0"/>
          </a:p>
          <a:p>
            <a:r>
              <a:rPr lang="en-US" dirty="0" err="1"/>
              <a:t>drocytes</a:t>
            </a:r>
            <a:endParaRPr lang="en-US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B965351-0FB1-0B40-A6FA-48EBD0BC7BCF}"/>
              </a:ext>
            </a:extLst>
          </p:cNvPr>
          <p:cNvCxnSpPr>
            <a:cxnSpLocks/>
          </p:cNvCxnSpPr>
          <p:nvPr/>
        </p:nvCxnSpPr>
        <p:spPr>
          <a:xfrm flipV="1">
            <a:off x="1973515" y="320542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4503E3C-3A88-7245-ADD2-B9966B4B2190}"/>
              </a:ext>
            </a:extLst>
          </p:cNvPr>
          <p:cNvCxnSpPr>
            <a:cxnSpLocks/>
          </p:cNvCxnSpPr>
          <p:nvPr/>
        </p:nvCxnSpPr>
        <p:spPr>
          <a:xfrm flipV="1">
            <a:off x="1980788" y="127447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91BA343-A65D-A440-882D-7907C9ACF6CE}"/>
              </a:ext>
            </a:extLst>
          </p:cNvPr>
          <p:cNvCxnSpPr>
            <a:cxnSpLocks/>
          </p:cNvCxnSpPr>
          <p:nvPr/>
        </p:nvCxnSpPr>
        <p:spPr>
          <a:xfrm flipV="1">
            <a:off x="1973515" y="2175168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B7E7010-1D6E-DF43-A58A-6C82DF8D633E}"/>
              </a:ext>
            </a:extLst>
          </p:cNvPr>
          <p:cNvCxnSpPr>
            <a:cxnSpLocks/>
          </p:cNvCxnSpPr>
          <p:nvPr/>
        </p:nvCxnSpPr>
        <p:spPr>
          <a:xfrm flipV="1">
            <a:off x="1988061" y="3101417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2EAC87F-D1D6-4C49-A4EC-7B3429210CF9}"/>
              </a:ext>
            </a:extLst>
          </p:cNvPr>
          <p:cNvCxnSpPr>
            <a:cxnSpLocks/>
          </p:cNvCxnSpPr>
          <p:nvPr/>
        </p:nvCxnSpPr>
        <p:spPr>
          <a:xfrm flipV="1">
            <a:off x="1995334" y="398981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AF41A2C-576B-D448-853F-67A794C51CF1}"/>
              </a:ext>
            </a:extLst>
          </p:cNvPr>
          <p:cNvCxnSpPr>
            <a:cxnSpLocks/>
          </p:cNvCxnSpPr>
          <p:nvPr/>
        </p:nvCxnSpPr>
        <p:spPr>
          <a:xfrm flipV="1">
            <a:off x="1980788" y="4916059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C53BCA9-74B0-F94D-8A31-909FB634113B}"/>
              </a:ext>
            </a:extLst>
          </p:cNvPr>
          <p:cNvGrpSpPr/>
          <p:nvPr/>
        </p:nvGrpSpPr>
        <p:grpSpPr>
          <a:xfrm>
            <a:off x="1966243" y="1041249"/>
            <a:ext cx="9217154" cy="5496209"/>
            <a:chOff x="1325864" y="1041249"/>
            <a:chExt cx="10365141" cy="5496209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AA2B0371-3A3E-0745-AC17-652438270AF3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1041249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4E88BDF2-ABDC-AC47-AECC-355465D8EB33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199518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7108BD4-E06F-1F41-BB77-AB350D7D018C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2895875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03EF454-996A-D546-8577-BE7C0EFB0CDD}"/>
                </a:ext>
              </a:extLst>
            </p:cNvPr>
            <p:cNvCxnSpPr>
              <a:cxnSpLocks/>
            </p:cNvCxnSpPr>
            <p:nvPr/>
          </p:nvCxnSpPr>
          <p:spPr>
            <a:xfrm>
              <a:off x="1340410" y="3822124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113877F-768F-3A46-B0B1-768CB2BEDB19}"/>
                </a:ext>
              </a:extLst>
            </p:cNvPr>
            <p:cNvCxnSpPr>
              <a:cxnSpLocks/>
            </p:cNvCxnSpPr>
            <p:nvPr/>
          </p:nvCxnSpPr>
          <p:spPr>
            <a:xfrm>
              <a:off x="1347683" y="471052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B5CAE22-D62A-8441-9843-63DCF1AB1332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5636766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426C337-8856-934B-BEE7-FC70C5FDCB7D}"/>
                </a:ext>
              </a:extLst>
            </p:cNvPr>
            <p:cNvCxnSpPr>
              <a:cxnSpLocks/>
            </p:cNvCxnSpPr>
            <p:nvPr/>
          </p:nvCxnSpPr>
          <p:spPr>
            <a:xfrm>
              <a:off x="1354956" y="6537458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1EFBF94-89C0-1E47-A2D6-2C9F1B6D2372}"/>
              </a:ext>
            </a:extLst>
          </p:cNvPr>
          <p:cNvCxnSpPr>
            <a:cxnSpLocks/>
          </p:cNvCxnSpPr>
          <p:nvPr/>
        </p:nvCxnSpPr>
        <p:spPr>
          <a:xfrm flipV="1">
            <a:off x="2002607" y="5816751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415BED6C-3660-9E46-970F-C16510C61F49}"/>
              </a:ext>
            </a:extLst>
          </p:cNvPr>
          <p:cNvSpPr/>
          <p:nvPr/>
        </p:nvSpPr>
        <p:spPr>
          <a:xfrm>
            <a:off x="9400065" y="6149009"/>
            <a:ext cx="556592" cy="398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D8F869A-DDAF-6448-BB58-BE5A4F1AD461}"/>
              </a:ext>
            </a:extLst>
          </p:cNvPr>
          <p:cNvSpPr/>
          <p:nvPr/>
        </p:nvSpPr>
        <p:spPr>
          <a:xfrm>
            <a:off x="8147734" y="5209063"/>
            <a:ext cx="556592" cy="402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4E3604E-4AC7-3642-ACB8-4F8CD7B19E05}"/>
              </a:ext>
            </a:extLst>
          </p:cNvPr>
          <p:cNvSpPr/>
          <p:nvPr/>
        </p:nvSpPr>
        <p:spPr>
          <a:xfrm>
            <a:off x="6885062" y="4320213"/>
            <a:ext cx="556592" cy="428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112706B-718B-0542-80F8-6930FBA91791}"/>
              </a:ext>
            </a:extLst>
          </p:cNvPr>
          <p:cNvSpPr/>
          <p:nvPr/>
        </p:nvSpPr>
        <p:spPr>
          <a:xfrm>
            <a:off x="5696082" y="3429000"/>
            <a:ext cx="556592" cy="419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1341B50-BE97-4446-B67C-562A78F9D39A}"/>
              </a:ext>
            </a:extLst>
          </p:cNvPr>
          <p:cNvSpPr/>
          <p:nvPr/>
        </p:nvSpPr>
        <p:spPr>
          <a:xfrm>
            <a:off x="4576597" y="2690333"/>
            <a:ext cx="556592" cy="194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B54E244-004C-4D40-9729-B0C9E78B723C}"/>
              </a:ext>
            </a:extLst>
          </p:cNvPr>
          <p:cNvSpPr/>
          <p:nvPr/>
        </p:nvSpPr>
        <p:spPr>
          <a:xfrm>
            <a:off x="2289360" y="1019905"/>
            <a:ext cx="5565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C1BB9C5-1CB3-6B4B-B1C8-245404C0E60E}"/>
              </a:ext>
            </a:extLst>
          </p:cNvPr>
          <p:cNvSpPr/>
          <p:nvPr/>
        </p:nvSpPr>
        <p:spPr>
          <a:xfrm>
            <a:off x="3289899" y="1903634"/>
            <a:ext cx="556592" cy="80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D70627A3-70B6-A54B-944A-E51B7DB112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95" y="2895875"/>
            <a:ext cx="12573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56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19FA5-7DA8-F742-9B16-76CC7B735F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670" y="2922658"/>
            <a:ext cx="1257300" cy="1041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00393-4092-704B-9665-A02CEEDB38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470" y="2203175"/>
            <a:ext cx="1219200" cy="101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614F8-4BC6-DF40-9183-751D5141C4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318" y="1067352"/>
            <a:ext cx="1384300" cy="10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56738-BB29-3F4A-A2ED-864032D52C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280" y="1458292"/>
            <a:ext cx="1257300" cy="104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3F57E-AC8E-284E-8BAC-79A4B1A8A5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327" y="2499692"/>
            <a:ext cx="1384300" cy="104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1624DF-7079-1748-9D00-225E5CD606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778" y="3962402"/>
            <a:ext cx="1384300" cy="10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C5365-7229-E547-A923-7E048938E3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784" y="4211986"/>
            <a:ext cx="1257300" cy="104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F847A-4F46-124D-A41E-38E00B2D36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858" y="3642138"/>
            <a:ext cx="1219200" cy="10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6BDB24-7E47-CC4A-AE6C-FF6FF4F3B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387" y="1877671"/>
            <a:ext cx="12192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57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19FA5-7DA8-F742-9B16-76CC7B735F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071" y="2337904"/>
            <a:ext cx="1257300" cy="1041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00393-4092-704B-9665-A02CEEDB38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623" y="2413000"/>
            <a:ext cx="1219200" cy="101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614F8-4BC6-DF40-9183-751D5141C4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609" y="2231334"/>
            <a:ext cx="1384300" cy="10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56738-BB29-3F4A-A2ED-864032D52C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387" y="2337904"/>
            <a:ext cx="1257300" cy="104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3F57E-AC8E-284E-8BAC-79A4B1A8A5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309" y="2337904"/>
            <a:ext cx="1384300" cy="104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1624DF-7079-1748-9D00-225E5CD606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811" y="2325204"/>
            <a:ext cx="1384300" cy="10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C5365-7229-E547-A923-7E048938E3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779" y="2325204"/>
            <a:ext cx="1257300" cy="104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F847A-4F46-124D-A41E-38E00B2D36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67" y="2350604"/>
            <a:ext cx="1219200" cy="10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6BDB24-7E47-CC4A-AE6C-FF6FF4F3B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965" y="2363304"/>
            <a:ext cx="1219200" cy="101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BF8DE3-EDB3-1340-9275-24DA6369FB47}"/>
              </a:ext>
            </a:extLst>
          </p:cNvPr>
          <p:cNvSpPr txBox="1"/>
          <p:nvPr/>
        </p:nvSpPr>
        <p:spPr>
          <a:xfrm>
            <a:off x="4805999" y="3544405"/>
            <a:ext cx="2580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pseudotemporal</a:t>
            </a:r>
            <a:r>
              <a:rPr lang="en-US" dirty="0"/>
              <a:t> ordering</a:t>
            </a:r>
          </a:p>
        </p:txBody>
      </p:sp>
    </p:spTree>
    <p:extLst>
      <p:ext uri="{BB962C8B-B14F-4D97-AF65-F5344CB8AC3E}">
        <p14:creationId xmlns:p14="http://schemas.microsoft.com/office/powerpoint/2010/main" val="80855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19FA5-7DA8-F742-9B16-76CC7B735F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071" y="2337904"/>
            <a:ext cx="1257300" cy="1041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00393-4092-704B-9665-A02CEEDB38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623" y="2413000"/>
            <a:ext cx="1219200" cy="101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614F8-4BC6-DF40-9183-751D5141C4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609" y="2231334"/>
            <a:ext cx="1384300" cy="10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56738-BB29-3F4A-A2ED-864032D52C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387" y="2337904"/>
            <a:ext cx="1257300" cy="104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3F57E-AC8E-284E-8BAC-79A4B1A8A5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309" y="2337904"/>
            <a:ext cx="1384300" cy="104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1624DF-7079-1748-9D00-225E5CD606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811" y="2325204"/>
            <a:ext cx="1384300" cy="10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C5365-7229-E547-A923-7E048938E3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779" y="2325204"/>
            <a:ext cx="1257300" cy="104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F847A-4F46-124D-A41E-38E00B2D36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67" y="2350604"/>
            <a:ext cx="1219200" cy="10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6BDB24-7E47-CC4A-AE6C-FF6FF4F3B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965" y="2363304"/>
            <a:ext cx="1219200" cy="101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BF8DE3-EDB3-1340-9275-24DA6369FB47}"/>
              </a:ext>
            </a:extLst>
          </p:cNvPr>
          <p:cNvSpPr txBox="1"/>
          <p:nvPr/>
        </p:nvSpPr>
        <p:spPr>
          <a:xfrm>
            <a:off x="4805999" y="3544405"/>
            <a:ext cx="228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Which way does it go?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937409-72C8-3D47-8339-5580AEA24345}"/>
              </a:ext>
            </a:extLst>
          </p:cNvPr>
          <p:cNvCxnSpPr/>
          <p:nvPr/>
        </p:nvCxnSpPr>
        <p:spPr>
          <a:xfrm>
            <a:off x="3544816" y="4372894"/>
            <a:ext cx="5419493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2751F9B-C591-D541-A3A9-3791A05C6469}"/>
              </a:ext>
            </a:extLst>
          </p:cNvPr>
          <p:cNvCxnSpPr>
            <a:cxnSpLocks/>
          </p:cNvCxnSpPr>
          <p:nvPr/>
        </p:nvCxnSpPr>
        <p:spPr>
          <a:xfrm flipH="1">
            <a:off x="2459066" y="5108390"/>
            <a:ext cx="5810291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000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E901-30C6-384C-B3E9-861825405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B46AC-CBF1-0B46-A514-854139C31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9528E-B61F-5A49-8C40-B20150CF7D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9373"/>
            <a:ext cx="12192000" cy="70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7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Nuclear vs. cytoplasmic subcellular organization of mRNAs is linked to the regulation of protein expression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642102-FBE7-D248-BCAD-A0B6C285AD9F}"/>
              </a:ext>
            </a:extLst>
          </p:cNvPr>
          <p:cNvSpPr/>
          <p:nvPr/>
        </p:nvSpPr>
        <p:spPr>
          <a:xfrm>
            <a:off x="1920164" y="5701272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768FE3-8472-E44D-B401-2D9DA1CA9949}"/>
              </a:ext>
            </a:extLst>
          </p:cNvPr>
          <p:cNvSpPr/>
          <p:nvPr/>
        </p:nvSpPr>
        <p:spPr>
          <a:xfrm>
            <a:off x="592502" y="5411497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98AB1E-4B95-D648-8C94-A10897CCE30E}"/>
              </a:ext>
            </a:extLst>
          </p:cNvPr>
          <p:cNvSpPr/>
          <p:nvPr/>
        </p:nvSpPr>
        <p:spPr>
          <a:xfrm>
            <a:off x="3051274" y="4712105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87310C-5EC4-0F4C-9CE8-B501B2E05E2A}"/>
              </a:ext>
            </a:extLst>
          </p:cNvPr>
          <p:cNvSpPr/>
          <p:nvPr/>
        </p:nvSpPr>
        <p:spPr>
          <a:xfrm>
            <a:off x="3335533" y="4354382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EAF6AC-4A42-2442-8C7D-07B2D84D7CF0}"/>
              </a:ext>
            </a:extLst>
          </p:cNvPr>
          <p:cNvSpPr/>
          <p:nvPr/>
        </p:nvSpPr>
        <p:spPr>
          <a:xfrm>
            <a:off x="3039085" y="379466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FE332D-7746-DA47-A21E-542D03786398}"/>
              </a:ext>
            </a:extLst>
          </p:cNvPr>
          <p:cNvSpPr/>
          <p:nvPr/>
        </p:nvSpPr>
        <p:spPr>
          <a:xfrm>
            <a:off x="3347721" y="3193369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D715D3-2747-1843-A7F2-4CB42A5ED239}"/>
              </a:ext>
            </a:extLst>
          </p:cNvPr>
          <p:cNvSpPr/>
          <p:nvPr/>
        </p:nvSpPr>
        <p:spPr>
          <a:xfrm>
            <a:off x="3051413" y="270067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C642F-0EE5-9F44-9CF8-B43E473A2D32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ACE03-4F11-EF40-BFA1-9F8D7896F90B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</p:spTree>
    <p:extLst>
      <p:ext uri="{BB962C8B-B14F-4D97-AF65-F5344CB8AC3E}">
        <p14:creationId xmlns:p14="http://schemas.microsoft.com/office/powerpoint/2010/main" val="380503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Moffitt Laboratory: in situ, single-cell &amp;#39;omics">
            <a:extLst>
              <a:ext uri="{FF2B5EF4-FFF2-40B4-BE49-F238E27FC236}">
                <a16:creationId xmlns:a16="http://schemas.microsoft.com/office/drawing/2014/main" id="{64F366DB-D7EA-D44D-BDC9-B255DECB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11490"/>
            <a:ext cx="12192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27FB8B5-C5CC-D54B-BC77-3E782487D1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659" y="554359"/>
            <a:ext cx="7920681" cy="2228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6C9307-4CA0-834C-A15B-5D7D9CA4E3CB}"/>
              </a:ext>
            </a:extLst>
          </p:cNvPr>
          <p:cNvSpPr txBox="1"/>
          <p:nvPr/>
        </p:nvSpPr>
        <p:spPr>
          <a:xfrm>
            <a:off x="111210" y="6390824"/>
            <a:ext cx="266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Vizgen</a:t>
            </a:r>
            <a:r>
              <a:rPr lang="en-US" dirty="0"/>
              <a:t>, Moffitt lab</a:t>
            </a:r>
          </a:p>
        </p:txBody>
      </p:sp>
    </p:spTree>
    <p:extLst>
      <p:ext uri="{BB962C8B-B14F-4D97-AF65-F5344CB8AC3E}">
        <p14:creationId xmlns:p14="http://schemas.microsoft.com/office/powerpoint/2010/main" val="2027709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Nuclear vs. cytoplasmic subcellular organization of mRNAs is linked to the regulation of protein expression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642102-FBE7-D248-BCAD-A0B6C285AD9F}"/>
              </a:ext>
            </a:extLst>
          </p:cNvPr>
          <p:cNvSpPr/>
          <p:nvPr/>
        </p:nvSpPr>
        <p:spPr>
          <a:xfrm>
            <a:off x="1920164" y="5701272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768FE3-8472-E44D-B401-2D9DA1CA9949}"/>
              </a:ext>
            </a:extLst>
          </p:cNvPr>
          <p:cNvSpPr/>
          <p:nvPr/>
        </p:nvSpPr>
        <p:spPr>
          <a:xfrm>
            <a:off x="592502" y="5411497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98AB1E-4B95-D648-8C94-A10897CCE30E}"/>
              </a:ext>
            </a:extLst>
          </p:cNvPr>
          <p:cNvSpPr/>
          <p:nvPr/>
        </p:nvSpPr>
        <p:spPr>
          <a:xfrm>
            <a:off x="3051274" y="4712105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87310C-5EC4-0F4C-9CE8-B501B2E05E2A}"/>
              </a:ext>
            </a:extLst>
          </p:cNvPr>
          <p:cNvSpPr/>
          <p:nvPr/>
        </p:nvSpPr>
        <p:spPr>
          <a:xfrm>
            <a:off x="3335533" y="4354382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EAF6AC-4A42-2442-8C7D-07B2D84D7CF0}"/>
              </a:ext>
            </a:extLst>
          </p:cNvPr>
          <p:cNvSpPr/>
          <p:nvPr/>
        </p:nvSpPr>
        <p:spPr>
          <a:xfrm>
            <a:off x="3039085" y="379466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FE332D-7746-DA47-A21E-542D03786398}"/>
              </a:ext>
            </a:extLst>
          </p:cNvPr>
          <p:cNvSpPr/>
          <p:nvPr/>
        </p:nvSpPr>
        <p:spPr>
          <a:xfrm>
            <a:off x="3347721" y="3193369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D715D3-2747-1843-A7F2-4CB42A5ED239}"/>
              </a:ext>
            </a:extLst>
          </p:cNvPr>
          <p:cNvSpPr/>
          <p:nvPr/>
        </p:nvSpPr>
        <p:spPr>
          <a:xfrm>
            <a:off x="3051413" y="270067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C642F-0EE5-9F44-9CF8-B43E473A2D32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ACE03-4F11-EF40-BFA1-9F8D7896F90B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C928C3-F691-A24E-9EEE-9A4CE32EF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233" y="2660805"/>
            <a:ext cx="4165600" cy="3454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1B24CF-64AF-D444-B344-2AD344F4D188}"/>
              </a:ext>
            </a:extLst>
          </p:cNvPr>
          <p:cNvSpPr/>
          <p:nvPr/>
        </p:nvSpPr>
        <p:spPr>
          <a:xfrm>
            <a:off x="5022574" y="2660805"/>
            <a:ext cx="3498755" cy="28653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A20F4D-5F41-DB4C-9D90-F159F72D75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466" y="4556761"/>
            <a:ext cx="468221" cy="3901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D242F0-8DEF-9749-8FB8-A845DA0524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932" y="4679829"/>
            <a:ext cx="448301" cy="3372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08A534-FACE-6347-A813-47FBB3CAFB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127" y="5040496"/>
            <a:ext cx="440335" cy="3312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C38592-F43F-2842-9A7D-FEC573ACB4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249" y="4316792"/>
            <a:ext cx="448301" cy="3372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FEC4E4-523C-FD4B-ADDA-80293D6FD9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408" y="4154391"/>
            <a:ext cx="448301" cy="3372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8021D1-D966-474A-B31A-FFDC3D20A25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724" y="3763425"/>
            <a:ext cx="448301" cy="3372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4196F6-9A48-1541-BC73-2A6F631074C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901" y="3598149"/>
            <a:ext cx="538181" cy="4457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547D01-6F7A-5541-B3F3-026F6FD5428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082" y="3431445"/>
            <a:ext cx="538181" cy="4457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A6AAC5-94D4-614D-8D04-25EC72C9B0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803" y="4139571"/>
            <a:ext cx="468221" cy="3901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DE5B93-1C9E-D742-AB88-4A8674C9817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016" y="4732574"/>
            <a:ext cx="448301" cy="3372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81DEC4-B5B0-1D4E-A1BA-06478818CE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584" y="4946945"/>
            <a:ext cx="448301" cy="3372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8DD5FF4-73D2-AB4C-9AAF-35809CF3AF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323" y="4352555"/>
            <a:ext cx="448301" cy="3372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CC90D77-5992-8C4E-B8A9-35E5F8B7765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879" y="3560103"/>
            <a:ext cx="448301" cy="337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DA2612-AB7B-0641-9399-92D7F45CAF0C}"/>
              </a:ext>
            </a:extLst>
          </p:cNvPr>
          <p:cNvSpPr txBox="1"/>
          <p:nvPr/>
        </p:nvSpPr>
        <p:spPr>
          <a:xfrm>
            <a:off x="5316725" y="2616311"/>
            <a:ext cx="1996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Oligodendrocyte </a:t>
            </a:r>
          </a:p>
          <a:p>
            <a:pPr algn="ctr"/>
            <a:r>
              <a:rPr lang="en-US" b="1" dirty="0"/>
              <a:t>maturation marker</a:t>
            </a:r>
          </a:p>
        </p:txBody>
      </p:sp>
    </p:spTree>
    <p:extLst>
      <p:ext uri="{BB962C8B-B14F-4D97-AF65-F5344CB8AC3E}">
        <p14:creationId xmlns:p14="http://schemas.microsoft.com/office/powerpoint/2010/main" val="3570929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Nuclear vs. cytoplasmic subcellular organization of mRNAs is linked to the regulation of protein expression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642102-FBE7-D248-BCAD-A0B6C285AD9F}"/>
              </a:ext>
            </a:extLst>
          </p:cNvPr>
          <p:cNvSpPr/>
          <p:nvPr/>
        </p:nvSpPr>
        <p:spPr>
          <a:xfrm>
            <a:off x="1920164" y="5701272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768FE3-8472-E44D-B401-2D9DA1CA9949}"/>
              </a:ext>
            </a:extLst>
          </p:cNvPr>
          <p:cNvSpPr/>
          <p:nvPr/>
        </p:nvSpPr>
        <p:spPr>
          <a:xfrm>
            <a:off x="592502" y="5411497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98AB1E-4B95-D648-8C94-A10897CCE30E}"/>
              </a:ext>
            </a:extLst>
          </p:cNvPr>
          <p:cNvSpPr/>
          <p:nvPr/>
        </p:nvSpPr>
        <p:spPr>
          <a:xfrm>
            <a:off x="3051274" y="4712105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87310C-5EC4-0F4C-9CE8-B501B2E05E2A}"/>
              </a:ext>
            </a:extLst>
          </p:cNvPr>
          <p:cNvSpPr/>
          <p:nvPr/>
        </p:nvSpPr>
        <p:spPr>
          <a:xfrm>
            <a:off x="3335533" y="4354382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EAF6AC-4A42-2442-8C7D-07B2D84D7CF0}"/>
              </a:ext>
            </a:extLst>
          </p:cNvPr>
          <p:cNvSpPr/>
          <p:nvPr/>
        </p:nvSpPr>
        <p:spPr>
          <a:xfrm>
            <a:off x="3039085" y="379466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FE332D-7746-DA47-A21E-542D03786398}"/>
              </a:ext>
            </a:extLst>
          </p:cNvPr>
          <p:cNvSpPr/>
          <p:nvPr/>
        </p:nvSpPr>
        <p:spPr>
          <a:xfrm>
            <a:off x="3347721" y="3193369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D715D3-2747-1843-A7F2-4CB42A5ED239}"/>
              </a:ext>
            </a:extLst>
          </p:cNvPr>
          <p:cNvSpPr/>
          <p:nvPr/>
        </p:nvSpPr>
        <p:spPr>
          <a:xfrm>
            <a:off x="3051413" y="270067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C642F-0EE5-9F44-9CF8-B43E473A2D32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ACE03-4F11-EF40-BFA1-9F8D7896F90B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C928C3-F691-A24E-9EEE-9A4CE32EF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233" y="2660805"/>
            <a:ext cx="4165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07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290467-B14B-E04A-B497-9506117FB91A}"/>
              </a:ext>
            </a:extLst>
          </p:cNvPr>
          <p:cNvSpPr/>
          <p:nvPr/>
        </p:nvSpPr>
        <p:spPr>
          <a:xfrm>
            <a:off x="5832389" y="3274541"/>
            <a:ext cx="1285103" cy="5931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99852F-8AF4-6143-8FD1-730ED258C234}"/>
              </a:ext>
            </a:extLst>
          </p:cNvPr>
          <p:cNvSpPr/>
          <p:nvPr/>
        </p:nvSpPr>
        <p:spPr>
          <a:xfrm>
            <a:off x="5463831" y="4041536"/>
            <a:ext cx="2113206" cy="5931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59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D039C-0B85-914C-A362-369C6A5E9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500" y="2990099"/>
            <a:ext cx="3257031" cy="26650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A1F8A6-234A-D04A-B6DF-AE2AF3097E96}"/>
              </a:ext>
            </a:extLst>
          </p:cNvPr>
          <p:cNvSpPr/>
          <p:nvPr/>
        </p:nvSpPr>
        <p:spPr>
          <a:xfrm>
            <a:off x="9119286" y="3929449"/>
            <a:ext cx="1606379" cy="172567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73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D039C-0B85-914C-A362-369C6A5E9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500" y="2990099"/>
            <a:ext cx="3257031" cy="26650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BAD774-AB51-654F-8362-B484484BD676}"/>
              </a:ext>
            </a:extLst>
          </p:cNvPr>
          <p:cNvSpPr/>
          <p:nvPr/>
        </p:nvSpPr>
        <p:spPr>
          <a:xfrm>
            <a:off x="6191653" y="5048111"/>
            <a:ext cx="1606379" cy="8036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889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D039C-0B85-914C-A362-369C6A5E99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500" y="2990099"/>
            <a:ext cx="3257031" cy="2665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D0CEEA-62FF-C745-BF24-311789B53F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89"/>
          <a:stretch/>
        </p:blipFill>
        <p:spPr>
          <a:xfrm>
            <a:off x="4235504" y="5869575"/>
            <a:ext cx="3059131" cy="5547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BAD774-AB51-654F-8362-B484484BD676}"/>
              </a:ext>
            </a:extLst>
          </p:cNvPr>
          <p:cNvSpPr/>
          <p:nvPr/>
        </p:nvSpPr>
        <p:spPr>
          <a:xfrm>
            <a:off x="6191653" y="5048111"/>
            <a:ext cx="1606379" cy="8036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503C69-0032-0745-8A5C-320898E13C25}"/>
              </a:ext>
            </a:extLst>
          </p:cNvPr>
          <p:cNvSpPr txBox="1"/>
          <p:nvPr/>
        </p:nvSpPr>
        <p:spPr>
          <a:xfrm>
            <a:off x="4443883" y="4914292"/>
            <a:ext cx="272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Assuming constant velocity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07BBC5-0884-2B4F-AF94-E8EE825440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660867" y="5235543"/>
            <a:ext cx="2788745" cy="7839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385955-1419-7B44-BFFD-7F0CC603B086}"/>
              </a:ext>
            </a:extLst>
          </p:cNvPr>
          <p:cNvSpPr/>
          <p:nvPr/>
        </p:nvSpPr>
        <p:spPr>
          <a:xfrm>
            <a:off x="5844864" y="5850680"/>
            <a:ext cx="1590972" cy="6529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26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D039C-0B85-914C-A362-369C6A5E99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500" y="2990099"/>
            <a:ext cx="3257031" cy="2665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D0CEEA-62FF-C745-BF24-311789B53F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89"/>
          <a:stretch/>
        </p:blipFill>
        <p:spPr>
          <a:xfrm>
            <a:off x="4235504" y="5869575"/>
            <a:ext cx="3059131" cy="5547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BAD774-AB51-654F-8362-B484484BD676}"/>
              </a:ext>
            </a:extLst>
          </p:cNvPr>
          <p:cNvSpPr/>
          <p:nvPr/>
        </p:nvSpPr>
        <p:spPr>
          <a:xfrm>
            <a:off x="6191653" y="5048111"/>
            <a:ext cx="1606379" cy="8036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503C69-0032-0745-8A5C-320898E13C25}"/>
              </a:ext>
            </a:extLst>
          </p:cNvPr>
          <p:cNvSpPr txBox="1"/>
          <p:nvPr/>
        </p:nvSpPr>
        <p:spPr>
          <a:xfrm>
            <a:off x="4443883" y="4914292"/>
            <a:ext cx="272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Assuming constant velocity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07BBC5-0884-2B4F-AF94-E8EE825440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660867" y="5235543"/>
            <a:ext cx="2788745" cy="78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30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D039C-0B85-914C-A362-369C6A5E9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500" y="2990099"/>
            <a:ext cx="3257031" cy="266502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3C8A29F-40F6-FE4E-9477-D3FC79ACC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00" y="2784372"/>
            <a:ext cx="4165600" cy="34544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67DF64D-0F51-8B43-B358-175CF944DF96}"/>
              </a:ext>
            </a:extLst>
          </p:cNvPr>
          <p:cNvSpPr/>
          <p:nvPr/>
        </p:nvSpPr>
        <p:spPr>
          <a:xfrm>
            <a:off x="803241" y="2784372"/>
            <a:ext cx="3498755" cy="28653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A186896-DBEA-5940-A8C2-DC0F3044C4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33" y="4680328"/>
            <a:ext cx="468221" cy="39018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ED4A2B-D511-6B4D-8A22-D225DDF956C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599" y="4803396"/>
            <a:ext cx="448301" cy="33725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F026F92-3546-6846-9CEA-C569B690F84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94" y="5164063"/>
            <a:ext cx="440335" cy="3312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59B0F9E-4683-5C4F-8649-76CD7CFA55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916" y="4440359"/>
            <a:ext cx="448301" cy="33725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E87F369-4270-DB4F-8632-DFB0C1F6C93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75" y="4277958"/>
            <a:ext cx="448301" cy="33725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5A14047-07EB-FA48-B8DF-D8F98EC150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391" y="3886992"/>
            <a:ext cx="448301" cy="33725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1064290-E083-5141-99F7-8E8CD3E181F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68" y="3721716"/>
            <a:ext cx="538181" cy="44576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9AD208E-273A-3443-B933-AE5449DE7B5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749" y="3555012"/>
            <a:ext cx="538181" cy="4457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3FFEB6-D3FF-DC40-90BC-725DB4B6C7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470" y="4263138"/>
            <a:ext cx="468221" cy="39018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8C3AF56-9435-9D48-BFFD-35F109C7F18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683" y="4856141"/>
            <a:ext cx="448301" cy="33725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BE36D1A-148A-354F-9810-07002EFE41D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51" y="5070512"/>
            <a:ext cx="448301" cy="33725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484396E-9DC7-A14F-96C3-13D0EA4237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990" y="4476122"/>
            <a:ext cx="448301" cy="3372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BBF34AF-5851-224C-B427-5D2E6B441CE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546" y="3683670"/>
            <a:ext cx="448301" cy="33725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8930449-D53E-6A44-AC87-5539770D5E77}"/>
              </a:ext>
            </a:extLst>
          </p:cNvPr>
          <p:cNvSpPr txBox="1"/>
          <p:nvPr/>
        </p:nvSpPr>
        <p:spPr>
          <a:xfrm>
            <a:off x="1097392" y="2739878"/>
            <a:ext cx="1996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Oligodendrocyte </a:t>
            </a:r>
          </a:p>
          <a:p>
            <a:pPr algn="ctr"/>
            <a:r>
              <a:rPr lang="en-US" b="1" dirty="0"/>
              <a:t>maturation marker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F83E7A0-5067-3E47-993B-6E31637A63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89"/>
          <a:stretch/>
        </p:blipFill>
        <p:spPr>
          <a:xfrm>
            <a:off x="4235504" y="5869575"/>
            <a:ext cx="3059131" cy="55474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0980E1D-1A23-7144-A6CE-C40F9BB4B74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660867" y="5235543"/>
            <a:ext cx="2788745" cy="78393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1C50DE7-81CE-EF4A-B092-463EDF5654B2}"/>
              </a:ext>
            </a:extLst>
          </p:cNvPr>
          <p:cNvSpPr txBox="1"/>
          <p:nvPr/>
        </p:nvSpPr>
        <p:spPr>
          <a:xfrm>
            <a:off x="4443883" y="4914292"/>
            <a:ext cx="272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Assuming constant velocity</a:t>
            </a:r>
          </a:p>
        </p:txBody>
      </p:sp>
    </p:spTree>
    <p:extLst>
      <p:ext uri="{BB962C8B-B14F-4D97-AF65-F5344CB8AC3E}">
        <p14:creationId xmlns:p14="http://schemas.microsoft.com/office/powerpoint/2010/main" val="1428519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B89161-A720-7F42-AB9A-3F5922E41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77891"/>
            <a:ext cx="1625600" cy="2374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D2093A-99D0-9442-8D69-4C405FF1A8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245" y="2497873"/>
            <a:ext cx="2041946" cy="3705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90EFAE-B5EC-D74A-B83F-7A1A3D378F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208" y="3609398"/>
            <a:ext cx="3275207" cy="6392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704A5A-5088-7B41-819C-127958BB2C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207" y="4350408"/>
            <a:ext cx="3275207" cy="3693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019655-1B4D-8548-A7F0-6AD0D108BD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3414" y="3772829"/>
            <a:ext cx="446049" cy="946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020811-3CFE-6D47-9DB3-208BC24A8C43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</p:spTree>
    <p:extLst>
      <p:ext uri="{BB962C8B-B14F-4D97-AF65-F5344CB8AC3E}">
        <p14:creationId xmlns:p14="http://schemas.microsoft.com/office/powerpoint/2010/main" val="198368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32E247-B545-7049-982C-B41EACCEA9F7}"/>
              </a:ext>
            </a:extLst>
          </p:cNvPr>
          <p:cNvSpPr txBox="1"/>
          <p:nvPr/>
        </p:nvSpPr>
        <p:spPr>
          <a:xfrm>
            <a:off x="8084634" y="6392385"/>
            <a:ext cx="399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(Xia*, Fan*, Emanuel*, et al PNAS 2019)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A16C37-DB32-534B-8D95-83C7A1FD8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394" y="2213871"/>
            <a:ext cx="3086100" cy="3314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D1833F-E2A8-A648-A2CF-30EE62847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1895236"/>
            <a:ext cx="4419600" cy="4292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6A78DDE-8DC3-104F-BAF8-8206E5A067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Clustering analysis identifies transcriptionally distinct cell states among cultured U2OS cells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DFAA43-6368-A845-8346-AB38CFC2E13E}"/>
              </a:ext>
            </a:extLst>
          </p:cNvPr>
          <p:cNvGrpSpPr/>
          <p:nvPr/>
        </p:nvGrpSpPr>
        <p:grpSpPr>
          <a:xfrm>
            <a:off x="547430" y="2470805"/>
            <a:ext cx="2465258" cy="2800830"/>
            <a:chOff x="88377" y="2112546"/>
            <a:chExt cx="4932043" cy="36516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4141AE-3663-4546-840C-5F4629465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097" y="2928864"/>
              <a:ext cx="3379906" cy="25031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2BEA68-9CEB-D146-AC8D-114F2956EFC3}"/>
                </a:ext>
              </a:extLst>
            </p:cNvPr>
            <p:cNvSpPr txBox="1"/>
            <p:nvPr/>
          </p:nvSpPr>
          <p:spPr>
            <a:xfrm>
              <a:off x="88377" y="2112546"/>
              <a:ext cx="4536935" cy="84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matrix of </a:t>
              </a:r>
            </a:p>
            <a:p>
              <a:pPr algn="ctr"/>
              <a:r>
                <a:rPr lang="en-US"/>
                <a:t>gene x cell</a:t>
              </a:r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E22D080B-205F-EB4D-86E7-10BC81CF5FD6}"/>
                </a:ext>
              </a:extLst>
            </p:cNvPr>
            <p:cNvSpPr/>
            <p:nvPr/>
          </p:nvSpPr>
          <p:spPr>
            <a:xfrm rot="5400000">
              <a:off x="2867000" y="3610788"/>
              <a:ext cx="3651662" cy="655179"/>
            </a:xfrm>
            <a:prstGeom prst="triangle">
              <a:avLst>
                <a:gd name="adj" fmla="val 50325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55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0447F30-AFF3-214D-85E5-1C5D6E946C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150" y="963612"/>
            <a:ext cx="5727700" cy="4216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6E54ED-4C54-5B4D-B6D9-2499FF316A50}"/>
              </a:ext>
            </a:extLst>
          </p:cNvPr>
          <p:cNvSpPr txBox="1"/>
          <p:nvPr/>
        </p:nvSpPr>
        <p:spPr>
          <a:xfrm>
            <a:off x="105711" y="5980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Decoded Data</a:t>
            </a:r>
          </a:p>
        </p:txBody>
      </p:sp>
    </p:spTree>
    <p:extLst>
      <p:ext uri="{BB962C8B-B14F-4D97-AF65-F5344CB8AC3E}">
        <p14:creationId xmlns:p14="http://schemas.microsoft.com/office/powerpoint/2010/main" val="372344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32E247-B545-7049-982C-B41EACCEA9F7}"/>
              </a:ext>
            </a:extLst>
          </p:cNvPr>
          <p:cNvSpPr txBox="1"/>
          <p:nvPr/>
        </p:nvSpPr>
        <p:spPr>
          <a:xfrm>
            <a:off x="8084634" y="6392385"/>
            <a:ext cx="399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(Xia*, Fan*, Emanuel*, et al PNAS 2019)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D1833F-E2A8-A648-A2CF-30EE62847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895236"/>
            <a:ext cx="4419600" cy="4292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6A78DDE-8DC3-104F-BAF8-8206E5A067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Clustering analysis identifies transcriptionally distinct cell states among cultured U2OS cells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DFAA43-6368-A845-8346-AB38CFC2E13E}"/>
              </a:ext>
            </a:extLst>
          </p:cNvPr>
          <p:cNvGrpSpPr/>
          <p:nvPr/>
        </p:nvGrpSpPr>
        <p:grpSpPr>
          <a:xfrm>
            <a:off x="547430" y="2470805"/>
            <a:ext cx="2465258" cy="2800830"/>
            <a:chOff x="88377" y="2112546"/>
            <a:chExt cx="4932043" cy="36516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4141AE-3663-4546-840C-5F4629465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097" y="2928864"/>
              <a:ext cx="3379906" cy="25031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2BEA68-9CEB-D146-AC8D-114F2956EFC3}"/>
                </a:ext>
              </a:extLst>
            </p:cNvPr>
            <p:cNvSpPr txBox="1"/>
            <p:nvPr/>
          </p:nvSpPr>
          <p:spPr>
            <a:xfrm>
              <a:off x="88377" y="2112546"/>
              <a:ext cx="4536935" cy="84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matrix of </a:t>
              </a:r>
            </a:p>
            <a:p>
              <a:pPr algn="ctr"/>
              <a:r>
                <a:rPr lang="en-US"/>
                <a:t>gene x cell</a:t>
              </a:r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E22D080B-205F-EB4D-86E7-10BC81CF5FD6}"/>
                </a:ext>
              </a:extLst>
            </p:cNvPr>
            <p:cNvSpPr/>
            <p:nvPr/>
          </p:nvSpPr>
          <p:spPr>
            <a:xfrm rot="5400000">
              <a:off x="2867000" y="3610788"/>
              <a:ext cx="3651662" cy="655179"/>
            </a:xfrm>
            <a:prstGeom prst="triangle">
              <a:avLst>
                <a:gd name="adj" fmla="val 50325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9AF7D5C-98F0-5149-81F5-EFFDA1BA8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862" y="2393012"/>
            <a:ext cx="3013632" cy="311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32E247-B545-7049-982C-B41EACCEA9F7}"/>
              </a:ext>
            </a:extLst>
          </p:cNvPr>
          <p:cNvSpPr txBox="1"/>
          <p:nvPr/>
        </p:nvSpPr>
        <p:spPr>
          <a:xfrm>
            <a:off x="8084634" y="6392385"/>
            <a:ext cx="399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(Xia*, Fan*, Emanuel*, et al PNAS 2019)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A78DDE-8DC3-104F-BAF8-8206E5A067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RNA velocity </a:t>
            </a:r>
            <a:r>
              <a:rPr lang="en-US" i="1"/>
              <a:t>in situ </a:t>
            </a:r>
            <a:r>
              <a:rPr lang="en-US"/>
              <a:t>analysis provides a </a:t>
            </a:r>
            <a:br>
              <a:rPr lang="en-US"/>
            </a:br>
            <a:r>
              <a:rPr lang="en-US"/>
              <a:t>directed ordering of cells so we can look at </a:t>
            </a:r>
            <a:br>
              <a:rPr lang="en-US"/>
            </a:br>
            <a:r>
              <a:rPr lang="en-US"/>
              <a:t>gene expression as a function of </a:t>
            </a:r>
            <a:r>
              <a:rPr lang="en-US" err="1"/>
              <a:t>pseudotime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0C278E-ADB9-CC44-9995-B7D14D6F3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86114"/>
            <a:ext cx="3013632" cy="31108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FA9792-FB00-7944-AB96-2031DC4903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89853" y="2547312"/>
            <a:ext cx="2756830" cy="29884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4C0D394-58BD-3C42-B66D-4DADCBC621EA}"/>
              </a:ext>
            </a:extLst>
          </p:cNvPr>
          <p:cNvGrpSpPr/>
          <p:nvPr/>
        </p:nvGrpSpPr>
        <p:grpSpPr>
          <a:xfrm>
            <a:off x="8084634" y="2128205"/>
            <a:ext cx="2969321" cy="3765048"/>
            <a:chOff x="8084634" y="2128205"/>
            <a:chExt cx="2969321" cy="376504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2E6D4C0-753B-FD44-99D0-C932870EB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4634" y="2189819"/>
              <a:ext cx="2969321" cy="370343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CAC8687-B138-0044-8CDC-06E418C4011E}"/>
                </a:ext>
              </a:extLst>
            </p:cNvPr>
            <p:cNvSpPr txBox="1"/>
            <p:nvPr/>
          </p:nvSpPr>
          <p:spPr>
            <a:xfrm>
              <a:off x="8618018" y="2128205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MCM6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7DED53-C8C6-8749-BFF4-6555333D0F10}"/>
                </a:ext>
              </a:extLst>
            </p:cNvPr>
            <p:cNvSpPr txBox="1"/>
            <p:nvPr/>
          </p:nvSpPr>
          <p:spPr>
            <a:xfrm>
              <a:off x="8654886" y="3986100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KIF2C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2168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9EFDC-AF2E-1748-AB88-46807215F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Pseudotime</a:t>
            </a:r>
            <a:r>
              <a:rPr lang="en-US"/>
              <a:t> analysis identifies new cell-cycle genes and highlights gradual transcriptional change throughout select cell-cycle stages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033021-90A0-6541-89D5-000D4E1B9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0093" y="2599632"/>
            <a:ext cx="4343400" cy="3771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897561-796B-8744-A087-B0F78DDA0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597" y="2287723"/>
            <a:ext cx="3556000" cy="396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8C2D80-8167-6C41-9CC0-BBD6DDE2F410}"/>
              </a:ext>
            </a:extLst>
          </p:cNvPr>
          <p:cNvSpPr txBox="1"/>
          <p:nvPr/>
        </p:nvSpPr>
        <p:spPr>
          <a:xfrm>
            <a:off x="8084634" y="6392385"/>
            <a:ext cx="399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(Xia*, Fan*, Emanuel*, et al PNAS 2019)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0C08E4-5F52-1C48-B3D9-03FE3DCF510D}"/>
              </a:ext>
            </a:extLst>
          </p:cNvPr>
          <p:cNvSpPr/>
          <p:nvPr/>
        </p:nvSpPr>
        <p:spPr>
          <a:xfrm>
            <a:off x="1211128" y="2436540"/>
            <a:ext cx="421680" cy="32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18E91A-C350-8545-91CF-A509BB5A1AFE}"/>
              </a:ext>
            </a:extLst>
          </p:cNvPr>
          <p:cNvSpPr txBox="1"/>
          <p:nvPr/>
        </p:nvSpPr>
        <p:spPr>
          <a:xfrm>
            <a:off x="4205094" y="2002755"/>
            <a:ext cx="1073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/>
              <a:t>Known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BA092B-5582-AA4D-9E6B-3948E9E99F03}"/>
              </a:ext>
            </a:extLst>
          </p:cNvPr>
          <p:cNvSpPr txBox="1"/>
          <p:nvPr/>
        </p:nvSpPr>
        <p:spPr>
          <a:xfrm>
            <a:off x="2243001" y="2002755"/>
            <a:ext cx="924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/>
              <a:t>Novel</a:t>
            </a:r>
          </a:p>
        </p:txBody>
      </p:sp>
    </p:spTree>
    <p:extLst>
      <p:ext uri="{BB962C8B-B14F-4D97-AF65-F5344CB8AC3E}">
        <p14:creationId xmlns:p14="http://schemas.microsoft.com/office/powerpoint/2010/main" val="18383999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[effects output image]">
            <a:extLst>
              <a:ext uri="{FF2B5EF4-FFF2-40B4-BE49-F238E27FC236}">
                <a16:creationId xmlns:a16="http://schemas.microsoft.com/office/drawing/2014/main" id="{B9BC01E7-D8EA-C449-85EC-EA66BC51D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525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A2C5A-CB70-BC45-B75C-C17EE613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Visium</a:t>
            </a:r>
            <a:r>
              <a:rPr lang="en-US" dirty="0"/>
              <a:t> Review</a:t>
            </a:r>
          </a:p>
        </p:txBody>
      </p:sp>
    </p:spTree>
    <p:extLst>
      <p:ext uri="{BB962C8B-B14F-4D97-AF65-F5344CB8AC3E}">
        <p14:creationId xmlns:p14="http://schemas.microsoft.com/office/powerpoint/2010/main" val="1355546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718BAB-8ACE-2442-9018-E4049DD19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29" y="1336122"/>
            <a:ext cx="11046941" cy="418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746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718BAB-8ACE-2442-9018-E4049DD195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1611" y="407772"/>
            <a:ext cx="6150766" cy="28950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75487-6210-DF46-B804-99FB03253162}"/>
              </a:ext>
            </a:extLst>
          </p:cNvPr>
          <p:cNvSpPr txBox="1"/>
          <p:nvPr/>
        </p:nvSpPr>
        <p:spPr>
          <a:xfrm>
            <a:off x="637192" y="2779562"/>
            <a:ext cx="5348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Tells us where this read came from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277CE-B5C3-F347-A3EF-E64BA137C999}"/>
              </a:ext>
            </a:extLst>
          </p:cNvPr>
          <p:cNvSpPr txBox="1"/>
          <p:nvPr/>
        </p:nvSpPr>
        <p:spPr>
          <a:xfrm>
            <a:off x="637192" y="3302782"/>
            <a:ext cx="3086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Prevents duplicates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D6A909-B133-C742-A5DC-42431E385871}"/>
              </a:ext>
            </a:extLst>
          </p:cNvPr>
          <p:cNvSpPr txBox="1"/>
          <p:nvPr/>
        </p:nvSpPr>
        <p:spPr>
          <a:xfrm>
            <a:off x="695092" y="3826002"/>
            <a:ext cx="3028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Is the actual mRNA</a:t>
            </a:r>
          </a:p>
        </p:txBody>
      </p:sp>
    </p:spTree>
    <p:extLst>
      <p:ext uri="{BB962C8B-B14F-4D97-AF65-F5344CB8AC3E}">
        <p14:creationId xmlns:p14="http://schemas.microsoft.com/office/powerpoint/2010/main" val="1981402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718BAB-8ACE-2442-9018-E4049DD195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1611" y="407772"/>
            <a:ext cx="6150766" cy="2895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10D704-A841-2D44-9941-51F37CFA8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48" y="3086632"/>
            <a:ext cx="99441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9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718BAB-8ACE-2442-9018-E4049DD195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1611" y="407772"/>
            <a:ext cx="6150766" cy="2895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10D704-A841-2D44-9941-51F37CFA8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48" y="3086632"/>
            <a:ext cx="9944100" cy="165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BDCB2-98B8-F24A-948D-91E861120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8267" y="5270439"/>
            <a:ext cx="8715461" cy="555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CB3CDB-4CAB-E549-8A09-665E5E032E83}"/>
              </a:ext>
            </a:extLst>
          </p:cNvPr>
          <p:cNvSpPr txBox="1"/>
          <p:nvPr/>
        </p:nvSpPr>
        <p:spPr>
          <a:xfrm>
            <a:off x="4831492" y="5944573"/>
            <a:ext cx="1880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 Annotations</a:t>
            </a:r>
          </a:p>
        </p:txBody>
      </p:sp>
    </p:spTree>
    <p:extLst>
      <p:ext uri="{BB962C8B-B14F-4D97-AF65-F5344CB8AC3E}">
        <p14:creationId xmlns:p14="http://schemas.microsoft.com/office/powerpoint/2010/main" val="37588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4D44-5CA9-4944-891F-67DCE2EC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17560"/>
          </a:xfrm>
        </p:spPr>
        <p:txBody>
          <a:bodyPr>
            <a:normAutofit/>
          </a:bodyPr>
          <a:lstStyle/>
          <a:p>
            <a:r>
              <a:rPr lang="en-US"/>
              <a:t>RNA velocity analysis leverages </a:t>
            </a:r>
            <a:br>
              <a:rPr lang="en-US"/>
            </a:br>
            <a:r>
              <a:rPr lang="en-US"/>
              <a:t>spliced and </a:t>
            </a:r>
            <a:r>
              <a:rPr lang="en-US" err="1"/>
              <a:t>unspliced</a:t>
            </a:r>
            <a:r>
              <a:rPr lang="en-US"/>
              <a:t> gene expression to predict the future transcriptional state of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8B1AB-85D1-8A4A-B100-A61966EAB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66" y="3294459"/>
            <a:ext cx="2196777" cy="3198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E6886C-992C-A74D-BB33-0A446280F5DD}"/>
              </a:ext>
            </a:extLst>
          </p:cNvPr>
          <p:cNvSpPr txBox="1"/>
          <p:nvPr/>
        </p:nvSpPr>
        <p:spPr>
          <a:xfrm>
            <a:off x="8560020" y="6096155"/>
            <a:ext cx="304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(La </a:t>
            </a:r>
            <a:r>
              <a:rPr lang="en-US" b="1" err="1"/>
              <a:t>Manno</a:t>
            </a:r>
            <a:r>
              <a:rPr lang="en-US" b="1"/>
              <a:t>, et al Nature 2018)</a:t>
            </a:r>
          </a:p>
        </p:txBody>
      </p:sp>
    </p:spTree>
    <p:extLst>
      <p:ext uri="{BB962C8B-B14F-4D97-AF65-F5344CB8AC3E}">
        <p14:creationId xmlns:p14="http://schemas.microsoft.com/office/powerpoint/2010/main" val="269231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544F55-953D-EF49-88F8-502F17E8A2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150" y="963612"/>
            <a:ext cx="5727700" cy="421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F004BE-4F8D-5743-AF89-9D88F6E3DED6}"/>
              </a:ext>
            </a:extLst>
          </p:cNvPr>
          <p:cNvSpPr txBox="1"/>
          <p:nvPr/>
        </p:nvSpPr>
        <p:spPr>
          <a:xfrm>
            <a:off x="105711" y="5980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Decoded Data</a:t>
            </a:r>
          </a:p>
        </p:txBody>
      </p:sp>
    </p:spTree>
    <p:extLst>
      <p:ext uri="{BB962C8B-B14F-4D97-AF65-F5344CB8AC3E}">
        <p14:creationId xmlns:p14="http://schemas.microsoft.com/office/powerpoint/2010/main" val="389587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4D44-5CA9-4944-891F-67DCE2EC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17560"/>
          </a:xfrm>
        </p:spPr>
        <p:txBody>
          <a:bodyPr>
            <a:normAutofit/>
          </a:bodyPr>
          <a:lstStyle/>
          <a:p>
            <a:r>
              <a:rPr lang="en-US"/>
              <a:t>RNA velocity analysis leverages </a:t>
            </a:r>
            <a:br>
              <a:rPr lang="en-US"/>
            </a:br>
            <a:r>
              <a:rPr lang="en-US"/>
              <a:t>spliced and </a:t>
            </a:r>
            <a:r>
              <a:rPr lang="en-US" err="1"/>
              <a:t>unspliced</a:t>
            </a:r>
            <a:r>
              <a:rPr lang="en-US"/>
              <a:t> gene expression to predict the future transcriptional state of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8B1AB-85D1-8A4A-B100-A61966EAB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66" y="3294459"/>
            <a:ext cx="2196777" cy="3198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FC9D19-BDB9-AE41-AEDC-50B48CB5F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699" y="3069563"/>
            <a:ext cx="3299525" cy="33108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E6886C-992C-A74D-BB33-0A446280F5DD}"/>
              </a:ext>
            </a:extLst>
          </p:cNvPr>
          <p:cNvSpPr txBox="1"/>
          <p:nvPr/>
        </p:nvSpPr>
        <p:spPr>
          <a:xfrm>
            <a:off x="8560020" y="6096155"/>
            <a:ext cx="304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(La </a:t>
            </a:r>
            <a:r>
              <a:rPr lang="en-US" b="1" err="1"/>
              <a:t>Manno</a:t>
            </a:r>
            <a:r>
              <a:rPr lang="en-US" b="1"/>
              <a:t>, et al Nature 2018)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54213F-60E5-1D44-BC05-E1B05AF2E0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8928" y="3975316"/>
            <a:ext cx="3275207" cy="6392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4D7D6D-77FC-9949-A6B1-271EA3CD63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8927" y="4716326"/>
            <a:ext cx="3275207" cy="369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01D984-3237-8147-886B-25C03B241A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4134" y="4138747"/>
            <a:ext cx="446049" cy="94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1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4D44-5CA9-4944-891F-67DCE2EC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17560"/>
          </a:xfrm>
        </p:spPr>
        <p:txBody>
          <a:bodyPr>
            <a:normAutofit/>
          </a:bodyPr>
          <a:lstStyle/>
          <a:p>
            <a:r>
              <a:rPr lang="en-US" dirty="0"/>
              <a:t>Dimensionality reduction and clustering analysis identifies transcriptionally distinct groups of cells in single cell RNA-seq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023896-44F8-FE4D-BA4C-33764DA59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727" y="3101975"/>
            <a:ext cx="3263320" cy="2994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2D8916-536D-654C-BC3B-1F0363475007}"/>
              </a:ext>
            </a:extLst>
          </p:cNvPr>
          <p:cNvSpPr txBox="1"/>
          <p:nvPr/>
        </p:nvSpPr>
        <p:spPr>
          <a:xfrm>
            <a:off x="8560020" y="6096155"/>
            <a:ext cx="304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(La </a:t>
            </a:r>
            <a:r>
              <a:rPr lang="en-US" b="1" err="1"/>
              <a:t>Manno</a:t>
            </a:r>
            <a:r>
              <a:rPr lang="en-US" b="1"/>
              <a:t>, et al Nature 2018)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5EFC13-C574-2D4B-968D-7CD9B2D0DD24}"/>
              </a:ext>
            </a:extLst>
          </p:cNvPr>
          <p:cNvGrpSpPr/>
          <p:nvPr/>
        </p:nvGrpSpPr>
        <p:grpSpPr>
          <a:xfrm>
            <a:off x="931378" y="3198650"/>
            <a:ext cx="2465258" cy="2800830"/>
            <a:chOff x="88377" y="2112546"/>
            <a:chExt cx="4932043" cy="36516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4D1F7E-422A-614B-831D-CECFCCE7F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097" y="2928864"/>
              <a:ext cx="3379906" cy="25031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2BC98B-FFEA-F847-ABA1-C60499AC16E4}"/>
                </a:ext>
              </a:extLst>
            </p:cNvPr>
            <p:cNvSpPr txBox="1"/>
            <p:nvPr/>
          </p:nvSpPr>
          <p:spPr>
            <a:xfrm>
              <a:off x="88377" y="2112546"/>
              <a:ext cx="4536935" cy="84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matrix of </a:t>
              </a:r>
            </a:p>
            <a:p>
              <a:pPr algn="ctr"/>
              <a:r>
                <a:rPr lang="en-US"/>
                <a:t>gene x cell</a:t>
              </a:r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2DAA7238-854A-9143-8985-8BFCCF6FD668}"/>
                </a:ext>
              </a:extLst>
            </p:cNvPr>
            <p:cNvSpPr/>
            <p:nvPr/>
          </p:nvSpPr>
          <p:spPr>
            <a:xfrm rot="5400000">
              <a:off x="2867000" y="3610788"/>
              <a:ext cx="3651662" cy="655179"/>
            </a:xfrm>
            <a:prstGeom prst="triangle">
              <a:avLst>
                <a:gd name="adj" fmla="val 50325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2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4D44-5CA9-4944-891F-67DCE2EC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17560"/>
          </a:xfrm>
        </p:spPr>
        <p:txBody>
          <a:bodyPr>
            <a:normAutofit/>
          </a:bodyPr>
          <a:lstStyle/>
          <a:p>
            <a:r>
              <a:rPr lang="en-US" dirty="0"/>
              <a:t>RNA Velocity analysis relates these groups of cells as a part of an underlying directed cellular trajectory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023896-44F8-FE4D-BA4C-33764DA59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727" y="3101975"/>
            <a:ext cx="3263320" cy="2994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2D8916-536D-654C-BC3B-1F0363475007}"/>
              </a:ext>
            </a:extLst>
          </p:cNvPr>
          <p:cNvSpPr txBox="1"/>
          <p:nvPr/>
        </p:nvSpPr>
        <p:spPr>
          <a:xfrm>
            <a:off x="8560020" y="6096155"/>
            <a:ext cx="304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(La </a:t>
            </a:r>
            <a:r>
              <a:rPr lang="en-US" b="1" err="1"/>
              <a:t>Manno</a:t>
            </a:r>
            <a:r>
              <a:rPr lang="en-US" b="1"/>
              <a:t>, et al Nature 2018)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5EFC13-C574-2D4B-968D-7CD9B2D0DD24}"/>
              </a:ext>
            </a:extLst>
          </p:cNvPr>
          <p:cNvGrpSpPr/>
          <p:nvPr/>
        </p:nvGrpSpPr>
        <p:grpSpPr>
          <a:xfrm>
            <a:off x="931378" y="3198650"/>
            <a:ext cx="2465258" cy="2800830"/>
            <a:chOff x="88377" y="2112546"/>
            <a:chExt cx="4932043" cy="36516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4D1F7E-422A-614B-831D-CECFCCE7F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097" y="2928864"/>
              <a:ext cx="3379906" cy="25031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2BC98B-FFEA-F847-ABA1-C60499AC16E4}"/>
                </a:ext>
              </a:extLst>
            </p:cNvPr>
            <p:cNvSpPr txBox="1"/>
            <p:nvPr/>
          </p:nvSpPr>
          <p:spPr>
            <a:xfrm>
              <a:off x="88377" y="2112546"/>
              <a:ext cx="4536935" cy="84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matrix of </a:t>
              </a:r>
            </a:p>
            <a:p>
              <a:pPr algn="ctr"/>
              <a:r>
                <a:rPr lang="en-US"/>
                <a:t>gene x cell</a:t>
              </a:r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2DAA7238-854A-9143-8985-8BFCCF6FD668}"/>
                </a:ext>
              </a:extLst>
            </p:cNvPr>
            <p:cNvSpPr/>
            <p:nvPr/>
          </p:nvSpPr>
          <p:spPr>
            <a:xfrm rot="5400000">
              <a:off x="2867000" y="3610788"/>
              <a:ext cx="3651662" cy="655179"/>
            </a:xfrm>
            <a:prstGeom prst="triangle">
              <a:avLst>
                <a:gd name="adj" fmla="val 50325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6FA9C91-FEF3-5940-B339-A1D3C6F22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106" y="3347801"/>
            <a:ext cx="2865195" cy="26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127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B2D8916-536D-654C-BC3B-1F0363475007}"/>
              </a:ext>
            </a:extLst>
          </p:cNvPr>
          <p:cNvSpPr txBox="1"/>
          <p:nvPr/>
        </p:nvSpPr>
        <p:spPr>
          <a:xfrm>
            <a:off x="8560020" y="6096155"/>
            <a:ext cx="304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(La </a:t>
            </a:r>
            <a:r>
              <a:rPr lang="en-US" b="1" err="1"/>
              <a:t>Manno</a:t>
            </a:r>
            <a:r>
              <a:rPr lang="en-US" b="1"/>
              <a:t>, et al Nature 2018)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AAEB23-B823-D548-9D7F-227D908F8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0"/>
            <a:ext cx="116459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5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EF4597-AC2B-664F-876D-3BF184EBA8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150" y="963612"/>
            <a:ext cx="5727700" cy="421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2DA0DF-3435-B842-BB8C-17DE8B3F05BD}"/>
              </a:ext>
            </a:extLst>
          </p:cNvPr>
          <p:cNvSpPr txBox="1"/>
          <p:nvPr/>
        </p:nvSpPr>
        <p:spPr>
          <a:xfrm>
            <a:off x="105711" y="5980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Decoded Data</a:t>
            </a:r>
          </a:p>
        </p:txBody>
      </p:sp>
    </p:spTree>
    <p:extLst>
      <p:ext uri="{BB962C8B-B14F-4D97-AF65-F5344CB8AC3E}">
        <p14:creationId xmlns:p14="http://schemas.microsoft.com/office/powerpoint/2010/main" val="12935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86D76-9694-EA47-ACC7-DC4A37B2F1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0902" y="2495227"/>
            <a:ext cx="1177872" cy="12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6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099AE2-703C-6143-ADD2-745426D87F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6" t="4445" r="9205" b="635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7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E901-30C6-384C-B3E9-861825405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B46AC-CBF1-0B46-A514-854139C31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9528E-B61F-5A49-8C40-B20150CF7D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9373"/>
            <a:ext cx="12192000" cy="70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0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1401</TotalTime>
  <Words>1434</Words>
  <Application>Microsoft Macintosh PowerPoint</Application>
  <PresentationFormat>Widescreen</PresentationFormat>
  <Paragraphs>181</Paragraphs>
  <Slides>53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PowerPoint Presentation</vt:lpstr>
      <vt:lpstr>MERFISH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Limitation: cells are fixed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Clustering analysis identifies transcriptionally distinct cell states among cultured U2OS cells</vt:lpstr>
      <vt:lpstr>Clustering analysis identifies transcriptionally distinct cell states among cultured U2OS cells</vt:lpstr>
      <vt:lpstr>RNA velocity in situ analysis provides a  directed ordering of cells so we can look at  gene expression as a function of pseudotime</vt:lpstr>
      <vt:lpstr>Pseudotime analysis identifies new cell-cycle genes and highlights gradual transcriptional change throughout select cell-cycle stages</vt:lpstr>
      <vt:lpstr>PowerPoint Presentation</vt:lpstr>
      <vt:lpstr>Visium Review</vt:lpstr>
      <vt:lpstr>PowerPoint Presentation</vt:lpstr>
      <vt:lpstr>PowerPoint Presentation</vt:lpstr>
      <vt:lpstr>PowerPoint Presentation</vt:lpstr>
      <vt:lpstr>PowerPoint Presentation</vt:lpstr>
      <vt:lpstr>RNA velocity analysis leverages  spliced and unspliced gene expression to predict the future transcriptional state of cells</vt:lpstr>
      <vt:lpstr>RNA velocity analysis leverages  spliced and unspliced gene expression to predict the future transcriptional state of cells</vt:lpstr>
      <vt:lpstr>Dimensionality reduction and clustering analysis identifies transcriptionally distinct groups of cells in single cell RNA-seq data</vt:lpstr>
      <vt:lpstr>RNA Velocity analysis relates these groups of cells as a part of an underlying directed cellular trajectory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Fan</dc:creator>
  <cp:lastModifiedBy>Jean Fan</cp:lastModifiedBy>
  <cp:revision>7</cp:revision>
  <dcterms:created xsi:type="dcterms:W3CDTF">2022-02-14T00:45:19Z</dcterms:created>
  <dcterms:modified xsi:type="dcterms:W3CDTF">2022-02-16T15:53:12Z</dcterms:modified>
</cp:coreProperties>
</file>