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5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256" r:id="rId10"/>
    <p:sldId id="261" r:id="rId11"/>
    <p:sldId id="297" r:id="rId12"/>
    <p:sldId id="298" r:id="rId13"/>
    <p:sldId id="288" r:id="rId14"/>
    <p:sldId id="300" r:id="rId15"/>
    <p:sldId id="299" r:id="rId16"/>
    <p:sldId id="301" r:id="rId17"/>
    <p:sldId id="302" r:id="rId18"/>
    <p:sldId id="291" r:id="rId19"/>
    <p:sldId id="259" r:id="rId20"/>
    <p:sldId id="304" r:id="rId21"/>
    <p:sldId id="306" r:id="rId22"/>
    <p:sldId id="285" r:id="rId23"/>
    <p:sldId id="305" r:id="rId24"/>
    <p:sldId id="307" r:id="rId25"/>
    <p:sldId id="292" r:id="rId26"/>
    <p:sldId id="286" r:id="rId27"/>
    <p:sldId id="295" r:id="rId28"/>
    <p:sldId id="294" r:id="rId29"/>
    <p:sldId id="257" r:id="rId30"/>
    <p:sldId id="260" r:id="rId31"/>
    <p:sldId id="308" r:id="rId32"/>
    <p:sldId id="289" r:id="rId33"/>
    <p:sldId id="31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47"/>
    <p:restoredTop sz="96739"/>
  </p:normalViewPr>
  <p:slideViewPr>
    <p:cSldViewPr snapToGrid="0" snapToObjects="1">
      <p:cViewPr varScale="1">
        <p:scale>
          <a:sx n="140" d="100"/>
          <a:sy n="140" d="100"/>
        </p:scale>
        <p:origin x="11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C1B6-A350-DE44-B85F-1529C898E100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6F765-C051-474B-9102-70A5F3715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7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80,000 to 400,000 proteins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1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4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6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4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3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4FDE9-7464-F84B-BEAF-57A869AADD5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6914-37A1-D941-B3C0-5AB98D27A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set.ap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547D-B89F-AD4E-B7F3-3FD58BACE7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Review</a:t>
            </a:r>
          </a:p>
        </p:txBody>
      </p:sp>
    </p:spTree>
    <p:extLst>
      <p:ext uri="{BB962C8B-B14F-4D97-AF65-F5344CB8AC3E}">
        <p14:creationId xmlns:p14="http://schemas.microsoft.com/office/powerpoint/2010/main" val="242502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C9DD-D3C6-EF47-BC93-F581FDD9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protein?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E8030-D346-C54D-AA58-640B1FC02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us a sense of what is driving the cell</a:t>
            </a:r>
          </a:p>
          <a:p>
            <a:r>
              <a:rPr lang="en-US" dirty="0"/>
              <a:t>If we can measure what proteins are being expressed in a cell, then that could tell us something about (cell-type, cell-state)</a:t>
            </a:r>
          </a:p>
        </p:txBody>
      </p:sp>
    </p:spTree>
    <p:extLst>
      <p:ext uri="{BB962C8B-B14F-4D97-AF65-F5344CB8AC3E}">
        <p14:creationId xmlns:p14="http://schemas.microsoft.com/office/powerpoint/2010/main" val="295268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proteins?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B1EFA-D2E7-0E49-BD58-49F0BB9E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AFAF0-655B-904C-9D3C-21EFFB389469}"/>
              </a:ext>
            </a:extLst>
          </p:cNvPr>
          <p:cNvSpPr txBox="1"/>
          <p:nvPr/>
        </p:nvSpPr>
        <p:spPr>
          <a:xfrm>
            <a:off x="3577046" y="2052443"/>
            <a:ext cx="1274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Protein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64444-2782-E64F-ACDD-E9BD4F2BE9E1}"/>
              </a:ext>
            </a:extLst>
          </p:cNvPr>
          <p:cNvSpPr txBox="1"/>
          <p:nvPr/>
        </p:nvSpPr>
        <p:spPr>
          <a:xfrm>
            <a:off x="7491549" y="3460639"/>
            <a:ext cx="37147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Epitope</a:t>
            </a:r>
          </a:p>
          <a:p>
            <a:r>
              <a:rPr lang="en-US" sz="2800" b="1" dirty="0"/>
              <a:t>(antigenic determinant)</a:t>
            </a:r>
          </a:p>
        </p:txBody>
      </p:sp>
    </p:spTree>
    <p:extLst>
      <p:ext uri="{BB962C8B-B14F-4D97-AF65-F5344CB8AC3E}">
        <p14:creationId xmlns:p14="http://schemas.microsoft.com/office/powerpoint/2010/main" val="97090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 epitopes can be identified with antibodies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78127-42E4-0143-971E-CEDB0178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778F9-2A7F-C24D-938F-42DC9824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95101">
            <a:off x="7901776" y="1946845"/>
            <a:ext cx="2833529" cy="2964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A24FE-D241-264E-8425-FF2EC0D5086E}"/>
              </a:ext>
            </a:extLst>
          </p:cNvPr>
          <p:cNvSpPr txBox="1"/>
          <p:nvPr/>
        </p:nvSpPr>
        <p:spPr>
          <a:xfrm>
            <a:off x="7543801" y="5189377"/>
            <a:ext cx="303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(primary) Antibody</a:t>
            </a:r>
          </a:p>
        </p:txBody>
      </p:sp>
    </p:spTree>
    <p:extLst>
      <p:ext uri="{BB962C8B-B14F-4D97-AF65-F5344CB8AC3E}">
        <p14:creationId xmlns:p14="http://schemas.microsoft.com/office/powerpoint/2010/main" val="1890927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61A9-E60D-F142-BCB4-C93BBEE7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Immunofluorescence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3F5DFB-821A-EB49-B775-605217682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829"/>
          <a:stretch/>
        </p:blipFill>
        <p:spPr>
          <a:xfrm>
            <a:off x="2726391" y="1690688"/>
            <a:ext cx="7599830" cy="4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51E3-B631-6440-A534-577391C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689C-AF99-F741-A542-D713FDAEA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04C54-1EF5-F240-8ACB-127A360A1B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6BC26-A54E-3B46-8926-9637B91D3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6CA17-C635-614C-A3B4-62DD8D628C14}"/>
              </a:ext>
            </a:extLst>
          </p:cNvPr>
          <p:cNvSpPr/>
          <p:nvPr/>
        </p:nvSpPr>
        <p:spPr>
          <a:xfrm>
            <a:off x="263387" y="180459"/>
            <a:ext cx="6331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www.cell.com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pictureshow</a:t>
            </a:r>
            <a:r>
              <a:rPr lang="en-US" b="1" dirty="0">
                <a:solidFill>
                  <a:schemeClr val="bg1"/>
                </a:solidFill>
              </a:rPr>
              <a:t>/immunofluorescence-ii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33EFD-3B88-4B45-BF1D-5B11E7913B36}"/>
              </a:ext>
            </a:extLst>
          </p:cNvPr>
          <p:cNvSpPr/>
          <p:nvPr/>
        </p:nvSpPr>
        <p:spPr>
          <a:xfrm>
            <a:off x="8495211" y="154333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Vimentin (yellow)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N-cadherin (magenta)</a:t>
            </a:r>
          </a:p>
          <a:p>
            <a:pPr algn="r"/>
            <a:endParaRPr lang="en-US" b="1" dirty="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r>
              <a:rPr lang="en-US" b="1" dirty="0" err="1">
                <a:solidFill>
                  <a:schemeClr val="bg1"/>
                </a:solidFill>
                <a:latin typeface="Helvetica" pitchFamily="2" charset="0"/>
              </a:rPr>
              <a:t>Dapi</a:t>
            </a:r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 (cyan)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7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A169-0CD0-F14B-A1B2-B4735A889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Antibodies are made by B cells</a:t>
            </a:r>
          </a:p>
          <a:p>
            <a:r>
              <a:rPr lang="en-US" dirty="0"/>
              <a:t>Made by rabbits, mouse, goat, </a:t>
            </a:r>
          </a:p>
        </p:txBody>
      </p:sp>
    </p:spTree>
    <p:extLst>
      <p:ext uri="{BB962C8B-B14F-4D97-AF65-F5344CB8AC3E}">
        <p14:creationId xmlns:p14="http://schemas.microsoft.com/office/powerpoint/2010/main" val="2211989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26D8E02-47D1-9142-803D-8BD3F6BA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8183"/>
            <a:ext cx="8948486" cy="44638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7AD67-94A6-C942-9410-79A6682AAFD5}"/>
              </a:ext>
            </a:extLst>
          </p:cNvPr>
          <p:cNvSpPr txBox="1"/>
          <p:nvPr/>
        </p:nvSpPr>
        <p:spPr>
          <a:xfrm>
            <a:off x="9067743" y="2822148"/>
            <a:ext cx="25714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Can stop here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but b-cells 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are polyclonal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+ don’t live long</a:t>
            </a:r>
          </a:p>
        </p:txBody>
      </p:sp>
    </p:spTree>
    <p:extLst>
      <p:ext uri="{BB962C8B-B14F-4D97-AF65-F5344CB8AC3E}">
        <p14:creationId xmlns:p14="http://schemas.microsoft.com/office/powerpoint/2010/main" val="313658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C08AA62-6AB3-5941-A04C-07D14536D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24" y="2891554"/>
            <a:ext cx="2675021" cy="2448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B78E7-6E41-7F4A-9AEF-4410A6F237A7}"/>
              </a:ext>
            </a:extLst>
          </p:cNvPr>
          <p:cNvSpPr txBox="1"/>
          <p:nvPr/>
        </p:nvSpPr>
        <p:spPr>
          <a:xfrm>
            <a:off x="3964775" y="2095607"/>
            <a:ext cx="426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1970s (Nobel Prize of 1984)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0B1A558-29B0-9F4C-AC9F-1D795C49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4" y="2921652"/>
            <a:ext cx="8313772" cy="26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2307-3325-EB46-AA63-AF29B8A5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proteins can we image at once?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0A463-9D6F-C148-AE59-DFFD0291B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order of ones</a:t>
            </a:r>
          </a:p>
          <a:p>
            <a:r>
              <a:rPr lang="en-US" dirty="0"/>
              <a:t>Not just spectral overlap -&gt; on the order of ~10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7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94" r="19617" b="63541"/>
          <a:stretch/>
        </p:blipFill>
        <p:spPr>
          <a:xfrm>
            <a:off x="4182256" y="1870570"/>
            <a:ext cx="5201587" cy="3594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C4A4B-542F-744C-987C-BFD950E6F768}"/>
              </a:ext>
            </a:extLst>
          </p:cNvPr>
          <p:cNvSpPr/>
          <p:nvPr/>
        </p:nvSpPr>
        <p:spPr>
          <a:xfrm>
            <a:off x="2893102" y="2188564"/>
            <a:ext cx="1843790" cy="1479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tionless Image">
            <a:extLst>
              <a:ext uri="{FF2B5EF4-FFF2-40B4-BE49-F238E27FC236}">
                <a16:creationId xmlns:a16="http://schemas.microsoft.com/office/drawing/2014/main" id="{A0DD6DE7-1F5E-E54C-80BA-D5461778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020383" cy="46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tionless Image">
            <a:extLst>
              <a:ext uri="{FF2B5EF4-FFF2-40B4-BE49-F238E27FC236}">
                <a16:creationId xmlns:a16="http://schemas.microsoft.com/office/drawing/2014/main" id="{DC9F51C1-E791-3B47-9B43-B8A3B5C0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89" y="2624534"/>
            <a:ext cx="6473621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9764D3-0CF4-C149-84C3-C53516B7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research in the real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F1A7D-B46D-814C-97C0-59CC3F07C899}"/>
              </a:ext>
            </a:extLst>
          </p:cNvPr>
          <p:cNvSpPr txBox="1"/>
          <p:nvPr/>
        </p:nvSpPr>
        <p:spPr>
          <a:xfrm>
            <a:off x="6016712" y="1653975"/>
            <a:ext cx="5458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UPSET plot (</a:t>
            </a:r>
            <a:r>
              <a:rPr lang="en-US" b="1" dirty="0">
                <a:hlinkClick r:id="rId4"/>
              </a:rPr>
              <a:t>https://upset.app/</a:t>
            </a:r>
            <a:r>
              <a:rPr lang="en-US" b="1" dirty="0"/>
              <a:t>)</a:t>
            </a:r>
          </a:p>
          <a:p>
            <a:pPr algn="ctr"/>
            <a:r>
              <a:rPr lang="en-US" dirty="0"/>
              <a:t>Made by Jake R. Conway in Nils </a:t>
            </a:r>
            <a:r>
              <a:rPr lang="en-US" dirty="0" err="1"/>
              <a:t>Gehlenborg’s</a:t>
            </a:r>
            <a:r>
              <a:rPr lang="en-US" dirty="0"/>
              <a:t> lab</a:t>
            </a:r>
          </a:p>
          <a:p>
            <a:pPr algn="ctr"/>
            <a:r>
              <a:rPr lang="en-US" dirty="0"/>
              <a:t>when he was an undergraduate summer intern in 2015</a:t>
            </a:r>
          </a:p>
        </p:txBody>
      </p:sp>
    </p:spTree>
    <p:extLst>
      <p:ext uri="{BB962C8B-B14F-4D97-AF65-F5344CB8AC3E}">
        <p14:creationId xmlns:p14="http://schemas.microsoft.com/office/powerpoint/2010/main" val="26857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0" t="36184" r="277" b="29161"/>
          <a:stretch/>
        </p:blipFill>
        <p:spPr>
          <a:xfrm>
            <a:off x="778637" y="2461189"/>
            <a:ext cx="10575163" cy="2449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1F630-E221-2C47-A324-607727D2FDF7}"/>
              </a:ext>
            </a:extLst>
          </p:cNvPr>
          <p:cNvSpPr/>
          <p:nvPr/>
        </p:nvSpPr>
        <p:spPr>
          <a:xfrm>
            <a:off x="533865" y="3118543"/>
            <a:ext cx="705999" cy="5676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21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878" b="57546"/>
          <a:stretch/>
        </p:blipFill>
        <p:spPr>
          <a:xfrm>
            <a:off x="1056046" y="1863249"/>
            <a:ext cx="9634608" cy="31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</p:spTree>
    <p:extLst>
      <p:ext uri="{BB962C8B-B14F-4D97-AF65-F5344CB8AC3E}">
        <p14:creationId xmlns:p14="http://schemas.microsoft.com/office/powerpoint/2010/main" val="402055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66"/>
          <a:stretch/>
        </p:blipFill>
        <p:spPr>
          <a:xfrm>
            <a:off x="1056046" y="1863249"/>
            <a:ext cx="9634608" cy="4049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29D55-CC16-7142-8800-41277DCE4E31}"/>
              </a:ext>
            </a:extLst>
          </p:cNvPr>
          <p:cNvSpPr txBox="1"/>
          <p:nvPr/>
        </p:nvSpPr>
        <p:spPr>
          <a:xfrm>
            <a:off x="9606257" y="3566457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 proteins</a:t>
            </a:r>
          </a:p>
        </p:txBody>
      </p:sp>
    </p:spTree>
    <p:extLst>
      <p:ext uri="{BB962C8B-B14F-4D97-AF65-F5344CB8AC3E}">
        <p14:creationId xmlns:p14="http://schemas.microsoft.com/office/powerpoint/2010/main" val="3467464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measure 18 proteins in a tissue</a:t>
            </a:r>
          </a:p>
          <a:p>
            <a:r>
              <a:rPr lang="en-US" dirty="0"/>
              <a:t>Using CODEX with 3 colors, we can measure 3 proteins in each imaging round</a:t>
            </a:r>
          </a:p>
          <a:p>
            <a:r>
              <a:rPr lang="en-US" dirty="0"/>
              <a:t>How many rounds of imaging do we need to image all 18 proteins?</a:t>
            </a:r>
          </a:p>
          <a:p>
            <a:r>
              <a:rPr lang="en-US" dirty="0"/>
              <a:t>6 rounds</a:t>
            </a:r>
          </a:p>
        </p:txBody>
      </p:sp>
    </p:spTree>
    <p:extLst>
      <p:ext uri="{BB962C8B-B14F-4D97-AF65-F5344CB8AC3E}">
        <p14:creationId xmlns:p14="http://schemas.microsoft.com/office/powerpoint/2010/main" val="302717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Recall: MERFISH used a multiplexing scheme to increase the number of different genes that can be measured</a:t>
            </a:r>
          </a:p>
          <a:p>
            <a:r>
              <a:rPr lang="en-US" dirty="0"/>
              <a:t>Why do we not using multiplexing for proteins?</a:t>
            </a:r>
          </a:p>
        </p:txBody>
      </p:sp>
      <p:pic>
        <p:nvPicPr>
          <p:cNvPr id="6" name="Picture 2" descr="RNA Imaging with Multiplexed Error-Robust Fluorescence In Situ  Hybridization (MERFISH) - ScienceDirect">
            <a:extLst>
              <a:ext uri="{FF2B5EF4-FFF2-40B4-BE49-F238E27FC236}">
                <a16:creationId xmlns:a16="http://schemas.microsoft.com/office/drawing/2014/main" id="{86D3A37A-F8D0-524B-8053-0F45F15552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6" r="67187"/>
          <a:stretch/>
        </p:blipFill>
        <p:spPr bwMode="auto">
          <a:xfrm>
            <a:off x="6537850" y="365125"/>
            <a:ext cx="5320739" cy="41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F3912-FB47-AC43-A1DB-D07F7476A9AE}"/>
              </a:ext>
            </a:extLst>
          </p:cNvPr>
          <p:cNvSpPr txBox="1"/>
          <p:nvPr/>
        </p:nvSpPr>
        <p:spPr>
          <a:xfrm>
            <a:off x="7134481" y="4625022"/>
            <a:ext cx="4219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is 2^N</a:t>
            </a:r>
          </a:p>
          <a:p>
            <a:r>
              <a:rPr lang="en-US" dirty="0"/>
              <a:t>Purple is with modified hamming distance</a:t>
            </a:r>
          </a:p>
          <a:p>
            <a:endParaRPr lang="en-US" dirty="0"/>
          </a:p>
          <a:p>
            <a:r>
              <a:rPr lang="en-US" dirty="0"/>
              <a:t>Source: https://</a:t>
            </a:r>
            <a:r>
              <a:rPr lang="en-US" dirty="0" err="1"/>
              <a:t>www.sciencedirect.com</a:t>
            </a:r>
            <a:r>
              <a:rPr lang="en-US" dirty="0"/>
              <a:t>/science/article/abs/</a:t>
            </a:r>
            <a:r>
              <a:rPr lang="en-US" dirty="0" err="1"/>
              <a:t>pii</a:t>
            </a:r>
            <a:r>
              <a:rPr lang="en-US" dirty="0"/>
              <a:t>/S0076687916001324</a:t>
            </a:r>
          </a:p>
        </p:txBody>
      </p:sp>
    </p:spTree>
    <p:extLst>
      <p:ext uri="{BB962C8B-B14F-4D97-AF65-F5344CB8AC3E}">
        <p14:creationId xmlns:p14="http://schemas.microsoft.com/office/powerpoint/2010/main" val="59111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779D-0007-D24F-9F7B-DB20FEF4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some potential challenges for characterizing the proteome?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37D7-D103-AD4C-942B-48FECF173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Proteins are big -&gt; “crowding” (steric hindrance)</a:t>
            </a:r>
          </a:p>
          <a:p>
            <a:r>
              <a:rPr lang="en-US" dirty="0"/>
              <a:t>&gt; 20k needed to measure the whole proteome </a:t>
            </a:r>
          </a:p>
          <a:p>
            <a:r>
              <a:rPr lang="en-US" dirty="0"/>
              <a:t>Very hard to get good antibodies</a:t>
            </a:r>
          </a:p>
          <a:p>
            <a:pPr lvl="1"/>
            <a:r>
              <a:rPr lang="en-US" dirty="0"/>
              <a:t>Good specificity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8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A6BC-B3DD-D846-8C02-ADF3E27E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Antibody titration needed to minimize non-specific binding and improve signal to noise ratio</a:t>
            </a:r>
          </a:p>
        </p:txBody>
      </p:sp>
      <p:pic>
        <p:nvPicPr>
          <p:cNvPr id="7" name="Picture 6" descr="A picture containing square&#10;&#10;Description automatically generated">
            <a:extLst>
              <a:ext uri="{FF2B5EF4-FFF2-40B4-BE49-F238E27FC236}">
                <a16:creationId xmlns:a16="http://schemas.microsoft.com/office/drawing/2014/main" id="{7456FB7E-6B19-9742-BAF6-23291AB5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82" y="3482934"/>
            <a:ext cx="4252888" cy="2317788"/>
          </a:xfrm>
          <a:prstGeom prst="rect">
            <a:avLst/>
          </a:prstGeom>
        </p:spPr>
      </p:pic>
      <p:pic>
        <p:nvPicPr>
          <p:cNvPr id="9" name="Picture 8" descr="A picture containing qr code&#10;&#10;Description automatically generated">
            <a:extLst>
              <a:ext uri="{FF2B5EF4-FFF2-40B4-BE49-F238E27FC236}">
                <a16:creationId xmlns:a16="http://schemas.microsoft.com/office/drawing/2014/main" id="{0DEFD698-A5E1-6141-9C7B-630E7714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72" y="3482934"/>
            <a:ext cx="4361196" cy="2418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743FBD-5CA5-714F-A144-68A625376869}"/>
              </a:ext>
            </a:extLst>
          </p:cNvPr>
          <p:cNvSpPr txBox="1"/>
          <p:nvPr/>
        </p:nvSpPr>
        <p:spPr>
          <a:xfrm>
            <a:off x="2803033" y="3113602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B31A4-03C1-DC4A-8A4C-685E5EEFA206}"/>
              </a:ext>
            </a:extLst>
          </p:cNvPr>
          <p:cNvSpPr txBox="1"/>
          <p:nvPr/>
        </p:nvSpPr>
        <p:spPr>
          <a:xfrm>
            <a:off x="7744127" y="311360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815B5-AA9A-9847-AD9C-3D83524A0D38}"/>
              </a:ext>
            </a:extLst>
          </p:cNvPr>
          <p:cNvSpPr txBox="1"/>
          <p:nvPr/>
        </p:nvSpPr>
        <p:spPr>
          <a:xfrm>
            <a:off x="1093518" y="1940480"/>
            <a:ext cx="941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positive test tissue, maximize signal-to-noise ratio (SNR) and average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threshold is set for both signal and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binary map is used to confirm that pixels associated with signal and noise</a:t>
            </a:r>
          </a:p>
        </p:txBody>
      </p:sp>
    </p:spTree>
    <p:extLst>
      <p:ext uri="{BB962C8B-B14F-4D97-AF65-F5344CB8AC3E}">
        <p14:creationId xmlns:p14="http://schemas.microsoft.com/office/powerpoint/2010/main" val="852981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CFA5-918C-5D4F-8343-8E302034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Antibodies may interfere with each other (steric hindrance)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23A63-78F4-3848-9970-E6646FE5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4974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Even if it works well by itself, it may not give the same performance when used in combination with others. Therefore need to test: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914400" lvl="1" indent="-457200">
              <a:buAutoNum type="arabicPeriod"/>
            </a:pPr>
            <a:r>
              <a:rPr lang="en-US" dirty="0"/>
              <a:t>Individually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a few other antibodies (positive and negative counterstains)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many other antibodies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E397A-B28F-C047-8B2C-732FE67C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07548"/>
            <a:ext cx="5493026" cy="166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0586E-B89E-D746-B63B-2A10ECF0861C}"/>
              </a:ext>
            </a:extLst>
          </p:cNvPr>
          <p:cNvSpPr txBox="1"/>
          <p:nvPr/>
        </p:nvSpPr>
        <p:spPr>
          <a:xfrm>
            <a:off x="6907696" y="1725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E4278-6EC4-2843-8418-BB810B43C569}"/>
              </a:ext>
            </a:extLst>
          </p:cNvPr>
          <p:cNvSpPr txBox="1"/>
          <p:nvPr/>
        </p:nvSpPr>
        <p:spPr>
          <a:xfrm>
            <a:off x="8741867" y="1690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55E9E-7B8D-D149-9CCB-498822AB6FA8}"/>
              </a:ext>
            </a:extLst>
          </p:cNvPr>
          <p:cNvSpPr txBox="1"/>
          <p:nvPr/>
        </p:nvSpPr>
        <p:spPr>
          <a:xfrm>
            <a:off x="10425195" y="16937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D41C-F748-4142-9DAD-91F5B78E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6744"/>
            <a:ext cx="5573835" cy="16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551A-794D-9E42-8716-74C9BFE6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Antibodies for proteins of interest may not be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7D500-AD9B-DC4A-B64F-DD9DDAF8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39" y="2199172"/>
            <a:ext cx="3808731" cy="4397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97113-F246-9D41-AF57-9A0AEC19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84039"/>
            <a:ext cx="3505200" cy="4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C410B-7AC3-8343-916F-37586685D304}"/>
              </a:ext>
            </a:extLst>
          </p:cNvPr>
          <p:cNvSpPr txBox="1"/>
          <p:nvPr/>
        </p:nvSpPr>
        <p:spPr>
          <a:xfrm>
            <a:off x="838200" y="1766047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 approved (work well together)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0BF4A-47BD-D14E-BC6F-5D88B18DE8F3}"/>
              </a:ext>
            </a:extLst>
          </p:cNvPr>
          <p:cNvSpPr txBox="1"/>
          <p:nvPr/>
        </p:nvSpPr>
        <p:spPr>
          <a:xfrm>
            <a:off x="4654241" y="1766047"/>
            <a:ext cx="48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300 screened (unclear if will work well together)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70F4F-B904-7040-AC6E-7070EBA93761}"/>
              </a:ext>
            </a:extLst>
          </p:cNvPr>
          <p:cNvSpPr txBox="1"/>
          <p:nvPr/>
        </p:nvSpPr>
        <p:spPr>
          <a:xfrm>
            <a:off x="9171806" y="2456795"/>
            <a:ext cx="26544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many different proteins are in the proteome?</a:t>
            </a:r>
          </a:p>
          <a:p>
            <a:r>
              <a:rPr lang="en-US" sz="2800" b="1" dirty="0"/>
              <a:t>(on the order of)</a:t>
            </a:r>
          </a:p>
          <a:p>
            <a:endParaRPr lang="en-US" sz="2800" b="1" dirty="0"/>
          </a:p>
          <a:p>
            <a:r>
              <a:rPr lang="en-US" sz="2800" b="1" dirty="0"/>
              <a:t>Recall we have ~20k different RNAs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99557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029-307D-AC46-9051-0EB1164B6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5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Today’s hands on component: </a:t>
            </a:r>
            <a:br>
              <a:rPr lang="en-US" dirty="0"/>
            </a:br>
            <a:r>
              <a:rPr lang="en-US" dirty="0"/>
              <a:t>Look at spatial proteomics data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Homework Assignment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12897-8F09-D94B-9E08-D29098A6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5038"/>
            <a:ext cx="9144000" cy="1655762"/>
          </a:xfrm>
        </p:spPr>
        <p:txBody>
          <a:bodyPr/>
          <a:lstStyle/>
          <a:p>
            <a:r>
              <a:rPr lang="en-US" dirty="0"/>
              <a:t>Due Thursday (6PM Baltimore Time)</a:t>
            </a:r>
          </a:p>
        </p:txBody>
      </p:sp>
    </p:spTree>
    <p:extLst>
      <p:ext uri="{BB962C8B-B14F-4D97-AF65-F5344CB8AC3E}">
        <p14:creationId xmlns:p14="http://schemas.microsoft.com/office/powerpoint/2010/main" val="135698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A703-CD84-D04F-8802-65797F3B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2050" name="Picture 2" descr="Captionless Image">
            <a:extLst>
              <a:ext uri="{FF2B5EF4-FFF2-40B4-BE49-F238E27FC236}">
                <a16:creationId xmlns:a16="http://schemas.microsoft.com/office/drawing/2014/main" id="{CEE2A874-8E48-764B-A05C-654F4A991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2082006"/>
            <a:ext cx="6076951" cy="40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51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43AF-1A2E-F64D-8535-948BC87D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400AE-0B59-D340-94CC-64FD9573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Analyze the CODEX dataset (start together in class)</a:t>
            </a:r>
          </a:p>
          <a:p>
            <a:r>
              <a:rPr lang="en-US" dirty="0"/>
              <a:t>Your goal is to figure out what you’re looking at</a:t>
            </a:r>
          </a:p>
          <a:p>
            <a:r>
              <a:rPr lang="en-US" dirty="0"/>
              <a:t>Your homework is to perform analyses and create a multi-panel data visualization with a corresponding ‘figure caption’ that describes your data visualization to convince me that you are correct </a:t>
            </a:r>
          </a:p>
          <a:p>
            <a:r>
              <a:rPr lang="en-US" dirty="0"/>
              <a:t>You are welcome to work together with classmates as a team</a:t>
            </a:r>
          </a:p>
          <a:p>
            <a:r>
              <a:rPr lang="en-US" dirty="0"/>
              <a:t>Submit your HW as you did for HW1 and HW3 including your code</a:t>
            </a:r>
          </a:p>
        </p:txBody>
      </p:sp>
    </p:spTree>
    <p:extLst>
      <p:ext uri="{BB962C8B-B14F-4D97-AF65-F5344CB8AC3E}">
        <p14:creationId xmlns:p14="http://schemas.microsoft.com/office/powerpoint/2010/main" val="2104616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87AE-9A35-0142-831B-C385B2D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F398-BC4C-A74D-B5EA-A01C3C36B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likely want to perform clustering analysis to identify </a:t>
            </a:r>
            <a:r>
              <a:rPr lang="en-US" dirty="0" err="1"/>
              <a:t>proteomically</a:t>
            </a:r>
            <a:r>
              <a:rPr lang="en-US" dirty="0"/>
              <a:t> distinct cell-types</a:t>
            </a:r>
          </a:p>
          <a:p>
            <a:r>
              <a:rPr lang="en-US" dirty="0"/>
              <a:t>You will likely want to visualize how these cell-types are organized in the tissue</a:t>
            </a:r>
          </a:p>
          <a:p>
            <a:r>
              <a:rPr lang="en-US" dirty="0"/>
              <a:t>You will likely need to read about the proteins that you are looking at to characterize these cell-types</a:t>
            </a:r>
          </a:p>
          <a:p>
            <a:r>
              <a:rPr lang="en-US" dirty="0"/>
              <a:t>This is a healthy human tissue</a:t>
            </a:r>
          </a:p>
        </p:txBody>
      </p:sp>
    </p:spTree>
    <p:extLst>
      <p:ext uri="{BB962C8B-B14F-4D97-AF65-F5344CB8AC3E}">
        <p14:creationId xmlns:p14="http://schemas.microsoft.com/office/powerpoint/2010/main" val="162790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291D3-A6D2-6F46-A346-45AD93F69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GDV_codex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3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291D3-A6D2-6F46-A346-45AD93F69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GDV_rc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4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7D00-E1BE-8D48-9599-02DDADCC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expression</a:t>
            </a:r>
          </a:p>
        </p:txBody>
      </p:sp>
      <p:pic>
        <p:nvPicPr>
          <p:cNvPr id="3074" name="Picture 2" descr="Captionless Image">
            <a:extLst>
              <a:ext uri="{FF2B5EF4-FFF2-40B4-BE49-F238E27FC236}">
                <a16:creationId xmlns:a16="http://schemas.microsoft.com/office/drawing/2014/main" id="{0B5460BF-DD65-0549-8D59-E85C1BD394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1" y="2236787"/>
            <a:ext cx="4697708" cy="37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ptionless Image">
            <a:extLst>
              <a:ext uri="{FF2B5EF4-FFF2-40B4-BE49-F238E27FC236}">
                <a16:creationId xmlns:a16="http://schemas.microsoft.com/office/drawing/2014/main" id="{68D85737-99C7-7643-8546-12FBC26F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1075"/>
            <a:ext cx="43180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7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2941-549D-3745-8BBF-D56CA7228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 Divergence</a:t>
            </a:r>
          </a:p>
        </p:txBody>
      </p:sp>
      <p:pic>
        <p:nvPicPr>
          <p:cNvPr id="4098" name="Picture 2" descr="Captionless Image">
            <a:extLst>
              <a:ext uri="{FF2B5EF4-FFF2-40B4-BE49-F238E27FC236}">
                <a16:creationId xmlns:a16="http://schemas.microsoft.com/office/drawing/2014/main" id="{879BF327-B753-734D-8C95-6ED7FD660E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8" y="1624835"/>
            <a:ext cx="4987922" cy="16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ptionless Image">
            <a:extLst>
              <a:ext uri="{FF2B5EF4-FFF2-40B4-BE49-F238E27FC236}">
                <a16:creationId xmlns:a16="http://schemas.microsoft.com/office/drawing/2014/main" id="{2389BAB9-5A12-E04B-9929-8DA0C0DB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5" y="1715981"/>
            <a:ext cx="4987925" cy="16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6E82C-0E33-4A4E-9091-B910DA1730CC}"/>
              </a:ext>
            </a:extLst>
          </p:cNvPr>
          <p:cNvSpPr txBox="1"/>
          <p:nvPr/>
        </p:nvSpPr>
        <p:spPr>
          <a:xfrm>
            <a:off x="257175" y="6308209"/>
            <a:ext cx="937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timvieira.github.io</a:t>
            </a:r>
            <a:r>
              <a:rPr lang="en-US" dirty="0"/>
              <a:t>/blog/post/2014/10/06/kl-divergence-as-an-objective-function/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E16C42-DED9-C940-A5A5-7F386037A956}"/>
              </a:ext>
            </a:extLst>
          </p:cNvPr>
          <p:cNvSpPr txBox="1"/>
          <p:nvPr/>
        </p:nvSpPr>
        <p:spPr>
          <a:xfrm>
            <a:off x="1237832" y="3522925"/>
            <a:ext cx="4352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Points with small distance in P </a:t>
            </a:r>
            <a:b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should have small distance in Q</a:t>
            </a:r>
          </a:p>
          <a:p>
            <a:pPr algn="ctr"/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(Inclusive KL)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68CE4A-F681-3B44-B524-70EFCE45213A}"/>
              </a:ext>
            </a:extLst>
          </p:cNvPr>
          <p:cNvSpPr txBox="1"/>
          <p:nvPr/>
        </p:nvSpPr>
        <p:spPr>
          <a:xfrm>
            <a:off x="6601619" y="3522924"/>
            <a:ext cx="4352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Points with large distance in P </a:t>
            </a:r>
            <a:b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should have large distance in Q</a:t>
            </a:r>
          </a:p>
          <a:p>
            <a:pPr algn="ctr"/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(Exclusive KL)</a:t>
            </a:r>
            <a:endParaRPr lang="en-US" dirty="0"/>
          </a:p>
        </p:txBody>
      </p:sp>
      <p:pic>
        <p:nvPicPr>
          <p:cNvPr id="16" name="Picture 15" descr="Diagram, polygon&#10;&#10;Description automatically generated">
            <a:extLst>
              <a:ext uri="{FF2B5EF4-FFF2-40B4-BE49-F238E27FC236}">
                <a16:creationId xmlns:a16="http://schemas.microsoft.com/office/drawing/2014/main" id="{7CE55DD1-86B4-CD49-8C7F-651660381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652" y="4470281"/>
            <a:ext cx="3718908" cy="1516923"/>
          </a:xfrm>
          <a:prstGeom prst="rect">
            <a:avLst/>
          </a:prstGeom>
        </p:spPr>
      </p:pic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D781C56-B508-934D-8B1D-0BD51069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70" y="4446254"/>
            <a:ext cx="3139678" cy="15169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DCC294-37A6-2942-8671-AADD69A3F76C}"/>
              </a:ext>
            </a:extLst>
          </p:cNvPr>
          <p:cNvSpPr txBox="1"/>
          <p:nvPr/>
        </p:nvSpPr>
        <p:spPr>
          <a:xfrm>
            <a:off x="4568087" y="632149"/>
            <a:ext cx="6667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Asymmetry: making points close in P far apart in Q is penalized more </a:t>
            </a:r>
          </a:p>
          <a:p>
            <a:r>
              <a:rPr lang="en-US" dirty="0"/>
              <a:t>       than making points far apart in P close in Q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61-B41E-D541-B305-B98C2B16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RNA velocity on noise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0D8193-E480-384A-B212-4B8EB8494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correlation between spliced and </a:t>
            </a:r>
            <a:r>
              <a:rPr lang="en-US" dirty="0" err="1"/>
              <a:t>unspliced</a:t>
            </a:r>
            <a:r>
              <a:rPr lang="en-US" dirty="0"/>
              <a:t> (suspicious)</a:t>
            </a:r>
          </a:p>
          <a:p>
            <a:r>
              <a:rPr lang="en-US" dirty="0"/>
              <a:t>Arrows would not be stable as </a:t>
            </a:r>
            <a:r>
              <a:rPr lang="en-US" dirty="0" err="1"/>
              <a:t>tSNE</a:t>
            </a:r>
            <a:r>
              <a:rPr lang="en-US" dirty="0"/>
              <a:t> is not stable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5D6133F-FD34-3647-84CA-25F793250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53" y="3181668"/>
            <a:ext cx="3062764" cy="30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A73FC5-83FB-2443-A72E-07A5C30F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983" y="2931931"/>
            <a:ext cx="3100257" cy="34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547D-B89F-AD4E-B7F3-3FD58BACE7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credit homework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29CF70-F33A-7E40-BEA9-116772DA05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Deadline is 3/11 6pm</a:t>
            </a:r>
          </a:p>
        </p:txBody>
      </p:sp>
    </p:spTree>
    <p:extLst>
      <p:ext uri="{BB962C8B-B14F-4D97-AF65-F5344CB8AC3E}">
        <p14:creationId xmlns:p14="http://schemas.microsoft.com/office/powerpoint/2010/main" val="363928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23D0-81D7-434E-9777-770807AD7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 another cluster in the MERFISH or </a:t>
            </a:r>
            <a:r>
              <a:rPr lang="en-US" dirty="0" err="1"/>
              <a:t>Visium</a:t>
            </a:r>
            <a:r>
              <a:rPr lang="en-US" dirty="0"/>
              <a:t>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6BADF-F7A4-2E41-89D9-EC8BBFD3D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either the MERFISH or </a:t>
            </a:r>
            <a:r>
              <a:rPr lang="en-US" dirty="0" err="1"/>
              <a:t>Visium</a:t>
            </a:r>
            <a:r>
              <a:rPr lang="en-US" dirty="0"/>
              <a:t> dataset, perform clustering analysis. </a:t>
            </a:r>
          </a:p>
          <a:p>
            <a:r>
              <a:rPr lang="en-US" dirty="0"/>
              <a:t>Pick a cluster. </a:t>
            </a:r>
          </a:p>
          <a:p>
            <a:r>
              <a:rPr lang="en-US" dirty="0"/>
              <a:t>Perform differential expression analysis to identify genes upregulated in this cluster. Interpret this cluster. What cell-type do you think it is? You will likely need to read about the genes upregulated in this cluster to determine the cell-type. </a:t>
            </a:r>
          </a:p>
          <a:p>
            <a:r>
              <a:rPr lang="en-US" dirty="0"/>
              <a:t>Visualize the spatial distribution this cell-type. </a:t>
            </a:r>
          </a:p>
        </p:txBody>
      </p:sp>
    </p:spTree>
    <p:extLst>
      <p:ext uri="{BB962C8B-B14F-4D97-AF65-F5344CB8AC3E}">
        <p14:creationId xmlns:p14="http://schemas.microsoft.com/office/powerpoint/2010/main" val="159676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547D-B89F-AD4E-B7F3-3FD58BACE7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 Proteomics</a:t>
            </a:r>
          </a:p>
        </p:txBody>
      </p:sp>
    </p:spTree>
    <p:extLst>
      <p:ext uri="{BB962C8B-B14F-4D97-AF65-F5344CB8AC3E}">
        <p14:creationId xmlns:p14="http://schemas.microsoft.com/office/powerpoint/2010/main" val="2337088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5611</TotalTime>
  <Words>971</Words>
  <Application>Microsoft Macintosh PowerPoint</Application>
  <PresentationFormat>Widescreen</PresentationFormat>
  <Paragraphs>125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Roboto</vt:lpstr>
      <vt:lpstr>Office Theme</vt:lpstr>
      <vt:lpstr>Quiz Review</vt:lpstr>
      <vt:lpstr>Data visualization research in the real world</vt:lpstr>
      <vt:lpstr>Dimensionality reduction</vt:lpstr>
      <vt:lpstr>Differential expression</vt:lpstr>
      <vt:lpstr>KL Divergence</vt:lpstr>
      <vt:lpstr>RNA velocity on noise</vt:lpstr>
      <vt:lpstr>Extra credit homework</vt:lpstr>
      <vt:lpstr>Interpret another cluster in the MERFISH or Visium datasets</vt:lpstr>
      <vt:lpstr>Spatial Proteomics</vt:lpstr>
      <vt:lpstr>Why protein?</vt:lpstr>
      <vt:lpstr>How can we detect proteins?</vt:lpstr>
      <vt:lpstr>Protein epitopes can be identified with antibodies </vt:lpstr>
      <vt:lpstr>Ex. Immunofluorescence</vt:lpstr>
      <vt:lpstr>PowerPoint Presentation</vt:lpstr>
      <vt:lpstr>What are antibodies? How are they made?</vt:lpstr>
      <vt:lpstr>What are antibodies? How are they made?</vt:lpstr>
      <vt:lpstr>What are antibodies? How are they made?</vt:lpstr>
      <vt:lpstr>How many proteins can we image at once?</vt:lpstr>
      <vt:lpstr>CODEX (CO-Detection by indEXing)</vt:lpstr>
      <vt:lpstr>CODEX (CO-Detection by indEXing)</vt:lpstr>
      <vt:lpstr>CODEX (CO-Detection by indEXing)</vt:lpstr>
      <vt:lpstr>CODEX (CO-Detection by indEXing)</vt:lpstr>
      <vt:lpstr>Quick Question</vt:lpstr>
      <vt:lpstr>Quick Question</vt:lpstr>
      <vt:lpstr>What are some potential challenges for characterizing the proteome?</vt:lpstr>
      <vt:lpstr>Antibody titration needed to minimize non-specific binding and improve signal to noise ratio</vt:lpstr>
      <vt:lpstr>Antibodies may interfere with each other (steric hindrance)</vt:lpstr>
      <vt:lpstr>Antibodies for proteins of interest may not be available</vt:lpstr>
      <vt:lpstr>Today’s hands on component:  Look at spatial proteomics data  Homework Assignment 5</vt:lpstr>
      <vt:lpstr>Homework</vt:lpstr>
      <vt:lpstr>Hints</vt:lpstr>
      <vt:lpstr>bit.ly/GDV_codex</vt:lpstr>
      <vt:lpstr>bit.ly/GDV_rc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7</cp:revision>
  <dcterms:created xsi:type="dcterms:W3CDTF">2022-02-15T00:05:20Z</dcterms:created>
  <dcterms:modified xsi:type="dcterms:W3CDTF">2022-02-21T15:40:36Z</dcterms:modified>
</cp:coreProperties>
</file>