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1" r:id="rId4"/>
    <p:sldId id="258" r:id="rId5"/>
    <p:sldId id="271" r:id="rId6"/>
    <p:sldId id="272" r:id="rId7"/>
    <p:sldId id="276" r:id="rId8"/>
    <p:sldId id="259" r:id="rId9"/>
    <p:sldId id="267" r:id="rId10"/>
    <p:sldId id="268" r:id="rId11"/>
    <p:sldId id="269" r:id="rId12"/>
    <p:sldId id="270" r:id="rId13"/>
    <p:sldId id="277" r:id="rId14"/>
    <p:sldId id="260" r:id="rId15"/>
    <p:sldId id="262" r:id="rId16"/>
    <p:sldId id="263" r:id="rId17"/>
    <p:sldId id="264" r:id="rId18"/>
    <p:sldId id="278" r:id="rId19"/>
    <p:sldId id="288" r:id="rId20"/>
    <p:sldId id="289" r:id="rId21"/>
    <p:sldId id="283" r:id="rId22"/>
    <p:sldId id="287" r:id="rId23"/>
    <p:sldId id="282" r:id="rId24"/>
    <p:sldId id="298" r:id="rId25"/>
    <p:sldId id="299" r:id="rId26"/>
    <p:sldId id="273" r:id="rId27"/>
    <p:sldId id="274" r:id="rId28"/>
    <p:sldId id="275" r:id="rId29"/>
    <p:sldId id="281" r:id="rId30"/>
    <p:sldId id="284" r:id="rId31"/>
    <p:sldId id="286" r:id="rId32"/>
    <p:sldId id="279" r:id="rId33"/>
    <p:sldId id="3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FC08C-CD57-1B4E-82E0-0B19A86AA8CC}" v="273" dt="2022-02-20T23:11:33.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49"/>
    <p:restoredTop sz="96381"/>
  </p:normalViewPr>
  <p:slideViewPr>
    <p:cSldViewPr snapToGrid="0" snapToObjects="1">
      <p:cViewPr>
        <p:scale>
          <a:sx n="125" d="100"/>
          <a:sy n="125" d="100"/>
        </p:scale>
        <p:origin x="14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94390-E910-FF4B-9DB6-91AA48482DB5}"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2F5F9-25EA-1142-997E-0507C8ED77C4}" type="slidenum">
              <a:rPr lang="en-US" smtClean="0"/>
              <a:t>‹#›</a:t>
            </a:fld>
            <a:endParaRPr lang="en-US"/>
          </a:p>
        </p:txBody>
      </p:sp>
    </p:spTree>
    <p:extLst>
      <p:ext uri="{BB962C8B-B14F-4D97-AF65-F5344CB8AC3E}">
        <p14:creationId xmlns:p14="http://schemas.microsoft.com/office/powerpoint/2010/main" val="56241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DNA fragments were generated by Tn5 transposition, those tagged fragments were transcribed into RNAs using the T7 RNA polymerase. This in situ transcription step amplifies a single copy of DNA fragment into many copies of RNA, which not only greatly increases the signal of epigenomic loci to confer detection specificity, but also allows us to detect short DNA locus that would otherwise be difficult to image by FISH. To ensure efficient transcription, we embedded the sample in polyacrylamide gel and digested the sample by proteinase K in order to remove DNA-interacting proteins that could impede T7 transcription (Figure 1A). This embedding and clearing procedure improved T7 amplification and generated more RNAs for better capturing of the histone modification peaks</a:t>
            </a:r>
          </a:p>
        </p:txBody>
      </p:sp>
      <p:sp>
        <p:nvSpPr>
          <p:cNvPr id="4" name="Slide Number Placeholder 3"/>
          <p:cNvSpPr>
            <a:spLocks noGrp="1"/>
          </p:cNvSpPr>
          <p:nvPr>
            <p:ph type="sldNum" sz="quarter" idx="5"/>
          </p:nvPr>
        </p:nvSpPr>
        <p:spPr/>
        <p:txBody>
          <a:bodyPr/>
          <a:lstStyle/>
          <a:p>
            <a:fld id="{6DD2F5F9-25EA-1142-997E-0507C8ED77C4}" type="slidenum">
              <a:rPr lang="en-US" smtClean="0"/>
              <a:t>23</a:t>
            </a:fld>
            <a:endParaRPr lang="en-US"/>
          </a:p>
        </p:txBody>
      </p:sp>
    </p:spTree>
    <p:extLst>
      <p:ext uri="{BB962C8B-B14F-4D97-AF65-F5344CB8AC3E}">
        <p14:creationId xmlns:p14="http://schemas.microsoft.com/office/powerpoint/2010/main" val="274535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Approximately 360,000 mRNA molecules</a:t>
            </a:r>
            <a:r>
              <a:rPr lang="en-US" sz="1200" b="0" i="0" kern="1200" dirty="0">
                <a:solidFill>
                  <a:schemeClr val="tx1"/>
                </a:solidFill>
                <a:effectLst/>
                <a:latin typeface="+mn-lt"/>
                <a:ea typeface="+mn-ea"/>
                <a:cs typeface="+mn-cs"/>
              </a:rPr>
              <a:t> are present in a single mammalian cell, made up of approximately 12,000 different transcripts with a typical length of around 2 kb.</a:t>
            </a:r>
            <a:endParaRPr lang="en-US" dirty="0"/>
          </a:p>
        </p:txBody>
      </p:sp>
      <p:sp>
        <p:nvSpPr>
          <p:cNvPr id="4" name="Slide Number Placeholder 3"/>
          <p:cNvSpPr>
            <a:spLocks noGrp="1"/>
          </p:cNvSpPr>
          <p:nvPr>
            <p:ph type="sldNum" sz="quarter" idx="5"/>
          </p:nvPr>
        </p:nvSpPr>
        <p:spPr/>
        <p:txBody>
          <a:bodyPr/>
          <a:lstStyle/>
          <a:p>
            <a:fld id="{6DD2F5F9-25EA-1142-997E-0507C8ED77C4}" type="slidenum">
              <a:rPr lang="en-US" smtClean="0"/>
              <a:t>29</a:t>
            </a:fld>
            <a:endParaRPr lang="en-US"/>
          </a:p>
        </p:txBody>
      </p:sp>
    </p:spTree>
    <p:extLst>
      <p:ext uri="{BB962C8B-B14F-4D97-AF65-F5344CB8AC3E}">
        <p14:creationId xmlns:p14="http://schemas.microsoft.com/office/powerpoint/2010/main" val="127656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D2F5F9-25EA-1142-997E-0507C8ED77C4}" type="slidenum">
              <a:rPr lang="en-US" smtClean="0"/>
              <a:t>30</a:t>
            </a:fld>
            <a:endParaRPr lang="en-US"/>
          </a:p>
        </p:txBody>
      </p:sp>
    </p:spTree>
    <p:extLst>
      <p:ext uri="{BB962C8B-B14F-4D97-AF65-F5344CB8AC3E}">
        <p14:creationId xmlns:p14="http://schemas.microsoft.com/office/powerpoint/2010/main" val="32024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D2F5F9-25EA-1142-997E-0507C8ED77C4}" type="slidenum">
              <a:rPr lang="en-US" smtClean="0"/>
              <a:t>31</a:t>
            </a:fld>
            <a:endParaRPr lang="en-US"/>
          </a:p>
        </p:txBody>
      </p:sp>
    </p:spTree>
    <p:extLst>
      <p:ext uri="{BB962C8B-B14F-4D97-AF65-F5344CB8AC3E}">
        <p14:creationId xmlns:p14="http://schemas.microsoft.com/office/powerpoint/2010/main" val="359579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49BF-9844-E844-9E9E-839206398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0C979-86B6-F649-BB02-BBD079A48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3447A9-C249-9D4D-A38E-55E009D5BD53}"/>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9A51E32D-2115-2745-84CF-448C6A6AD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A9636-6047-CA41-9CC3-6299FB60220F}"/>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277276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83D6-F388-FF41-8F83-FB004D739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9D5DDE-1285-8241-BCB4-8ABDF056DA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C8AD6-12A5-9245-8D62-9781ED17C754}"/>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F72434F6-8B29-404E-AA44-3FE096280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95B2D-2CD9-CF46-ADB6-E1AD27458EF5}"/>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366236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EAA58-82F6-054C-8320-658B57948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F23350-7D41-8A44-A9E0-525103B25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AF1DD-CAD0-CD4F-B9F6-0C5FE4EE54B9}"/>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896F98AA-2552-CE4D-92F8-00DE67508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6F7CE-ED15-2D4D-96B8-A11BCCAC417C}"/>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201478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D2B0-7D1C-044F-874A-96FDD94F2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B5FF2-086D-AC4C-AB7F-0D89EC360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67EC4-CE88-A74E-8D27-656FCD503428}"/>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3609A17F-F8BA-1349-ABE0-682C8E9C1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B8D1C-9EFC-1640-AEF0-F4CFA94DF5ED}"/>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240351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4301-AD36-DA43-BC8C-60387F495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642016-285F-4E41-9F10-3109F756D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17ACB6-7D54-8C4A-BC9A-991F426D9A8F}"/>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038318A8-70B9-7546-8DD6-6D1C48BE8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9AAF3-8CA5-584A-A749-489A27EA2929}"/>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7675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6677-4198-2F49-BAB0-94518ED9A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2A937-3EA6-9740-B69E-670243840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1956C-8B84-A94F-8C83-E7EE9D8E1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A854D-835F-F543-89C2-5C1D1CE05CA2}"/>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6" name="Footer Placeholder 5">
            <a:extLst>
              <a:ext uri="{FF2B5EF4-FFF2-40B4-BE49-F238E27FC236}">
                <a16:creationId xmlns:a16="http://schemas.microsoft.com/office/drawing/2014/main" id="{72331F5A-210D-1749-9A55-99629840F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F4551-A636-D04F-94CF-6831B0D257A6}"/>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68680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F6E3-941D-2240-A421-81F678F54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8D4995-AC21-4249-AFC9-2D32F7045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FF034-F47E-FB48-A731-F861C39C4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6ACE8-0E85-894F-A057-97CC99DD1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7EA30-0F72-CF48-8D89-D2737E0BE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2714B0-081B-B44C-9B24-50517C2E7555}"/>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8" name="Footer Placeholder 7">
            <a:extLst>
              <a:ext uri="{FF2B5EF4-FFF2-40B4-BE49-F238E27FC236}">
                <a16:creationId xmlns:a16="http://schemas.microsoft.com/office/drawing/2014/main" id="{7AE28508-4CB4-3741-A27E-79C3E6C4EC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DCFC2-36D1-9B48-AF7B-C17326B5C28F}"/>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35657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847F-E6D5-6642-9D40-6CDEB729A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D5034D-1989-1346-955B-D9973F230F22}"/>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4" name="Footer Placeholder 3">
            <a:extLst>
              <a:ext uri="{FF2B5EF4-FFF2-40B4-BE49-F238E27FC236}">
                <a16:creationId xmlns:a16="http://schemas.microsoft.com/office/drawing/2014/main" id="{7B87210F-4718-914F-97B8-2A4040485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8EE2A-4F42-594E-B270-B99B8278B697}"/>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374873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E9C16-8962-7442-81FE-17AC8A63CD34}"/>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3" name="Footer Placeholder 2">
            <a:extLst>
              <a:ext uri="{FF2B5EF4-FFF2-40B4-BE49-F238E27FC236}">
                <a16:creationId xmlns:a16="http://schemas.microsoft.com/office/drawing/2014/main" id="{C54BD1AC-78D0-7D4D-BE6A-DD3A14668C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BA0E7-4718-2544-B6A1-8CCBAC1FCD75}"/>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9498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99DD-EE39-594F-8048-267717A9C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B6A58-3B3C-8946-86EE-CA12E1955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A33AE-87F6-AF40-B171-31E569623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E2A2-7810-894A-8EEB-869F6B4F4AB5}"/>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6" name="Footer Placeholder 5">
            <a:extLst>
              <a:ext uri="{FF2B5EF4-FFF2-40B4-BE49-F238E27FC236}">
                <a16:creationId xmlns:a16="http://schemas.microsoft.com/office/drawing/2014/main" id="{3B4B0B32-6498-A24F-BEB2-CB882CEFF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C6BCD-1029-2348-957E-B582E7D0C329}"/>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297420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F5C1-0C03-3D48-AC1F-44E05EB6E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56D45-D1C8-4147-81C0-9D5BE1079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7ED789-54CE-534A-A877-6F89D25E6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6BBCC-AC66-224D-B799-577DCA1E6C3F}"/>
              </a:ext>
            </a:extLst>
          </p:cNvPr>
          <p:cNvSpPr>
            <a:spLocks noGrp="1"/>
          </p:cNvSpPr>
          <p:nvPr>
            <p:ph type="dt" sz="half" idx="10"/>
          </p:nvPr>
        </p:nvSpPr>
        <p:spPr/>
        <p:txBody>
          <a:bodyPr/>
          <a:lstStyle/>
          <a:p>
            <a:fld id="{BCDF6A81-22B6-D74B-916F-AEF1982E781F}" type="datetimeFigureOut">
              <a:rPr lang="en-US" smtClean="0"/>
              <a:t>2/21/22</a:t>
            </a:fld>
            <a:endParaRPr lang="en-US"/>
          </a:p>
        </p:txBody>
      </p:sp>
      <p:sp>
        <p:nvSpPr>
          <p:cNvPr id="6" name="Footer Placeholder 5">
            <a:extLst>
              <a:ext uri="{FF2B5EF4-FFF2-40B4-BE49-F238E27FC236}">
                <a16:creationId xmlns:a16="http://schemas.microsoft.com/office/drawing/2014/main" id="{1A842323-8977-F342-92F6-7504B99A3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E13CF-8306-9442-B690-E8FA4F7D4347}"/>
              </a:ext>
            </a:extLst>
          </p:cNvPr>
          <p:cNvSpPr>
            <a:spLocks noGrp="1"/>
          </p:cNvSpPr>
          <p:nvPr>
            <p:ph type="sldNum" sz="quarter" idx="12"/>
          </p:nvPr>
        </p:nvSpPr>
        <p:spPr/>
        <p:txBody>
          <a:bodyPr/>
          <a:lstStyle/>
          <a:p>
            <a:fld id="{95BEC9C1-0142-1140-951F-DB89DC90A6E6}" type="slidenum">
              <a:rPr lang="en-US" smtClean="0"/>
              <a:t>‹#›</a:t>
            </a:fld>
            <a:endParaRPr lang="en-US"/>
          </a:p>
        </p:txBody>
      </p:sp>
    </p:spTree>
    <p:extLst>
      <p:ext uri="{BB962C8B-B14F-4D97-AF65-F5344CB8AC3E}">
        <p14:creationId xmlns:p14="http://schemas.microsoft.com/office/powerpoint/2010/main" val="1015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28074-534E-3748-A989-98D07F232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D43DB-4013-D249-A4C3-ACB5AED5B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8BF4B-95C0-6E4E-AA29-24C491949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F6A81-22B6-D74B-916F-AEF1982E781F}" type="datetimeFigureOut">
              <a:rPr lang="en-US" smtClean="0"/>
              <a:t>2/21/22</a:t>
            </a:fld>
            <a:endParaRPr lang="en-US"/>
          </a:p>
        </p:txBody>
      </p:sp>
      <p:sp>
        <p:nvSpPr>
          <p:cNvPr id="5" name="Footer Placeholder 4">
            <a:extLst>
              <a:ext uri="{FF2B5EF4-FFF2-40B4-BE49-F238E27FC236}">
                <a16:creationId xmlns:a16="http://schemas.microsoft.com/office/drawing/2014/main" id="{ACEABB48-C59A-D24A-B89B-983BC6BBC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61757-2BBA-DA42-808B-EA9DF92C0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EC9C1-0142-1140-951F-DB89DC90A6E6}" type="slidenum">
              <a:rPr lang="en-US" smtClean="0"/>
              <a:t>‹#›</a:t>
            </a:fld>
            <a:endParaRPr lang="en-US"/>
          </a:p>
        </p:txBody>
      </p:sp>
    </p:spTree>
    <p:extLst>
      <p:ext uri="{BB962C8B-B14F-4D97-AF65-F5344CB8AC3E}">
        <p14:creationId xmlns:p14="http://schemas.microsoft.com/office/powerpoint/2010/main" val="57902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science/article/pii/S0092867420313908"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orxiv.org/content/10.1101/2021.06.06.447244v1"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ience-org.proxy1.library.jhu.edu/doi/10.1126/science.abg721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ature.com/articles/s41467-020-16732-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1470-1DD2-F641-BF05-3C6A99B87186}"/>
              </a:ext>
            </a:extLst>
          </p:cNvPr>
          <p:cNvSpPr>
            <a:spLocks noGrp="1"/>
          </p:cNvSpPr>
          <p:nvPr>
            <p:ph type="ctrTitle"/>
          </p:nvPr>
        </p:nvSpPr>
        <p:spPr>
          <a:xfrm>
            <a:off x="6895474" y="1122362"/>
            <a:ext cx="3772525" cy="4334058"/>
          </a:xfrm>
        </p:spPr>
        <p:txBody>
          <a:bodyPr>
            <a:normAutofit fontScale="90000"/>
          </a:bodyPr>
          <a:lstStyle/>
          <a:p>
            <a:r>
              <a:rPr lang="en-US" sz="4900" dirty="0"/>
              <a:t>Genomic Data Visualization </a:t>
            </a:r>
            <a:br>
              <a:rPr lang="en-US" sz="4900" dirty="0"/>
            </a:br>
            <a:br>
              <a:rPr lang="en-US" sz="4900" dirty="0"/>
            </a:br>
            <a:r>
              <a:rPr lang="en-US" sz="4000" dirty="0"/>
              <a:t>[Spatial] Epigenomics</a:t>
            </a:r>
            <a:br>
              <a:rPr lang="en-US" sz="4000" dirty="0"/>
            </a:br>
            <a:br>
              <a:rPr lang="en-US" sz="4000" dirty="0"/>
            </a:br>
            <a:r>
              <a:rPr lang="en-US" sz="2800" dirty="0"/>
              <a:t>please move forward if you cannot read this from where you are</a:t>
            </a:r>
          </a:p>
        </p:txBody>
      </p:sp>
      <p:pic>
        <p:nvPicPr>
          <p:cNvPr id="5122" name="Picture 2" descr="Eye examination - Wikipedia">
            <a:extLst>
              <a:ext uri="{FF2B5EF4-FFF2-40B4-BE49-F238E27FC236}">
                <a16:creationId xmlns:a16="http://schemas.microsoft.com/office/drawing/2014/main" id="{F8DDC868-98A3-3C44-B89E-9E30C0153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00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2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5DB0-C91D-E046-BE64-0BA3C68A2B06}"/>
              </a:ext>
            </a:extLst>
          </p:cNvPr>
          <p:cNvSpPr>
            <a:spLocks noGrp="1"/>
          </p:cNvSpPr>
          <p:nvPr>
            <p:ph type="title"/>
          </p:nvPr>
        </p:nvSpPr>
        <p:spPr/>
        <p:txBody>
          <a:bodyPr/>
          <a:lstStyle/>
          <a:p>
            <a:r>
              <a:rPr lang="en-US" dirty="0"/>
              <a:t>Visualizing Hi-C data</a:t>
            </a:r>
          </a:p>
        </p:txBody>
      </p:sp>
      <p:pic>
        <p:nvPicPr>
          <p:cNvPr id="5" name="Picture 2" descr="Comprehensive Mapping of Long-Range Interactions Reveals Folding Principles  of the Human Genome">
            <a:extLst>
              <a:ext uri="{FF2B5EF4-FFF2-40B4-BE49-F238E27FC236}">
                <a16:creationId xmlns:a16="http://schemas.microsoft.com/office/drawing/2014/main" id="{4A66F3A6-E366-2040-BC45-397D88A8A2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667" r="67469"/>
          <a:stretch/>
        </p:blipFill>
        <p:spPr bwMode="auto">
          <a:xfrm>
            <a:off x="1019910" y="1690688"/>
            <a:ext cx="4832034" cy="47368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romoter-enhancer interactions identified from Hi-C data using  probabilistic models and hierarchical topological domains | Nature  Communications">
            <a:extLst>
              <a:ext uri="{FF2B5EF4-FFF2-40B4-BE49-F238E27FC236}">
                <a16:creationId xmlns:a16="http://schemas.microsoft.com/office/drawing/2014/main" id="{1CC32F2F-8A79-FC48-8577-990ECE84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6440638" y="2694266"/>
            <a:ext cx="4913162" cy="2718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EA78A4-28DD-B04C-8CFD-E76C893DCAAB}"/>
              </a:ext>
            </a:extLst>
          </p:cNvPr>
          <p:cNvSpPr txBox="1"/>
          <p:nvPr/>
        </p:nvSpPr>
        <p:spPr>
          <a:xfrm>
            <a:off x="6033654" y="6426323"/>
            <a:ext cx="6070829" cy="369332"/>
          </a:xfrm>
          <a:prstGeom prst="rect">
            <a:avLst/>
          </a:prstGeom>
          <a:noFill/>
        </p:spPr>
        <p:txBody>
          <a:bodyPr wrap="none" rtlCol="0">
            <a:spAutoFit/>
          </a:bodyPr>
          <a:lstStyle/>
          <a:p>
            <a:r>
              <a:rPr lang="en-US" dirty="0"/>
              <a:t>Source: https://</a:t>
            </a:r>
            <a:r>
              <a:rPr lang="en-US" dirty="0" err="1"/>
              <a:t>www.nature.com</a:t>
            </a:r>
            <a:r>
              <a:rPr lang="en-US" dirty="0"/>
              <a:t>/articles/s41467-017-02386-3</a:t>
            </a:r>
          </a:p>
        </p:txBody>
      </p:sp>
    </p:spTree>
    <p:extLst>
      <p:ext uri="{BB962C8B-B14F-4D97-AF65-F5344CB8AC3E}">
        <p14:creationId xmlns:p14="http://schemas.microsoft.com/office/powerpoint/2010/main" val="344355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32A-346C-F749-BDA3-75556D113A6C}"/>
              </a:ext>
            </a:extLst>
          </p:cNvPr>
          <p:cNvSpPr>
            <a:spLocks noGrp="1"/>
          </p:cNvSpPr>
          <p:nvPr>
            <p:ph type="title"/>
          </p:nvPr>
        </p:nvSpPr>
        <p:spPr/>
        <p:txBody>
          <a:bodyPr/>
          <a:lstStyle/>
          <a:p>
            <a:r>
              <a:rPr lang="en-US" dirty="0"/>
              <a:t>Interpreting Hi-C data visualizations</a:t>
            </a:r>
          </a:p>
        </p:txBody>
      </p:sp>
      <p:pic>
        <p:nvPicPr>
          <p:cNvPr id="4" name="Picture 6" descr="Hi-C map patterns (at the top) and their interpretation (at the... |  Download Scientific Diagram">
            <a:extLst>
              <a:ext uri="{FF2B5EF4-FFF2-40B4-BE49-F238E27FC236}">
                <a16:creationId xmlns:a16="http://schemas.microsoft.com/office/drawing/2014/main" id="{FAB3C0E8-032B-FE4D-9873-D9003E6FDA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76" r="46775" b="79579"/>
          <a:stretch/>
        </p:blipFill>
        <p:spPr bwMode="auto">
          <a:xfrm>
            <a:off x="2158205" y="2183089"/>
            <a:ext cx="7875590" cy="1890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50A9B1-FA96-FD42-9CBB-E942033AB4B6}"/>
              </a:ext>
            </a:extLst>
          </p:cNvPr>
          <p:cNvSpPr txBox="1"/>
          <p:nvPr/>
        </p:nvSpPr>
        <p:spPr>
          <a:xfrm>
            <a:off x="838200" y="2348346"/>
            <a:ext cx="1862498" cy="369332"/>
          </a:xfrm>
          <a:prstGeom prst="rect">
            <a:avLst/>
          </a:prstGeom>
          <a:noFill/>
        </p:spPr>
        <p:txBody>
          <a:bodyPr wrap="none" rtlCol="0">
            <a:spAutoFit/>
          </a:bodyPr>
          <a:lstStyle/>
          <a:p>
            <a:r>
              <a:rPr lang="en-US" dirty="0"/>
              <a:t>One chromosome</a:t>
            </a:r>
          </a:p>
        </p:txBody>
      </p:sp>
    </p:spTree>
    <p:extLst>
      <p:ext uri="{BB962C8B-B14F-4D97-AF65-F5344CB8AC3E}">
        <p14:creationId xmlns:p14="http://schemas.microsoft.com/office/powerpoint/2010/main" val="312575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32A-346C-F749-BDA3-75556D113A6C}"/>
              </a:ext>
            </a:extLst>
          </p:cNvPr>
          <p:cNvSpPr>
            <a:spLocks noGrp="1"/>
          </p:cNvSpPr>
          <p:nvPr>
            <p:ph type="title"/>
          </p:nvPr>
        </p:nvSpPr>
        <p:spPr/>
        <p:txBody>
          <a:bodyPr/>
          <a:lstStyle/>
          <a:p>
            <a:r>
              <a:rPr lang="en-US" dirty="0"/>
              <a:t>Interpreting Hi-C data visualizations</a:t>
            </a:r>
          </a:p>
        </p:txBody>
      </p:sp>
      <p:pic>
        <p:nvPicPr>
          <p:cNvPr id="4" name="Picture 6" descr="Hi-C map patterns (at the top) and their interpretation (at the... |  Download Scientific Diagram">
            <a:extLst>
              <a:ext uri="{FF2B5EF4-FFF2-40B4-BE49-F238E27FC236}">
                <a16:creationId xmlns:a16="http://schemas.microsoft.com/office/drawing/2014/main" id="{FAB3C0E8-032B-FE4D-9873-D9003E6FDA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75" r="46775" b="64494"/>
          <a:stretch/>
        </p:blipFill>
        <p:spPr bwMode="auto">
          <a:xfrm>
            <a:off x="2158205" y="2183089"/>
            <a:ext cx="7875590" cy="3905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50A9B1-FA96-FD42-9CBB-E942033AB4B6}"/>
              </a:ext>
            </a:extLst>
          </p:cNvPr>
          <p:cNvSpPr txBox="1"/>
          <p:nvPr/>
        </p:nvSpPr>
        <p:spPr>
          <a:xfrm>
            <a:off x="838200" y="2348346"/>
            <a:ext cx="1862498" cy="369332"/>
          </a:xfrm>
          <a:prstGeom prst="rect">
            <a:avLst/>
          </a:prstGeom>
          <a:noFill/>
        </p:spPr>
        <p:txBody>
          <a:bodyPr wrap="none" rtlCol="0">
            <a:spAutoFit/>
          </a:bodyPr>
          <a:lstStyle/>
          <a:p>
            <a:r>
              <a:rPr lang="en-US" dirty="0"/>
              <a:t>One chromosome</a:t>
            </a:r>
          </a:p>
        </p:txBody>
      </p:sp>
    </p:spTree>
    <p:extLst>
      <p:ext uri="{BB962C8B-B14F-4D97-AF65-F5344CB8AC3E}">
        <p14:creationId xmlns:p14="http://schemas.microsoft.com/office/powerpoint/2010/main" val="217526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13178-A256-B848-831B-A1979BCC21AB}"/>
              </a:ext>
            </a:extLst>
          </p:cNvPr>
          <p:cNvSpPr>
            <a:spLocks noGrp="1"/>
          </p:cNvSpPr>
          <p:nvPr>
            <p:ph type="title"/>
          </p:nvPr>
        </p:nvSpPr>
        <p:spPr/>
        <p:txBody>
          <a:bodyPr/>
          <a:lstStyle/>
          <a:p>
            <a:r>
              <a:rPr lang="en-US" dirty="0"/>
              <a:t>Questions before we move on?</a:t>
            </a:r>
          </a:p>
        </p:txBody>
      </p:sp>
      <p:sp>
        <p:nvSpPr>
          <p:cNvPr id="3" name="Text Placeholder 1">
            <a:extLst>
              <a:ext uri="{FF2B5EF4-FFF2-40B4-BE49-F238E27FC236}">
                <a16:creationId xmlns:a16="http://schemas.microsoft.com/office/drawing/2014/main" id="{C268B77B-E268-0649-8B3C-9DBC312964CE}"/>
              </a:ext>
            </a:extLst>
          </p:cNvPr>
          <p:cNvSpPr>
            <a:spLocks noGrp="1"/>
          </p:cNvSpPr>
          <p:nvPr>
            <p:ph type="body" idx="1"/>
          </p:nvPr>
        </p:nvSpPr>
        <p:spPr>
          <a:xfrm>
            <a:off x="831850" y="4589463"/>
            <a:ext cx="10515600" cy="1500187"/>
          </a:xfrm>
        </p:spPr>
        <p:txBody>
          <a:bodyPr/>
          <a:lstStyle/>
          <a:p>
            <a:r>
              <a:rPr lang="en-US" dirty="0"/>
              <a:t>to DNA interactions</a:t>
            </a:r>
          </a:p>
        </p:txBody>
      </p:sp>
    </p:spTree>
    <p:extLst>
      <p:ext uri="{BB962C8B-B14F-4D97-AF65-F5344CB8AC3E}">
        <p14:creationId xmlns:p14="http://schemas.microsoft.com/office/powerpoint/2010/main" val="244600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19CF-6452-A248-B70D-C1266088CF5F}"/>
              </a:ext>
            </a:extLst>
          </p:cNvPr>
          <p:cNvSpPr>
            <a:spLocks noGrp="1"/>
          </p:cNvSpPr>
          <p:nvPr>
            <p:ph type="title"/>
          </p:nvPr>
        </p:nvSpPr>
        <p:spPr/>
        <p:txBody>
          <a:bodyPr/>
          <a:lstStyle/>
          <a:p>
            <a:r>
              <a:rPr lang="en-US" dirty="0"/>
              <a:t>Where are certain proteins (like RNA polymerase) interacting with DNA? </a:t>
            </a:r>
          </a:p>
        </p:txBody>
      </p:sp>
      <p:sp>
        <p:nvSpPr>
          <p:cNvPr id="3" name="Content Placeholder 2">
            <a:extLst>
              <a:ext uri="{FF2B5EF4-FFF2-40B4-BE49-F238E27FC236}">
                <a16:creationId xmlns:a16="http://schemas.microsoft.com/office/drawing/2014/main" id="{146227A4-F2C6-8648-8528-30E8075A7D3F}"/>
              </a:ext>
            </a:extLst>
          </p:cNvPr>
          <p:cNvSpPr>
            <a:spLocks noGrp="1"/>
          </p:cNvSpPr>
          <p:nvPr>
            <p:ph idx="1"/>
          </p:nvPr>
        </p:nvSpPr>
        <p:spPr>
          <a:xfrm>
            <a:off x="838200" y="1825625"/>
            <a:ext cx="4317460" cy="4351338"/>
          </a:xfrm>
        </p:spPr>
        <p:txBody>
          <a:bodyPr/>
          <a:lstStyle/>
          <a:p>
            <a:r>
              <a:rPr lang="en-US" dirty="0" err="1"/>
              <a:t>CUT&amp;Tag</a:t>
            </a:r>
            <a:r>
              <a:rPr lang="en-US" dirty="0"/>
              <a:t> = Cleavage Under Targets &amp; </a:t>
            </a:r>
            <a:r>
              <a:rPr lang="en-US" dirty="0" err="1"/>
              <a:t>Tagmentation</a:t>
            </a:r>
            <a:endParaRPr lang="en-US" dirty="0"/>
          </a:p>
          <a:p>
            <a:r>
              <a:rPr lang="en-US" dirty="0"/>
              <a:t>Why could this be interesting?</a:t>
            </a:r>
          </a:p>
        </p:txBody>
      </p:sp>
      <p:pic>
        <p:nvPicPr>
          <p:cNvPr id="4098" name="Picture 2" descr="RNA polymerase III is required for the repair of DNA double-strand breaks  by homologous recombination - ScienceDirect">
            <a:extLst>
              <a:ext uri="{FF2B5EF4-FFF2-40B4-BE49-F238E27FC236}">
                <a16:creationId xmlns:a16="http://schemas.microsoft.com/office/drawing/2014/main" id="{B21F1BF4-19D6-D34E-A7AF-59B13757E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90" b="18231"/>
          <a:stretch/>
        </p:blipFill>
        <p:spPr bwMode="auto">
          <a:xfrm>
            <a:off x="4889769" y="1825625"/>
            <a:ext cx="657512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E55532-0681-D641-9B4A-A03E2459605B}"/>
              </a:ext>
            </a:extLst>
          </p:cNvPr>
          <p:cNvSpPr txBox="1"/>
          <p:nvPr/>
        </p:nvSpPr>
        <p:spPr>
          <a:xfrm>
            <a:off x="155643" y="6308209"/>
            <a:ext cx="8138703" cy="369332"/>
          </a:xfrm>
          <a:prstGeom prst="rect">
            <a:avLst/>
          </a:prstGeom>
          <a:noFill/>
        </p:spPr>
        <p:txBody>
          <a:bodyPr wrap="none" rtlCol="0">
            <a:spAutoFit/>
          </a:bodyPr>
          <a:lstStyle/>
          <a:p>
            <a:r>
              <a:rPr lang="en-US" dirty="0"/>
              <a:t>Source: https://</a:t>
            </a:r>
            <a:r>
              <a:rPr lang="en-US" dirty="0" err="1"/>
              <a:t>www.sciencedirect.com</a:t>
            </a:r>
            <a:r>
              <a:rPr lang="en-US" dirty="0"/>
              <a:t>/science/article/abs/</a:t>
            </a:r>
            <a:r>
              <a:rPr lang="en-US" dirty="0" err="1"/>
              <a:t>pii</a:t>
            </a:r>
            <a:r>
              <a:rPr lang="en-US" dirty="0"/>
              <a:t>/S009286742100091X</a:t>
            </a:r>
          </a:p>
        </p:txBody>
      </p:sp>
    </p:spTree>
    <p:extLst>
      <p:ext uri="{BB962C8B-B14F-4D97-AF65-F5344CB8AC3E}">
        <p14:creationId xmlns:p14="http://schemas.microsoft.com/office/powerpoint/2010/main" val="108297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AF03-92D1-954C-980A-C1A4C62495B1}"/>
              </a:ext>
            </a:extLst>
          </p:cNvPr>
          <p:cNvSpPr>
            <a:spLocks noGrp="1"/>
          </p:cNvSpPr>
          <p:nvPr>
            <p:ph type="title"/>
          </p:nvPr>
        </p:nvSpPr>
        <p:spPr/>
        <p:txBody>
          <a:bodyPr/>
          <a:lstStyle/>
          <a:p>
            <a:r>
              <a:rPr lang="en-US" dirty="0" err="1"/>
              <a:t>CUT&amp;Tag</a:t>
            </a:r>
            <a:endParaRPr lang="en-US" dirty="0"/>
          </a:p>
        </p:txBody>
      </p:sp>
      <p:sp>
        <p:nvSpPr>
          <p:cNvPr id="10" name="TextBox 9">
            <a:extLst>
              <a:ext uri="{FF2B5EF4-FFF2-40B4-BE49-F238E27FC236}">
                <a16:creationId xmlns:a16="http://schemas.microsoft.com/office/drawing/2014/main" id="{DE4D46DA-57C5-DF41-8B4E-1F5A943279D1}"/>
              </a:ext>
            </a:extLst>
          </p:cNvPr>
          <p:cNvSpPr txBox="1"/>
          <p:nvPr/>
        </p:nvSpPr>
        <p:spPr>
          <a:xfrm>
            <a:off x="170234" y="6389980"/>
            <a:ext cx="6099242" cy="369332"/>
          </a:xfrm>
          <a:prstGeom prst="rect">
            <a:avLst/>
          </a:prstGeom>
          <a:noFill/>
        </p:spPr>
        <p:txBody>
          <a:bodyPr wrap="square">
            <a:spAutoFit/>
          </a:bodyPr>
          <a:lstStyle/>
          <a:p>
            <a:r>
              <a:rPr lang="en-US" dirty="0"/>
              <a:t>Source: NYU School of Medicine</a:t>
            </a:r>
          </a:p>
        </p:txBody>
      </p:sp>
      <p:pic>
        <p:nvPicPr>
          <p:cNvPr id="3078" name="Picture 6" descr="Efficient low-cost chromatin profiling with CUT&amp;amp;Tag | Nature Protocols">
            <a:extLst>
              <a:ext uri="{FF2B5EF4-FFF2-40B4-BE49-F238E27FC236}">
                <a16:creationId xmlns:a16="http://schemas.microsoft.com/office/drawing/2014/main" id="{65D3FFA4-2BF0-DC47-808B-5E74AC6641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41" t="21160" b="6824"/>
          <a:stretch/>
        </p:blipFill>
        <p:spPr bwMode="auto">
          <a:xfrm>
            <a:off x="4989442" y="630892"/>
            <a:ext cx="3220279" cy="622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2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p-Seq binding distribution of RNA polymerase II in oxidative stress... |  Download Scientific Diagram">
            <a:extLst>
              <a:ext uri="{FF2B5EF4-FFF2-40B4-BE49-F238E27FC236}">
                <a16:creationId xmlns:a16="http://schemas.microsoft.com/office/drawing/2014/main" id="{B45EB12B-E9D0-A442-B0D1-F5D5EE2AC1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427" t="9619" r="-1" b="78409"/>
          <a:stretch/>
        </p:blipFill>
        <p:spPr bwMode="auto">
          <a:xfrm>
            <a:off x="1418478" y="2624587"/>
            <a:ext cx="9355044" cy="1811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96F69D-0A07-C14F-94A7-BEABC14F089D}"/>
              </a:ext>
            </a:extLst>
          </p:cNvPr>
          <p:cNvSpPr txBox="1"/>
          <p:nvPr/>
        </p:nvSpPr>
        <p:spPr>
          <a:xfrm>
            <a:off x="175098" y="6303523"/>
            <a:ext cx="5120441" cy="369332"/>
          </a:xfrm>
          <a:prstGeom prst="rect">
            <a:avLst/>
          </a:prstGeom>
          <a:noFill/>
        </p:spPr>
        <p:txBody>
          <a:bodyPr wrap="none" rtlCol="0">
            <a:spAutoFit/>
          </a:bodyPr>
          <a:lstStyle/>
          <a:p>
            <a:r>
              <a:rPr lang="en-US" dirty="0"/>
              <a:t>Source: https://</a:t>
            </a:r>
            <a:r>
              <a:rPr lang="en-US" dirty="0" err="1"/>
              <a:t>www.nature.com</a:t>
            </a:r>
            <a:r>
              <a:rPr lang="en-US" dirty="0"/>
              <a:t>/articles/srep09737</a:t>
            </a:r>
          </a:p>
        </p:txBody>
      </p:sp>
      <p:sp>
        <p:nvSpPr>
          <p:cNvPr id="7" name="Title 1">
            <a:extLst>
              <a:ext uri="{FF2B5EF4-FFF2-40B4-BE49-F238E27FC236}">
                <a16:creationId xmlns:a16="http://schemas.microsoft.com/office/drawing/2014/main" id="{C16CF417-9877-A743-AD46-4761AE278044}"/>
              </a:ext>
            </a:extLst>
          </p:cNvPr>
          <p:cNvSpPr>
            <a:spLocks noGrp="1"/>
          </p:cNvSpPr>
          <p:nvPr>
            <p:ph type="title"/>
          </p:nvPr>
        </p:nvSpPr>
        <p:spPr>
          <a:xfrm>
            <a:off x="838200" y="365125"/>
            <a:ext cx="10515600" cy="1325563"/>
          </a:xfrm>
        </p:spPr>
        <p:txBody>
          <a:bodyPr/>
          <a:lstStyle/>
          <a:p>
            <a:r>
              <a:rPr lang="en-US" dirty="0"/>
              <a:t>Visualizing </a:t>
            </a:r>
            <a:r>
              <a:rPr lang="en-US" dirty="0" err="1"/>
              <a:t>CUT&amp;Tag</a:t>
            </a:r>
            <a:r>
              <a:rPr lang="en-US" dirty="0"/>
              <a:t> data</a:t>
            </a:r>
          </a:p>
        </p:txBody>
      </p:sp>
      <p:sp>
        <p:nvSpPr>
          <p:cNvPr id="6" name="TextBox 5">
            <a:extLst>
              <a:ext uri="{FF2B5EF4-FFF2-40B4-BE49-F238E27FC236}">
                <a16:creationId xmlns:a16="http://schemas.microsoft.com/office/drawing/2014/main" id="{9D1496BE-43D8-E94B-A114-F6C7CF5BB5C8}"/>
              </a:ext>
            </a:extLst>
          </p:cNvPr>
          <p:cNvSpPr txBox="1"/>
          <p:nvPr/>
        </p:nvSpPr>
        <p:spPr>
          <a:xfrm>
            <a:off x="1792728" y="2160467"/>
            <a:ext cx="9244069" cy="523220"/>
          </a:xfrm>
          <a:prstGeom prst="rect">
            <a:avLst/>
          </a:prstGeom>
          <a:noFill/>
        </p:spPr>
        <p:txBody>
          <a:bodyPr wrap="none" rtlCol="0">
            <a:spAutoFit/>
          </a:bodyPr>
          <a:lstStyle/>
          <a:p>
            <a:r>
              <a:rPr lang="en-US" sz="2800" b="1" dirty="0"/>
              <a:t>Poly II Chip-Seq under 3 time points for a select gene (BNIP3)</a:t>
            </a:r>
          </a:p>
        </p:txBody>
      </p:sp>
      <p:pic>
        <p:nvPicPr>
          <p:cNvPr id="9" name="Picture 2" descr="Chip-Seq binding distribution of RNA polymerase II in oxidative stress... |  Download Scientific Diagram">
            <a:extLst>
              <a:ext uri="{FF2B5EF4-FFF2-40B4-BE49-F238E27FC236}">
                <a16:creationId xmlns:a16="http://schemas.microsoft.com/office/drawing/2014/main" id="{1BE1337F-D717-F741-9C4B-C356B9A3F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87" t="32442" r="-1" b="61573"/>
          <a:stretch/>
        </p:blipFill>
        <p:spPr bwMode="auto">
          <a:xfrm>
            <a:off x="3297500" y="4435923"/>
            <a:ext cx="7476021" cy="9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9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p-Seq binding distribution of RNA polymerase II in oxidative stress... |  Download Scientific Diagram">
            <a:extLst>
              <a:ext uri="{FF2B5EF4-FFF2-40B4-BE49-F238E27FC236}">
                <a16:creationId xmlns:a16="http://schemas.microsoft.com/office/drawing/2014/main" id="{B45EB12B-E9D0-A442-B0D1-F5D5EE2AC1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18" t="21233" r="-1" b="67185"/>
          <a:stretch/>
        </p:blipFill>
        <p:spPr bwMode="auto">
          <a:xfrm>
            <a:off x="1408755" y="2683687"/>
            <a:ext cx="9374489" cy="1752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96F69D-0A07-C14F-94A7-BEABC14F089D}"/>
              </a:ext>
            </a:extLst>
          </p:cNvPr>
          <p:cNvSpPr txBox="1"/>
          <p:nvPr/>
        </p:nvSpPr>
        <p:spPr>
          <a:xfrm>
            <a:off x="175098" y="6303523"/>
            <a:ext cx="5120441" cy="369332"/>
          </a:xfrm>
          <a:prstGeom prst="rect">
            <a:avLst/>
          </a:prstGeom>
          <a:noFill/>
        </p:spPr>
        <p:txBody>
          <a:bodyPr wrap="none" rtlCol="0">
            <a:spAutoFit/>
          </a:bodyPr>
          <a:lstStyle/>
          <a:p>
            <a:r>
              <a:rPr lang="en-US" dirty="0"/>
              <a:t>Source: https://</a:t>
            </a:r>
            <a:r>
              <a:rPr lang="en-US" dirty="0" err="1"/>
              <a:t>www.nature.com</a:t>
            </a:r>
            <a:r>
              <a:rPr lang="en-US" dirty="0"/>
              <a:t>/articles/srep09737</a:t>
            </a:r>
          </a:p>
        </p:txBody>
      </p:sp>
      <p:sp>
        <p:nvSpPr>
          <p:cNvPr id="7" name="Title 1">
            <a:extLst>
              <a:ext uri="{FF2B5EF4-FFF2-40B4-BE49-F238E27FC236}">
                <a16:creationId xmlns:a16="http://schemas.microsoft.com/office/drawing/2014/main" id="{C16CF417-9877-A743-AD46-4761AE278044}"/>
              </a:ext>
            </a:extLst>
          </p:cNvPr>
          <p:cNvSpPr>
            <a:spLocks noGrp="1"/>
          </p:cNvSpPr>
          <p:nvPr>
            <p:ph type="title"/>
          </p:nvPr>
        </p:nvSpPr>
        <p:spPr>
          <a:xfrm>
            <a:off x="838200" y="365125"/>
            <a:ext cx="10515600" cy="1325563"/>
          </a:xfrm>
        </p:spPr>
        <p:txBody>
          <a:bodyPr/>
          <a:lstStyle/>
          <a:p>
            <a:r>
              <a:rPr lang="en-US" dirty="0"/>
              <a:t>Visualizing </a:t>
            </a:r>
            <a:r>
              <a:rPr lang="en-US" dirty="0" err="1"/>
              <a:t>CUT&amp;Tag</a:t>
            </a:r>
            <a:r>
              <a:rPr lang="en-US" dirty="0"/>
              <a:t> data</a:t>
            </a:r>
          </a:p>
        </p:txBody>
      </p:sp>
      <p:sp>
        <p:nvSpPr>
          <p:cNvPr id="6" name="TextBox 5">
            <a:extLst>
              <a:ext uri="{FF2B5EF4-FFF2-40B4-BE49-F238E27FC236}">
                <a16:creationId xmlns:a16="http://schemas.microsoft.com/office/drawing/2014/main" id="{9D1496BE-43D8-E94B-A114-F6C7CF5BB5C8}"/>
              </a:ext>
            </a:extLst>
          </p:cNvPr>
          <p:cNvSpPr txBox="1"/>
          <p:nvPr/>
        </p:nvSpPr>
        <p:spPr>
          <a:xfrm>
            <a:off x="1612222" y="2160467"/>
            <a:ext cx="9741578" cy="523220"/>
          </a:xfrm>
          <a:prstGeom prst="rect">
            <a:avLst/>
          </a:prstGeom>
          <a:noFill/>
        </p:spPr>
        <p:txBody>
          <a:bodyPr wrap="none" rtlCol="0">
            <a:spAutoFit/>
          </a:bodyPr>
          <a:lstStyle/>
          <a:p>
            <a:r>
              <a:rPr lang="en-US" sz="2800" b="1" dirty="0"/>
              <a:t>RNA-seq under 3 different time points for a select gene (BNIP3)</a:t>
            </a:r>
          </a:p>
        </p:txBody>
      </p:sp>
      <p:pic>
        <p:nvPicPr>
          <p:cNvPr id="9" name="Picture 2" descr="Chip-Seq binding distribution of RNA polymerase II in oxidative stress... |  Download Scientific Diagram">
            <a:extLst>
              <a:ext uri="{FF2B5EF4-FFF2-40B4-BE49-F238E27FC236}">
                <a16:creationId xmlns:a16="http://schemas.microsoft.com/office/drawing/2014/main" id="{1BE1337F-D717-F741-9C4B-C356B9A3F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87" t="32442" r="-1" b="61573"/>
          <a:stretch/>
        </p:blipFill>
        <p:spPr bwMode="auto">
          <a:xfrm>
            <a:off x="3307223" y="4435923"/>
            <a:ext cx="7476021" cy="9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0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13178-A256-B848-831B-A1979BCC21AB}"/>
              </a:ext>
            </a:extLst>
          </p:cNvPr>
          <p:cNvSpPr>
            <a:spLocks noGrp="1"/>
          </p:cNvSpPr>
          <p:nvPr>
            <p:ph type="title"/>
          </p:nvPr>
        </p:nvSpPr>
        <p:spPr/>
        <p:txBody>
          <a:bodyPr/>
          <a:lstStyle/>
          <a:p>
            <a:r>
              <a:rPr lang="en-US" dirty="0"/>
              <a:t>Questions before we move on?</a:t>
            </a:r>
          </a:p>
        </p:txBody>
      </p:sp>
      <p:sp>
        <p:nvSpPr>
          <p:cNvPr id="3" name="Text Placeholder 1">
            <a:extLst>
              <a:ext uri="{FF2B5EF4-FFF2-40B4-BE49-F238E27FC236}">
                <a16:creationId xmlns:a16="http://schemas.microsoft.com/office/drawing/2014/main" id="{DE1F315B-66DE-4142-A2BB-BE00277FFFCE}"/>
              </a:ext>
            </a:extLst>
          </p:cNvPr>
          <p:cNvSpPr>
            <a:spLocks noGrp="1"/>
          </p:cNvSpPr>
          <p:nvPr>
            <p:ph type="body" idx="1"/>
          </p:nvPr>
        </p:nvSpPr>
        <p:spPr>
          <a:xfrm>
            <a:off x="831850" y="4589463"/>
            <a:ext cx="10515600" cy="1500187"/>
          </a:xfrm>
        </p:spPr>
        <p:txBody>
          <a:bodyPr/>
          <a:lstStyle/>
          <a:p>
            <a:r>
              <a:rPr lang="en-US" dirty="0"/>
              <a:t>to single cell and spatial resolution</a:t>
            </a:r>
          </a:p>
        </p:txBody>
      </p:sp>
    </p:spTree>
    <p:extLst>
      <p:ext uri="{BB962C8B-B14F-4D97-AF65-F5344CB8AC3E}">
        <p14:creationId xmlns:p14="http://schemas.microsoft.com/office/powerpoint/2010/main" val="792282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A20B9-8405-3148-8F86-DF52AAF8A068}"/>
              </a:ext>
            </a:extLst>
          </p:cNvPr>
          <p:cNvSpPr>
            <a:spLocks noGrp="1"/>
          </p:cNvSpPr>
          <p:nvPr>
            <p:ph type="title"/>
          </p:nvPr>
        </p:nvSpPr>
        <p:spPr/>
        <p:txBody>
          <a:bodyPr/>
          <a:lstStyle/>
          <a:p>
            <a:r>
              <a:rPr lang="en-US" dirty="0"/>
              <a:t>How do we get to spatially resolved?</a:t>
            </a:r>
          </a:p>
        </p:txBody>
      </p:sp>
      <p:sp>
        <p:nvSpPr>
          <p:cNvPr id="8" name="TextBox 7">
            <a:extLst>
              <a:ext uri="{FF2B5EF4-FFF2-40B4-BE49-F238E27FC236}">
                <a16:creationId xmlns:a16="http://schemas.microsoft.com/office/drawing/2014/main" id="{04AD8B55-2128-134B-AEE1-DE4A816A7D56}"/>
              </a:ext>
            </a:extLst>
          </p:cNvPr>
          <p:cNvSpPr txBox="1"/>
          <p:nvPr/>
        </p:nvSpPr>
        <p:spPr>
          <a:xfrm>
            <a:off x="2723800" y="2649564"/>
            <a:ext cx="2061783" cy="523220"/>
          </a:xfrm>
          <a:prstGeom prst="rect">
            <a:avLst/>
          </a:prstGeom>
          <a:noFill/>
        </p:spPr>
        <p:txBody>
          <a:bodyPr wrap="none" rtlCol="0">
            <a:spAutoFit/>
          </a:bodyPr>
          <a:lstStyle/>
          <a:p>
            <a:r>
              <a:rPr lang="en-US" sz="2800" b="1" dirty="0"/>
              <a:t>Sequencing?</a:t>
            </a:r>
            <a:endParaRPr lang="en-US" dirty="0"/>
          </a:p>
        </p:txBody>
      </p:sp>
      <p:pic>
        <p:nvPicPr>
          <p:cNvPr id="1030" name="Picture 6" descr="NGI Sweden » 10X Genomics Visium">
            <a:extLst>
              <a:ext uri="{FF2B5EF4-FFF2-40B4-BE49-F238E27FC236}">
                <a16:creationId xmlns:a16="http://schemas.microsoft.com/office/drawing/2014/main" id="{AEAF3300-A53E-D449-B325-984E454A0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862" y="3429000"/>
            <a:ext cx="4563138" cy="1737913"/>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8">
            <a:extLst>
              <a:ext uri="{FF2B5EF4-FFF2-40B4-BE49-F238E27FC236}">
                <a16:creationId xmlns:a16="http://schemas.microsoft.com/office/drawing/2014/main" id="{B6B64A56-EDF7-A443-9600-1FF117E759F7}"/>
              </a:ext>
            </a:extLst>
          </p:cNvPr>
          <p:cNvPicPr>
            <a:picLocks noGrp="1" noChangeAspect="1"/>
          </p:cNvPicPr>
          <p:nvPr>
            <p:ph idx="1"/>
          </p:nvPr>
        </p:nvPicPr>
        <p:blipFill rotWithShape="1">
          <a:blip r:embed="rId3"/>
          <a:srcRect l="53594" r="19617" b="63541"/>
          <a:stretch/>
        </p:blipFill>
        <p:spPr>
          <a:xfrm>
            <a:off x="7999664" y="3434471"/>
            <a:ext cx="2177410" cy="1504845"/>
          </a:xfrm>
          <a:prstGeom prst="rect">
            <a:avLst/>
          </a:prstGeom>
        </p:spPr>
      </p:pic>
      <p:sp>
        <p:nvSpPr>
          <p:cNvPr id="20" name="TextBox 19">
            <a:extLst>
              <a:ext uri="{FF2B5EF4-FFF2-40B4-BE49-F238E27FC236}">
                <a16:creationId xmlns:a16="http://schemas.microsoft.com/office/drawing/2014/main" id="{759008D7-0017-E744-9536-C6EE38727E68}"/>
              </a:ext>
            </a:extLst>
          </p:cNvPr>
          <p:cNvSpPr txBox="1"/>
          <p:nvPr/>
        </p:nvSpPr>
        <p:spPr>
          <a:xfrm>
            <a:off x="8495124" y="2677181"/>
            <a:ext cx="1537600" cy="523220"/>
          </a:xfrm>
          <a:prstGeom prst="rect">
            <a:avLst/>
          </a:prstGeom>
          <a:noFill/>
        </p:spPr>
        <p:txBody>
          <a:bodyPr wrap="none" rtlCol="0">
            <a:spAutoFit/>
          </a:bodyPr>
          <a:lstStyle/>
          <a:p>
            <a:r>
              <a:rPr lang="en-US" sz="2800" b="1" dirty="0"/>
              <a:t>Imaging?</a:t>
            </a:r>
            <a:endParaRPr lang="en-US" dirty="0"/>
          </a:p>
        </p:txBody>
      </p:sp>
      <p:pic>
        <p:nvPicPr>
          <p:cNvPr id="1034" name="Picture 10" descr="High-performance multiplexed fluorescence in situ hybridization in culture  and tissue with matrix imprinting and clearing | PNAS">
            <a:extLst>
              <a:ext uri="{FF2B5EF4-FFF2-40B4-BE49-F238E27FC236}">
                <a16:creationId xmlns:a16="http://schemas.microsoft.com/office/drawing/2014/main" id="{AD56E17A-D129-054D-872C-649B6746AF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12" b="53820"/>
          <a:stretch/>
        </p:blipFill>
        <p:spPr bwMode="auto">
          <a:xfrm>
            <a:off x="6471785" y="5173386"/>
            <a:ext cx="5154158" cy="103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3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49A1-52CA-8E49-9FB4-510DF13C9B0C}"/>
              </a:ext>
            </a:extLst>
          </p:cNvPr>
          <p:cNvSpPr>
            <a:spLocks noGrp="1"/>
          </p:cNvSpPr>
          <p:nvPr>
            <p:ph type="title"/>
          </p:nvPr>
        </p:nvSpPr>
        <p:spPr/>
        <p:txBody>
          <a:bodyPr/>
          <a:lstStyle/>
          <a:p>
            <a:r>
              <a:rPr lang="en-US" dirty="0"/>
              <a:t>What is epigenetics? Why do we care?</a:t>
            </a:r>
          </a:p>
        </p:txBody>
      </p:sp>
      <p:sp>
        <p:nvSpPr>
          <p:cNvPr id="6" name="Content Placeholder 5">
            <a:extLst>
              <a:ext uri="{FF2B5EF4-FFF2-40B4-BE49-F238E27FC236}">
                <a16:creationId xmlns:a16="http://schemas.microsoft.com/office/drawing/2014/main" id="{88668B92-CC33-E045-AAC4-1181FB7AFC8B}"/>
              </a:ext>
            </a:extLst>
          </p:cNvPr>
          <p:cNvSpPr>
            <a:spLocks noGrp="1"/>
          </p:cNvSpPr>
          <p:nvPr>
            <p:ph idx="1"/>
          </p:nvPr>
        </p:nvSpPr>
        <p:spPr/>
        <p:txBody>
          <a:bodyPr>
            <a:normAutofit lnSpcReduction="10000"/>
          </a:bodyPr>
          <a:lstStyle/>
          <a:p>
            <a:r>
              <a:rPr lang="en-US" dirty="0"/>
              <a:t>Epigenetics regulates gene expression -&gt; affect cell, organism</a:t>
            </a:r>
          </a:p>
          <a:p>
            <a:r>
              <a:rPr lang="en-US" dirty="0"/>
              <a:t>Environmental impact?</a:t>
            </a:r>
          </a:p>
          <a:p>
            <a:r>
              <a:rPr lang="en-US" dirty="0"/>
              <a:t>Inheritance</a:t>
            </a:r>
          </a:p>
          <a:p>
            <a:r>
              <a:rPr lang="en-US" dirty="0"/>
              <a:t>There’s more information in epigenetics than transcriptomics (phenocopying)</a:t>
            </a:r>
          </a:p>
          <a:p>
            <a:r>
              <a:rPr lang="en-US" dirty="0"/>
              <a:t>Lots of different things we call epigenetics</a:t>
            </a:r>
          </a:p>
          <a:p>
            <a:pPr lvl="1"/>
            <a:r>
              <a:rPr lang="en-US" dirty="0"/>
              <a:t>DNA accessibility</a:t>
            </a:r>
          </a:p>
          <a:p>
            <a:pPr lvl="1"/>
            <a:r>
              <a:rPr lang="en-US" dirty="0"/>
              <a:t>DNA modifications</a:t>
            </a:r>
          </a:p>
          <a:p>
            <a:pPr lvl="1"/>
            <a:r>
              <a:rPr lang="en-US" dirty="0"/>
              <a:t>DNA conformation</a:t>
            </a:r>
          </a:p>
          <a:p>
            <a:pPr lvl="1"/>
            <a:r>
              <a:rPr lang="en-US" dirty="0" err="1"/>
              <a:t>etc</a:t>
            </a:r>
            <a:endParaRPr lang="en-US" dirty="0"/>
          </a:p>
        </p:txBody>
      </p:sp>
    </p:spTree>
    <p:extLst>
      <p:ext uri="{BB962C8B-B14F-4D97-AF65-F5344CB8AC3E}">
        <p14:creationId xmlns:p14="http://schemas.microsoft.com/office/powerpoint/2010/main" val="33137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A20B9-8405-3148-8F86-DF52AAF8A068}"/>
              </a:ext>
            </a:extLst>
          </p:cNvPr>
          <p:cNvSpPr>
            <a:spLocks noGrp="1"/>
          </p:cNvSpPr>
          <p:nvPr>
            <p:ph type="title"/>
          </p:nvPr>
        </p:nvSpPr>
        <p:spPr/>
        <p:txBody>
          <a:bodyPr/>
          <a:lstStyle/>
          <a:p>
            <a:r>
              <a:rPr lang="en-US" dirty="0"/>
              <a:t>Getting to spatially resolved by sequencing (via </a:t>
            </a:r>
            <a:r>
              <a:rPr lang="en-US" dirty="0" err="1"/>
              <a:t>DBiT</a:t>
            </a:r>
            <a:r>
              <a:rPr lang="en-US" dirty="0"/>
              <a:t>-seq)</a:t>
            </a:r>
          </a:p>
        </p:txBody>
      </p:sp>
      <p:pic>
        <p:nvPicPr>
          <p:cNvPr id="1026" name="Picture 2" descr="Technology — AtlasXomics">
            <a:extLst>
              <a:ext uri="{FF2B5EF4-FFF2-40B4-BE49-F238E27FC236}">
                <a16:creationId xmlns:a16="http://schemas.microsoft.com/office/drawing/2014/main" id="{8FB27C82-7ABE-744A-8CC1-3A0BF041C7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128" y="1918067"/>
            <a:ext cx="9771743" cy="4162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3DF056-1568-1849-B906-203D16CA5C07}"/>
              </a:ext>
            </a:extLst>
          </p:cNvPr>
          <p:cNvSpPr txBox="1"/>
          <p:nvPr/>
        </p:nvSpPr>
        <p:spPr>
          <a:xfrm>
            <a:off x="195943" y="6308209"/>
            <a:ext cx="7728847" cy="369332"/>
          </a:xfrm>
          <a:prstGeom prst="rect">
            <a:avLst/>
          </a:prstGeom>
          <a:noFill/>
        </p:spPr>
        <p:txBody>
          <a:bodyPr wrap="none" rtlCol="0">
            <a:spAutoFit/>
          </a:bodyPr>
          <a:lstStyle/>
          <a:p>
            <a:r>
              <a:rPr lang="en-US" dirty="0"/>
              <a:t>Source: </a:t>
            </a:r>
            <a:r>
              <a:rPr lang="en-US" dirty="0">
                <a:hlinkClick r:id="rId3"/>
              </a:rPr>
              <a:t>https://www.sciencedirect.com/science/article/pii/S0092867420313908</a:t>
            </a:r>
            <a:r>
              <a:rPr lang="en-US" dirty="0"/>
              <a:t> </a:t>
            </a:r>
          </a:p>
        </p:txBody>
      </p:sp>
    </p:spTree>
    <p:extLst>
      <p:ext uri="{BB962C8B-B14F-4D97-AF65-F5344CB8AC3E}">
        <p14:creationId xmlns:p14="http://schemas.microsoft.com/office/powerpoint/2010/main" val="367874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3D2-F847-7E41-8A8E-A349B498D0CA}"/>
              </a:ext>
            </a:extLst>
          </p:cNvPr>
          <p:cNvSpPr>
            <a:spLocks noGrp="1"/>
          </p:cNvSpPr>
          <p:nvPr>
            <p:ph type="title"/>
          </p:nvPr>
        </p:nvSpPr>
        <p:spPr/>
        <p:txBody>
          <a:bodyPr/>
          <a:lstStyle/>
          <a:p>
            <a:r>
              <a:rPr lang="en-US" dirty="0"/>
              <a:t>Getting to spatially resolved by sequencing (spatial ATAC-seq via </a:t>
            </a:r>
            <a:r>
              <a:rPr lang="en-US" dirty="0" err="1"/>
              <a:t>DBiT</a:t>
            </a:r>
            <a:r>
              <a:rPr lang="en-US" dirty="0"/>
              <a:t>-seq)</a:t>
            </a:r>
          </a:p>
        </p:txBody>
      </p:sp>
      <p:pic>
        <p:nvPicPr>
          <p:cNvPr id="6" name="Content Placeholder 5" descr="Diagram&#10;&#10;Description automatically generated">
            <a:extLst>
              <a:ext uri="{FF2B5EF4-FFF2-40B4-BE49-F238E27FC236}">
                <a16:creationId xmlns:a16="http://schemas.microsoft.com/office/drawing/2014/main" id="{75EB4444-BD39-5E41-ABB7-FC7357D3EBFA}"/>
              </a:ext>
            </a:extLst>
          </p:cNvPr>
          <p:cNvPicPr>
            <a:picLocks noGrp="1" noChangeAspect="1"/>
          </p:cNvPicPr>
          <p:nvPr>
            <p:ph idx="1"/>
          </p:nvPr>
        </p:nvPicPr>
        <p:blipFill>
          <a:blip r:embed="rId2"/>
          <a:stretch>
            <a:fillRect/>
          </a:stretch>
        </p:blipFill>
        <p:spPr>
          <a:xfrm>
            <a:off x="838200" y="1690688"/>
            <a:ext cx="10515600" cy="4314414"/>
          </a:xfrm>
        </p:spPr>
      </p:pic>
      <p:sp>
        <p:nvSpPr>
          <p:cNvPr id="4" name="TextBox 3">
            <a:extLst>
              <a:ext uri="{FF2B5EF4-FFF2-40B4-BE49-F238E27FC236}">
                <a16:creationId xmlns:a16="http://schemas.microsoft.com/office/drawing/2014/main" id="{53380528-D7A0-F24B-BD94-782F3563C1CE}"/>
              </a:ext>
            </a:extLst>
          </p:cNvPr>
          <p:cNvSpPr txBox="1"/>
          <p:nvPr/>
        </p:nvSpPr>
        <p:spPr>
          <a:xfrm>
            <a:off x="218661" y="6311900"/>
            <a:ext cx="7024808" cy="646331"/>
          </a:xfrm>
          <a:prstGeom prst="rect">
            <a:avLst/>
          </a:prstGeom>
          <a:noFill/>
        </p:spPr>
        <p:txBody>
          <a:bodyPr wrap="none" rtlCol="0">
            <a:spAutoFit/>
          </a:bodyPr>
          <a:lstStyle/>
          <a:p>
            <a:r>
              <a:rPr lang="en-US" dirty="0"/>
              <a:t>Source: </a:t>
            </a:r>
            <a:r>
              <a:rPr lang="en-US" dirty="0">
                <a:hlinkClick r:id="rId3"/>
              </a:rPr>
              <a:t>https://www.biorxiv.org/content/10.1101/2021.06.06.447244v1</a:t>
            </a:r>
            <a:r>
              <a:rPr lang="en-US" dirty="0"/>
              <a:t> </a:t>
            </a:r>
          </a:p>
          <a:p>
            <a:endParaRPr lang="en-US" dirty="0"/>
          </a:p>
        </p:txBody>
      </p:sp>
    </p:spTree>
    <p:extLst>
      <p:ext uri="{BB962C8B-B14F-4D97-AF65-F5344CB8AC3E}">
        <p14:creationId xmlns:p14="http://schemas.microsoft.com/office/powerpoint/2010/main" val="55055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3D2-F847-7E41-8A8E-A349B498D0CA}"/>
              </a:ext>
            </a:extLst>
          </p:cNvPr>
          <p:cNvSpPr>
            <a:spLocks noGrp="1"/>
          </p:cNvSpPr>
          <p:nvPr>
            <p:ph type="title"/>
          </p:nvPr>
        </p:nvSpPr>
        <p:spPr/>
        <p:txBody>
          <a:bodyPr/>
          <a:lstStyle/>
          <a:p>
            <a:r>
              <a:rPr lang="en-US" dirty="0"/>
              <a:t>Getting to spatially resolved by sequencing (spatial </a:t>
            </a:r>
            <a:r>
              <a:rPr lang="en-US" dirty="0" err="1"/>
              <a:t>CUT&amp;Tag</a:t>
            </a:r>
            <a:r>
              <a:rPr lang="en-US" dirty="0"/>
              <a:t> via </a:t>
            </a:r>
            <a:r>
              <a:rPr lang="en-US" dirty="0" err="1"/>
              <a:t>DBiT</a:t>
            </a:r>
            <a:r>
              <a:rPr lang="en-US" dirty="0"/>
              <a:t>-seq)</a:t>
            </a:r>
          </a:p>
        </p:txBody>
      </p:sp>
      <p:sp>
        <p:nvSpPr>
          <p:cNvPr id="4" name="TextBox 3">
            <a:extLst>
              <a:ext uri="{FF2B5EF4-FFF2-40B4-BE49-F238E27FC236}">
                <a16:creationId xmlns:a16="http://schemas.microsoft.com/office/drawing/2014/main" id="{53380528-D7A0-F24B-BD94-782F3563C1CE}"/>
              </a:ext>
            </a:extLst>
          </p:cNvPr>
          <p:cNvSpPr txBox="1"/>
          <p:nvPr/>
        </p:nvSpPr>
        <p:spPr>
          <a:xfrm>
            <a:off x="218661" y="6031210"/>
            <a:ext cx="8281947" cy="923330"/>
          </a:xfrm>
          <a:prstGeom prst="rect">
            <a:avLst/>
          </a:prstGeom>
          <a:noFill/>
        </p:spPr>
        <p:txBody>
          <a:bodyPr wrap="none" rtlCol="0">
            <a:spAutoFit/>
          </a:bodyPr>
          <a:lstStyle/>
          <a:p>
            <a:r>
              <a:rPr lang="en-US" dirty="0"/>
              <a:t>Just out 2/10!</a:t>
            </a:r>
          </a:p>
          <a:p>
            <a:r>
              <a:rPr lang="en-US" dirty="0"/>
              <a:t>Source: </a:t>
            </a:r>
            <a:r>
              <a:rPr lang="en-US" dirty="0">
                <a:hlinkClick r:id="rId2"/>
              </a:rPr>
              <a:t>https://www-science-org.proxy1.library.jhu.edu/doi/10.1126/science.abg7216</a:t>
            </a:r>
            <a:r>
              <a:rPr lang="en-US" dirty="0"/>
              <a:t> </a:t>
            </a:r>
          </a:p>
          <a:p>
            <a:endParaRPr lang="en-US" dirty="0"/>
          </a:p>
        </p:txBody>
      </p:sp>
      <p:pic>
        <p:nvPicPr>
          <p:cNvPr id="8" name="Content Placeholder 7" descr="Diagram&#10;&#10;Description automatically generated">
            <a:extLst>
              <a:ext uri="{FF2B5EF4-FFF2-40B4-BE49-F238E27FC236}">
                <a16:creationId xmlns:a16="http://schemas.microsoft.com/office/drawing/2014/main" id="{81713397-5E59-F34D-B059-D7BB516ECB1D}"/>
              </a:ext>
            </a:extLst>
          </p:cNvPr>
          <p:cNvPicPr>
            <a:picLocks noGrp="1" noChangeAspect="1"/>
          </p:cNvPicPr>
          <p:nvPr>
            <p:ph idx="1"/>
          </p:nvPr>
        </p:nvPicPr>
        <p:blipFill rotWithShape="1">
          <a:blip r:embed="rId3"/>
          <a:srcRect b="21452"/>
          <a:stretch/>
        </p:blipFill>
        <p:spPr>
          <a:xfrm>
            <a:off x="2583634" y="1751637"/>
            <a:ext cx="7024732" cy="4279573"/>
          </a:xfrm>
        </p:spPr>
      </p:pic>
    </p:spTree>
    <p:extLst>
      <p:ext uri="{BB962C8B-B14F-4D97-AF65-F5344CB8AC3E}">
        <p14:creationId xmlns:p14="http://schemas.microsoft.com/office/powerpoint/2010/main" val="255819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EC12-E1A9-1F44-8B1D-3D26CAE52483}"/>
              </a:ext>
            </a:extLst>
          </p:cNvPr>
          <p:cNvSpPr>
            <a:spLocks noGrp="1"/>
          </p:cNvSpPr>
          <p:nvPr>
            <p:ph type="title"/>
          </p:nvPr>
        </p:nvSpPr>
        <p:spPr/>
        <p:txBody>
          <a:bodyPr/>
          <a:lstStyle/>
          <a:p>
            <a:r>
              <a:rPr lang="en-US" dirty="0"/>
              <a:t>Getting to spatially resolved DNA conformation by imaging</a:t>
            </a:r>
          </a:p>
        </p:txBody>
      </p:sp>
      <p:pic>
        <p:nvPicPr>
          <p:cNvPr id="5" name="Picture 2" descr="figure 1">
            <a:extLst>
              <a:ext uri="{FF2B5EF4-FFF2-40B4-BE49-F238E27FC236}">
                <a16:creationId xmlns:a16="http://schemas.microsoft.com/office/drawing/2014/main" id="{B9EB4250-15EF-CA49-8BBF-A24AF3A69E3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360" r="27356" b="40943"/>
          <a:stretch/>
        </p:blipFill>
        <p:spPr bwMode="auto">
          <a:xfrm>
            <a:off x="1646611" y="1634367"/>
            <a:ext cx="8898778" cy="4246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29BFAA-DC23-B740-A49B-E55E167932E7}"/>
              </a:ext>
            </a:extLst>
          </p:cNvPr>
          <p:cNvSpPr txBox="1"/>
          <p:nvPr/>
        </p:nvSpPr>
        <p:spPr>
          <a:xfrm>
            <a:off x="88642" y="6308209"/>
            <a:ext cx="6070829" cy="369332"/>
          </a:xfrm>
          <a:prstGeom prst="rect">
            <a:avLst/>
          </a:prstGeom>
          <a:noFill/>
        </p:spPr>
        <p:txBody>
          <a:bodyPr wrap="none" rtlCol="0">
            <a:spAutoFit/>
          </a:bodyPr>
          <a:lstStyle/>
          <a:p>
            <a:r>
              <a:rPr lang="en-US" dirty="0"/>
              <a:t>Source: </a:t>
            </a:r>
            <a:r>
              <a:rPr lang="en-US" dirty="0">
                <a:hlinkClick r:id="rId4"/>
              </a:rPr>
              <a:t>https://www.nature.com/articles/s41467-020-16732-5</a:t>
            </a:r>
            <a:r>
              <a:rPr lang="en-US" dirty="0"/>
              <a:t> </a:t>
            </a:r>
          </a:p>
        </p:txBody>
      </p:sp>
    </p:spTree>
    <p:extLst>
      <p:ext uri="{BB962C8B-B14F-4D97-AF65-F5344CB8AC3E}">
        <p14:creationId xmlns:p14="http://schemas.microsoft.com/office/powerpoint/2010/main" val="323859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E1DF-4B09-394A-A64E-739ADF22F62A}"/>
              </a:ext>
            </a:extLst>
          </p:cNvPr>
          <p:cNvSpPr>
            <a:spLocks noGrp="1"/>
          </p:cNvSpPr>
          <p:nvPr>
            <p:ph type="title"/>
          </p:nvPr>
        </p:nvSpPr>
        <p:spPr/>
        <p:txBody>
          <a:bodyPr/>
          <a:lstStyle/>
          <a:p>
            <a:r>
              <a:rPr lang="en-US" dirty="0"/>
              <a:t>Quick question</a:t>
            </a:r>
          </a:p>
        </p:txBody>
      </p:sp>
      <p:sp>
        <p:nvSpPr>
          <p:cNvPr id="3" name="Content Placeholder 2">
            <a:extLst>
              <a:ext uri="{FF2B5EF4-FFF2-40B4-BE49-F238E27FC236}">
                <a16:creationId xmlns:a16="http://schemas.microsoft.com/office/drawing/2014/main" id="{2A6B0965-B68F-DA44-9631-F270B788E46C}"/>
              </a:ext>
            </a:extLst>
          </p:cNvPr>
          <p:cNvSpPr>
            <a:spLocks noGrp="1"/>
          </p:cNvSpPr>
          <p:nvPr>
            <p:ph idx="1"/>
          </p:nvPr>
        </p:nvSpPr>
        <p:spPr/>
        <p:txBody>
          <a:bodyPr/>
          <a:lstStyle/>
          <a:p>
            <a:r>
              <a:rPr lang="en-US" dirty="0"/>
              <a:t>Chromosome 19 is ~50 million base pairs</a:t>
            </a:r>
          </a:p>
          <a:p>
            <a:r>
              <a:rPr lang="en-US" dirty="0"/>
              <a:t>From MERFISH, we’ve seen that error robust multiplexed imaging can allow us to measure 10,000 unique RNA species in a single day experiment</a:t>
            </a:r>
          </a:p>
          <a:p>
            <a:r>
              <a:rPr lang="en-US" dirty="0"/>
              <a:t>If I wanted to use error robust multiplexed imaging to measure 10,000 unique regions along chromosome 19 to trace out its conformation, what resolution can I trace out chromosome 19?</a:t>
            </a:r>
          </a:p>
          <a:p>
            <a:pPr lvl="1"/>
            <a:r>
              <a:rPr lang="en-US" dirty="0"/>
              <a:t>Can I tell if base pair 1,000,059 is touching 2,002,394 and not 1,000,238? </a:t>
            </a:r>
          </a:p>
          <a:p>
            <a:endParaRPr lang="en-US" dirty="0"/>
          </a:p>
        </p:txBody>
      </p:sp>
    </p:spTree>
    <p:extLst>
      <p:ext uri="{BB962C8B-B14F-4D97-AF65-F5344CB8AC3E}">
        <p14:creationId xmlns:p14="http://schemas.microsoft.com/office/powerpoint/2010/main" val="165315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13178-A256-B848-831B-A1979BCC21AB}"/>
              </a:ext>
            </a:extLst>
          </p:cNvPr>
          <p:cNvSpPr>
            <a:spLocks noGrp="1"/>
          </p:cNvSpPr>
          <p:nvPr>
            <p:ph type="title"/>
          </p:nvPr>
        </p:nvSpPr>
        <p:spPr/>
        <p:txBody>
          <a:bodyPr/>
          <a:lstStyle/>
          <a:p>
            <a:r>
              <a:rPr lang="en-US" dirty="0"/>
              <a:t>Questions before we move on?</a:t>
            </a:r>
          </a:p>
        </p:txBody>
      </p:sp>
      <p:sp>
        <p:nvSpPr>
          <p:cNvPr id="3" name="Text Placeholder 1">
            <a:extLst>
              <a:ext uri="{FF2B5EF4-FFF2-40B4-BE49-F238E27FC236}">
                <a16:creationId xmlns:a16="http://schemas.microsoft.com/office/drawing/2014/main" id="{DE1F315B-66DE-4142-A2BB-BE00277FFFCE}"/>
              </a:ext>
            </a:extLst>
          </p:cNvPr>
          <p:cNvSpPr>
            <a:spLocks noGrp="1"/>
          </p:cNvSpPr>
          <p:nvPr>
            <p:ph type="body" idx="1"/>
          </p:nvPr>
        </p:nvSpPr>
        <p:spPr>
          <a:xfrm>
            <a:off x="831850" y="4589463"/>
            <a:ext cx="10515600" cy="1500187"/>
          </a:xfrm>
        </p:spPr>
        <p:txBody>
          <a:bodyPr/>
          <a:lstStyle/>
          <a:p>
            <a:r>
              <a:rPr lang="en-US" dirty="0"/>
              <a:t>to practical analysis</a:t>
            </a:r>
          </a:p>
        </p:txBody>
      </p:sp>
    </p:spTree>
    <p:extLst>
      <p:ext uri="{BB962C8B-B14F-4D97-AF65-F5344CB8AC3E}">
        <p14:creationId xmlns:p14="http://schemas.microsoft.com/office/powerpoint/2010/main" val="40157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AF44-83C6-394B-A729-27B070EB4C6D}"/>
              </a:ext>
            </a:extLst>
          </p:cNvPr>
          <p:cNvSpPr>
            <a:spLocks noGrp="1"/>
          </p:cNvSpPr>
          <p:nvPr>
            <p:ph type="title"/>
          </p:nvPr>
        </p:nvSpPr>
        <p:spPr/>
        <p:txBody>
          <a:bodyPr/>
          <a:lstStyle/>
          <a:p>
            <a:r>
              <a:rPr lang="en-US" dirty="0"/>
              <a:t>Single cell [spatial] ATAC-seq</a:t>
            </a:r>
          </a:p>
        </p:txBody>
      </p:sp>
      <p:sp>
        <p:nvSpPr>
          <p:cNvPr id="8" name="Content Placeholder 7">
            <a:extLst>
              <a:ext uri="{FF2B5EF4-FFF2-40B4-BE49-F238E27FC236}">
                <a16:creationId xmlns:a16="http://schemas.microsoft.com/office/drawing/2014/main" id="{9C7E9BBC-FF54-E844-9951-A75C7C50B050}"/>
              </a:ext>
            </a:extLst>
          </p:cNvPr>
          <p:cNvSpPr>
            <a:spLocks noGrp="1"/>
          </p:cNvSpPr>
          <p:nvPr>
            <p:ph idx="1"/>
          </p:nvPr>
        </p:nvSpPr>
        <p:spPr/>
        <p:txBody>
          <a:bodyPr>
            <a:normAutofit/>
          </a:bodyPr>
          <a:lstStyle/>
          <a:p>
            <a:r>
              <a:rPr lang="en-US" dirty="0"/>
              <a:t>Still get count and position matrix</a:t>
            </a:r>
          </a:p>
          <a:p>
            <a:r>
              <a:rPr lang="en-US" dirty="0"/>
              <a:t>Instead of cell by gene, we get cell by region</a:t>
            </a:r>
          </a:p>
          <a:p>
            <a:pPr lvl="1"/>
            <a:r>
              <a:rPr lang="en-US" dirty="0"/>
              <a:t>Peaks</a:t>
            </a:r>
          </a:p>
          <a:p>
            <a:pPr lvl="1"/>
            <a:r>
              <a:rPr lang="en-US" dirty="0"/>
              <a:t>100kb windows along genome</a:t>
            </a:r>
          </a:p>
          <a:p>
            <a:r>
              <a:rPr lang="en-US" dirty="0"/>
              <a:t>In theory, we can cluster and do all the same analyses as spatial transcriptomics</a:t>
            </a:r>
          </a:p>
        </p:txBody>
      </p:sp>
    </p:spTree>
    <p:extLst>
      <p:ext uri="{BB962C8B-B14F-4D97-AF65-F5344CB8AC3E}">
        <p14:creationId xmlns:p14="http://schemas.microsoft.com/office/powerpoint/2010/main" val="298490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B16C-7248-7E41-BFD2-9D398809DB87}"/>
              </a:ext>
            </a:extLst>
          </p:cNvPr>
          <p:cNvSpPr>
            <a:spLocks noGrp="1"/>
          </p:cNvSpPr>
          <p:nvPr>
            <p:ph type="title"/>
          </p:nvPr>
        </p:nvSpPr>
        <p:spPr/>
        <p:txBody>
          <a:bodyPr/>
          <a:lstStyle/>
          <a:p>
            <a:r>
              <a:rPr lang="en-US" dirty="0"/>
              <a:t>Quick Question</a:t>
            </a:r>
          </a:p>
        </p:txBody>
      </p:sp>
      <p:sp>
        <p:nvSpPr>
          <p:cNvPr id="3" name="Content Placeholder 2">
            <a:extLst>
              <a:ext uri="{FF2B5EF4-FFF2-40B4-BE49-F238E27FC236}">
                <a16:creationId xmlns:a16="http://schemas.microsoft.com/office/drawing/2014/main" id="{D93D0774-8DEE-8C4A-90ED-D7791C3AB53B}"/>
              </a:ext>
            </a:extLst>
          </p:cNvPr>
          <p:cNvSpPr>
            <a:spLocks noGrp="1"/>
          </p:cNvSpPr>
          <p:nvPr>
            <p:ph idx="1"/>
          </p:nvPr>
        </p:nvSpPr>
        <p:spPr/>
        <p:txBody>
          <a:bodyPr/>
          <a:lstStyle/>
          <a:p>
            <a:r>
              <a:rPr lang="en-US" dirty="0"/>
              <a:t>In spatial transcriptomics analysis, clusters of cells are transcriptionally similar (express similar genes). What do these spatial ATAC-seq clusters mean?</a:t>
            </a:r>
          </a:p>
          <a:p>
            <a:pPr marL="0" indent="0">
              <a:buNone/>
            </a:pPr>
            <a:endParaRPr lang="en-US" dirty="0"/>
          </a:p>
        </p:txBody>
      </p:sp>
    </p:spTree>
    <p:extLst>
      <p:ext uri="{BB962C8B-B14F-4D97-AF65-F5344CB8AC3E}">
        <p14:creationId xmlns:p14="http://schemas.microsoft.com/office/powerpoint/2010/main" val="96652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B16C-7248-7E41-BFD2-9D398809DB87}"/>
              </a:ext>
            </a:extLst>
          </p:cNvPr>
          <p:cNvSpPr>
            <a:spLocks noGrp="1"/>
          </p:cNvSpPr>
          <p:nvPr>
            <p:ph type="title"/>
          </p:nvPr>
        </p:nvSpPr>
        <p:spPr/>
        <p:txBody>
          <a:bodyPr/>
          <a:lstStyle/>
          <a:p>
            <a:r>
              <a:rPr lang="en-US" dirty="0"/>
              <a:t>Quick Question</a:t>
            </a:r>
          </a:p>
        </p:txBody>
      </p:sp>
      <p:sp>
        <p:nvSpPr>
          <p:cNvPr id="3" name="Content Placeholder 2">
            <a:extLst>
              <a:ext uri="{FF2B5EF4-FFF2-40B4-BE49-F238E27FC236}">
                <a16:creationId xmlns:a16="http://schemas.microsoft.com/office/drawing/2014/main" id="{D93D0774-8DEE-8C4A-90ED-D7791C3AB53B}"/>
              </a:ext>
            </a:extLst>
          </p:cNvPr>
          <p:cNvSpPr>
            <a:spLocks noGrp="1"/>
          </p:cNvSpPr>
          <p:nvPr>
            <p:ph idx="1"/>
          </p:nvPr>
        </p:nvSpPr>
        <p:spPr/>
        <p:txBody>
          <a:bodyPr/>
          <a:lstStyle/>
          <a:p>
            <a:r>
              <a:rPr lang="en-US" dirty="0"/>
              <a:t>In spatial transcriptomics analysis, differential testing could help us identify which genes were upregulated in clusters. Can we do differential testing with ATAC-seq?</a:t>
            </a:r>
          </a:p>
          <a:p>
            <a:pPr marL="0" indent="0">
              <a:buNone/>
            </a:pPr>
            <a:endParaRPr lang="en-US" dirty="0"/>
          </a:p>
        </p:txBody>
      </p:sp>
    </p:spTree>
    <p:extLst>
      <p:ext uri="{BB962C8B-B14F-4D97-AF65-F5344CB8AC3E}">
        <p14:creationId xmlns:p14="http://schemas.microsoft.com/office/powerpoint/2010/main" val="321761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5C6D1-D017-404F-9646-5A5B20ACA3C3}"/>
              </a:ext>
            </a:extLst>
          </p:cNvPr>
          <p:cNvSpPr>
            <a:spLocks noGrp="1"/>
          </p:cNvSpPr>
          <p:nvPr>
            <p:ph type="title"/>
          </p:nvPr>
        </p:nvSpPr>
        <p:spPr/>
        <p:txBody>
          <a:bodyPr/>
          <a:lstStyle/>
          <a:p>
            <a:r>
              <a:rPr lang="en-US" dirty="0"/>
              <a:t>Food for thought</a:t>
            </a:r>
          </a:p>
        </p:txBody>
      </p:sp>
      <p:sp>
        <p:nvSpPr>
          <p:cNvPr id="5" name="Content Placeholder 4">
            <a:extLst>
              <a:ext uri="{FF2B5EF4-FFF2-40B4-BE49-F238E27FC236}">
                <a16:creationId xmlns:a16="http://schemas.microsoft.com/office/drawing/2014/main" id="{CDC36B96-88C8-C940-8CD8-DAB82EB2AC7E}"/>
              </a:ext>
            </a:extLst>
          </p:cNvPr>
          <p:cNvSpPr>
            <a:spLocks noGrp="1"/>
          </p:cNvSpPr>
          <p:nvPr>
            <p:ph idx="1"/>
          </p:nvPr>
        </p:nvSpPr>
        <p:spPr/>
        <p:txBody>
          <a:bodyPr/>
          <a:lstStyle/>
          <a:p>
            <a:r>
              <a:rPr lang="en-US" dirty="0"/>
              <a:t>Many many RNA molecules are in a mammalian cell? </a:t>
            </a:r>
          </a:p>
          <a:p>
            <a:r>
              <a:rPr lang="en-US" dirty="0"/>
              <a:t>How many accessible regions are in the genome?</a:t>
            </a:r>
          </a:p>
        </p:txBody>
      </p:sp>
    </p:spTree>
    <p:extLst>
      <p:ext uri="{BB962C8B-B14F-4D97-AF65-F5344CB8AC3E}">
        <p14:creationId xmlns:p14="http://schemas.microsoft.com/office/powerpoint/2010/main" val="380196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igenetics: Fundamentals, History, and Examples | What is Epigenetics?">
            <a:extLst>
              <a:ext uri="{FF2B5EF4-FFF2-40B4-BE49-F238E27FC236}">
                <a16:creationId xmlns:a16="http://schemas.microsoft.com/office/drawing/2014/main" id="{051BBB1D-F7EC-EB4A-9CFD-328356D52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87" y="550520"/>
            <a:ext cx="10477226" cy="5756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08161F-50CC-054B-9235-AEDDD70641CD}"/>
              </a:ext>
            </a:extLst>
          </p:cNvPr>
          <p:cNvSpPr txBox="1"/>
          <p:nvPr/>
        </p:nvSpPr>
        <p:spPr>
          <a:xfrm>
            <a:off x="145773" y="6428679"/>
            <a:ext cx="5808578" cy="369332"/>
          </a:xfrm>
          <a:prstGeom prst="rect">
            <a:avLst/>
          </a:prstGeom>
          <a:noFill/>
        </p:spPr>
        <p:txBody>
          <a:bodyPr wrap="none" rtlCol="0">
            <a:spAutoFit/>
          </a:bodyPr>
          <a:lstStyle/>
          <a:p>
            <a:r>
              <a:rPr lang="en-US" dirty="0"/>
              <a:t>Source: https://</a:t>
            </a:r>
            <a:r>
              <a:rPr lang="en-US" dirty="0" err="1"/>
              <a:t>www.whatisepigenetics.com</a:t>
            </a:r>
            <a:r>
              <a:rPr lang="en-US" dirty="0"/>
              <a:t>/fundamentals/</a:t>
            </a:r>
          </a:p>
        </p:txBody>
      </p:sp>
      <p:sp>
        <p:nvSpPr>
          <p:cNvPr id="6" name="TextBox 5">
            <a:extLst>
              <a:ext uri="{FF2B5EF4-FFF2-40B4-BE49-F238E27FC236}">
                <a16:creationId xmlns:a16="http://schemas.microsoft.com/office/drawing/2014/main" id="{2F9337EF-8A3A-4D4C-816C-DF838EAFE62C}"/>
              </a:ext>
            </a:extLst>
          </p:cNvPr>
          <p:cNvSpPr txBox="1"/>
          <p:nvPr/>
        </p:nvSpPr>
        <p:spPr>
          <a:xfrm>
            <a:off x="3560324" y="5000018"/>
            <a:ext cx="1154483" cy="646331"/>
          </a:xfrm>
          <a:prstGeom prst="rect">
            <a:avLst/>
          </a:prstGeom>
          <a:noFill/>
        </p:spPr>
        <p:txBody>
          <a:bodyPr wrap="none" rtlCol="0">
            <a:spAutoFit/>
          </a:bodyPr>
          <a:lstStyle/>
          <a:p>
            <a:r>
              <a:rPr lang="en-US" b="1" dirty="0"/>
              <a:t>(a type of </a:t>
            </a:r>
          </a:p>
          <a:p>
            <a:r>
              <a:rPr lang="en-US" b="1" dirty="0"/>
              <a:t>protein)</a:t>
            </a:r>
          </a:p>
        </p:txBody>
      </p:sp>
    </p:spTree>
    <p:extLst>
      <p:ext uri="{BB962C8B-B14F-4D97-AF65-F5344CB8AC3E}">
        <p14:creationId xmlns:p14="http://schemas.microsoft.com/office/powerpoint/2010/main" val="53660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04BA-9D63-424E-9697-8697745F284A}"/>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F490918D-AC5A-144C-9D28-A071EE470374}"/>
              </a:ext>
            </a:extLst>
          </p:cNvPr>
          <p:cNvSpPr>
            <a:spLocks noGrp="1"/>
          </p:cNvSpPr>
          <p:nvPr>
            <p:ph idx="1"/>
          </p:nvPr>
        </p:nvSpPr>
        <p:spPr/>
        <p:txBody>
          <a:bodyPr/>
          <a:lstStyle/>
          <a:p>
            <a:r>
              <a:rPr lang="en-US" dirty="0"/>
              <a:t>If I want to sequence every molecule, at least how many reads do I need to sequence?</a:t>
            </a:r>
          </a:p>
          <a:p>
            <a:r>
              <a:rPr lang="en-US" dirty="0"/>
              <a:t>If I want to sequence every accessible region, at least how many reads do I need to sequence?</a:t>
            </a:r>
          </a:p>
        </p:txBody>
      </p:sp>
    </p:spTree>
    <p:extLst>
      <p:ext uri="{BB962C8B-B14F-4D97-AF65-F5344CB8AC3E}">
        <p14:creationId xmlns:p14="http://schemas.microsoft.com/office/powerpoint/2010/main" val="199895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04BA-9D63-424E-9697-8697745F284A}"/>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F490918D-AC5A-144C-9D28-A071EE470374}"/>
              </a:ext>
            </a:extLst>
          </p:cNvPr>
          <p:cNvSpPr>
            <a:spLocks noGrp="1"/>
          </p:cNvSpPr>
          <p:nvPr>
            <p:ph idx="1"/>
          </p:nvPr>
        </p:nvSpPr>
        <p:spPr/>
        <p:txBody>
          <a:bodyPr/>
          <a:lstStyle/>
          <a:p>
            <a:r>
              <a:rPr lang="en-US" dirty="0"/>
              <a:t>We’ve seen a range of measurements for gene expression (0 to X copies)</a:t>
            </a:r>
          </a:p>
          <a:p>
            <a:r>
              <a:rPr lang="en-US" dirty="0"/>
              <a:t>What is the range of measurements for accessibility data in single cells?</a:t>
            </a:r>
          </a:p>
          <a:p>
            <a:r>
              <a:rPr lang="en-US" dirty="0"/>
              <a:t>Are we more likely to get false positives or false negatives?</a:t>
            </a:r>
          </a:p>
          <a:p>
            <a:r>
              <a:rPr lang="en-US" dirty="0"/>
              <a:t>(by understanding where your data comes from, you can do analysis better)</a:t>
            </a:r>
          </a:p>
        </p:txBody>
      </p:sp>
    </p:spTree>
    <p:extLst>
      <p:ext uri="{BB962C8B-B14F-4D97-AF65-F5344CB8AC3E}">
        <p14:creationId xmlns:p14="http://schemas.microsoft.com/office/powerpoint/2010/main" val="230168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029-307D-AC46-9051-0EB1164B6B63}"/>
              </a:ext>
            </a:extLst>
          </p:cNvPr>
          <p:cNvSpPr>
            <a:spLocks noGrp="1"/>
          </p:cNvSpPr>
          <p:nvPr>
            <p:ph type="ctrTitle"/>
          </p:nvPr>
        </p:nvSpPr>
        <p:spPr>
          <a:xfrm>
            <a:off x="1524000" y="2722563"/>
            <a:ext cx="9144000" cy="2387600"/>
          </a:xfrm>
        </p:spPr>
        <p:txBody>
          <a:bodyPr>
            <a:normAutofit fontScale="90000"/>
          </a:bodyPr>
          <a:lstStyle/>
          <a:p>
            <a:r>
              <a:rPr lang="en-US" dirty="0"/>
              <a:t>Today’s hands on component: </a:t>
            </a:r>
            <a:br>
              <a:rPr lang="en-US" dirty="0"/>
            </a:br>
            <a:r>
              <a:rPr lang="en-US" dirty="0"/>
              <a:t>spatial epigenomics data </a:t>
            </a:r>
            <a:br>
              <a:rPr lang="en-US" dirty="0"/>
            </a:br>
            <a:r>
              <a:rPr lang="en-US" dirty="0"/>
              <a:t>(explore together)</a:t>
            </a:r>
            <a:br>
              <a:rPr lang="en-US" dirty="0"/>
            </a:br>
            <a:br>
              <a:rPr lang="en-US" dirty="0"/>
            </a:br>
            <a:r>
              <a:rPr lang="en-US" dirty="0"/>
              <a:t>Homework Assignment 5</a:t>
            </a:r>
          </a:p>
        </p:txBody>
      </p:sp>
      <p:sp>
        <p:nvSpPr>
          <p:cNvPr id="3" name="Subtitle 2">
            <a:extLst>
              <a:ext uri="{FF2B5EF4-FFF2-40B4-BE49-F238E27FC236}">
                <a16:creationId xmlns:a16="http://schemas.microsoft.com/office/drawing/2014/main" id="{A6412897-8F09-D94B-9E08-D29098A67DA3}"/>
              </a:ext>
            </a:extLst>
          </p:cNvPr>
          <p:cNvSpPr>
            <a:spLocks noGrp="1"/>
          </p:cNvSpPr>
          <p:nvPr>
            <p:ph type="subTitle" idx="1"/>
          </p:nvPr>
        </p:nvSpPr>
        <p:spPr>
          <a:xfrm>
            <a:off x="1524000" y="5202238"/>
            <a:ext cx="9144000" cy="1655762"/>
          </a:xfrm>
        </p:spPr>
        <p:txBody>
          <a:bodyPr/>
          <a:lstStyle/>
          <a:p>
            <a:r>
              <a:rPr lang="en-US" dirty="0"/>
              <a:t>Due Thursday (6PM Baltimore Time)</a:t>
            </a:r>
          </a:p>
        </p:txBody>
      </p:sp>
    </p:spTree>
    <p:extLst>
      <p:ext uri="{BB962C8B-B14F-4D97-AF65-F5344CB8AC3E}">
        <p14:creationId xmlns:p14="http://schemas.microsoft.com/office/powerpoint/2010/main" val="1356984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ED96-661A-FC49-BE46-BA64FC1A54E4}"/>
              </a:ext>
            </a:extLst>
          </p:cNvPr>
          <p:cNvSpPr>
            <a:spLocks noGrp="1"/>
          </p:cNvSpPr>
          <p:nvPr>
            <p:ph type="ctrTitle"/>
          </p:nvPr>
        </p:nvSpPr>
        <p:spPr/>
        <p:txBody>
          <a:bodyPr/>
          <a:lstStyle/>
          <a:p>
            <a:r>
              <a:rPr lang="en-US" dirty="0" err="1"/>
              <a:t>bit.ly</a:t>
            </a:r>
            <a:r>
              <a:rPr lang="en-US" dirty="0"/>
              <a:t>/</a:t>
            </a:r>
            <a:r>
              <a:rPr lang="en-US" dirty="0" err="1"/>
              <a:t>GDV_rc</a:t>
            </a:r>
            <a:endParaRPr lang="en-US" dirty="0"/>
          </a:p>
        </p:txBody>
      </p:sp>
    </p:spTree>
    <p:extLst>
      <p:ext uri="{BB962C8B-B14F-4D97-AF65-F5344CB8AC3E}">
        <p14:creationId xmlns:p14="http://schemas.microsoft.com/office/powerpoint/2010/main" val="185821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B4E8-67DE-134C-8594-62173BACA7DD}"/>
              </a:ext>
            </a:extLst>
          </p:cNvPr>
          <p:cNvSpPr>
            <a:spLocks noGrp="1"/>
          </p:cNvSpPr>
          <p:nvPr>
            <p:ph type="title"/>
          </p:nvPr>
        </p:nvSpPr>
        <p:spPr/>
        <p:txBody>
          <a:bodyPr/>
          <a:lstStyle/>
          <a:p>
            <a:r>
              <a:rPr lang="en-US" dirty="0"/>
              <a:t>What parts of DNA are accessible for transcription?</a:t>
            </a:r>
          </a:p>
        </p:txBody>
      </p:sp>
      <p:sp>
        <p:nvSpPr>
          <p:cNvPr id="3" name="Content Placeholder 2">
            <a:extLst>
              <a:ext uri="{FF2B5EF4-FFF2-40B4-BE49-F238E27FC236}">
                <a16:creationId xmlns:a16="http://schemas.microsoft.com/office/drawing/2014/main" id="{C1B6FD57-2872-8749-BE7B-D853532AE7DC}"/>
              </a:ext>
            </a:extLst>
          </p:cNvPr>
          <p:cNvSpPr>
            <a:spLocks noGrp="1"/>
          </p:cNvSpPr>
          <p:nvPr>
            <p:ph idx="1"/>
          </p:nvPr>
        </p:nvSpPr>
        <p:spPr>
          <a:xfrm>
            <a:off x="838199" y="1825625"/>
            <a:ext cx="4087091" cy="4351338"/>
          </a:xfrm>
        </p:spPr>
        <p:txBody>
          <a:bodyPr>
            <a:normAutofit/>
          </a:bodyPr>
          <a:lstStyle/>
          <a:p>
            <a:r>
              <a:rPr lang="en-US" dirty="0"/>
              <a:t>ATAC-seq: Assay for Transposase-Accessible Chromatin using Sequencing</a:t>
            </a:r>
          </a:p>
          <a:p>
            <a:r>
              <a:rPr lang="en-US" dirty="0"/>
              <a:t>Why could this be interesting?</a:t>
            </a:r>
          </a:p>
          <a:p>
            <a:endParaRPr lang="en-US" dirty="0"/>
          </a:p>
        </p:txBody>
      </p:sp>
      <p:pic>
        <p:nvPicPr>
          <p:cNvPr id="13314" name="Picture 2" descr="GENEWIZ from Azenta | ATAC-Seq">
            <a:extLst>
              <a:ext uri="{FF2B5EF4-FFF2-40B4-BE49-F238E27FC236}">
                <a16:creationId xmlns:a16="http://schemas.microsoft.com/office/drawing/2014/main" id="{0C827FDE-F673-EB46-B65A-221FADF1D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290" y="1332301"/>
            <a:ext cx="5324764" cy="4856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963BE7-49D2-9543-9C39-EBEC890D91A3}"/>
              </a:ext>
            </a:extLst>
          </p:cNvPr>
          <p:cNvSpPr txBox="1"/>
          <p:nvPr/>
        </p:nvSpPr>
        <p:spPr>
          <a:xfrm>
            <a:off x="9860396" y="1332301"/>
            <a:ext cx="1883063" cy="3693319"/>
          </a:xfrm>
          <a:prstGeom prst="rect">
            <a:avLst/>
          </a:prstGeom>
          <a:noFill/>
        </p:spPr>
        <p:txBody>
          <a:bodyPr wrap="square" rtlCol="0">
            <a:spAutoFit/>
          </a:bodyPr>
          <a:lstStyle/>
          <a:p>
            <a:r>
              <a:rPr lang="en-US" dirty="0"/>
              <a:t>a genetically engineered hyperactive Tn5 transposase (2013) that simultaneously cuts open chromatin leaving a staggered nick and ligates sequencing adapters to these regions</a:t>
            </a:r>
          </a:p>
        </p:txBody>
      </p:sp>
    </p:spTree>
    <p:extLst>
      <p:ext uri="{BB962C8B-B14F-4D97-AF65-F5344CB8AC3E}">
        <p14:creationId xmlns:p14="http://schemas.microsoft.com/office/powerpoint/2010/main" val="378243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8189-FC49-FA4E-8A6A-3FEBFB07B999}"/>
              </a:ext>
            </a:extLst>
          </p:cNvPr>
          <p:cNvSpPr>
            <a:spLocks noGrp="1"/>
          </p:cNvSpPr>
          <p:nvPr>
            <p:ph type="title"/>
          </p:nvPr>
        </p:nvSpPr>
        <p:spPr/>
        <p:txBody>
          <a:bodyPr/>
          <a:lstStyle/>
          <a:p>
            <a:r>
              <a:rPr lang="en-US" dirty="0"/>
              <a:t>Interpreting ATAC-seq data</a:t>
            </a:r>
          </a:p>
        </p:txBody>
      </p:sp>
      <p:cxnSp>
        <p:nvCxnSpPr>
          <p:cNvPr id="4" name="Straight Connector 3">
            <a:extLst>
              <a:ext uri="{FF2B5EF4-FFF2-40B4-BE49-F238E27FC236}">
                <a16:creationId xmlns:a16="http://schemas.microsoft.com/office/drawing/2014/main" id="{49A27149-55FF-F14F-B891-897ED8414921}"/>
              </a:ext>
            </a:extLst>
          </p:cNvPr>
          <p:cNvCxnSpPr/>
          <p:nvPr/>
        </p:nvCxnSpPr>
        <p:spPr>
          <a:xfrm>
            <a:off x="1054769" y="481263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069DFA-D9B7-904E-9FD7-27B06DC2F29F}"/>
              </a:ext>
            </a:extLst>
          </p:cNvPr>
          <p:cNvSpPr txBox="1"/>
          <p:nvPr/>
        </p:nvSpPr>
        <p:spPr>
          <a:xfrm>
            <a:off x="5622758" y="5005137"/>
            <a:ext cx="1431802" cy="523220"/>
          </a:xfrm>
          <a:prstGeom prst="rect">
            <a:avLst/>
          </a:prstGeom>
          <a:noFill/>
        </p:spPr>
        <p:txBody>
          <a:bodyPr wrap="none" rtlCol="0">
            <a:spAutoFit/>
          </a:bodyPr>
          <a:lstStyle/>
          <a:p>
            <a:r>
              <a:rPr lang="en-US" sz="2800" dirty="0"/>
              <a:t>Genome</a:t>
            </a:r>
          </a:p>
        </p:txBody>
      </p:sp>
      <p:sp>
        <p:nvSpPr>
          <p:cNvPr id="6" name="TextBox 5">
            <a:extLst>
              <a:ext uri="{FF2B5EF4-FFF2-40B4-BE49-F238E27FC236}">
                <a16:creationId xmlns:a16="http://schemas.microsoft.com/office/drawing/2014/main" id="{C45B662F-8EE4-7A40-811A-B209E8DEF6FE}"/>
              </a:ext>
            </a:extLst>
          </p:cNvPr>
          <p:cNvSpPr txBox="1"/>
          <p:nvPr/>
        </p:nvSpPr>
        <p:spPr>
          <a:xfrm>
            <a:off x="1054769" y="3577026"/>
            <a:ext cx="1781129" cy="523220"/>
          </a:xfrm>
          <a:prstGeom prst="rect">
            <a:avLst/>
          </a:prstGeom>
          <a:noFill/>
        </p:spPr>
        <p:txBody>
          <a:bodyPr wrap="none" rtlCol="0">
            <a:spAutoFit/>
          </a:bodyPr>
          <a:lstStyle/>
          <a:p>
            <a:r>
              <a:rPr lang="en-US" sz="2800" dirty="0"/>
              <a:t>Alignment:</a:t>
            </a:r>
          </a:p>
        </p:txBody>
      </p:sp>
      <p:sp>
        <p:nvSpPr>
          <p:cNvPr id="7" name="TextBox 6">
            <a:extLst>
              <a:ext uri="{FF2B5EF4-FFF2-40B4-BE49-F238E27FC236}">
                <a16:creationId xmlns:a16="http://schemas.microsoft.com/office/drawing/2014/main" id="{F995D125-F461-A945-9BFD-AF1F4F95B2C2}"/>
              </a:ext>
            </a:extLst>
          </p:cNvPr>
          <p:cNvSpPr txBox="1"/>
          <p:nvPr/>
        </p:nvSpPr>
        <p:spPr>
          <a:xfrm>
            <a:off x="1083467" y="2545535"/>
            <a:ext cx="1699504" cy="523220"/>
          </a:xfrm>
          <a:prstGeom prst="rect">
            <a:avLst/>
          </a:prstGeom>
          <a:noFill/>
        </p:spPr>
        <p:txBody>
          <a:bodyPr wrap="none" rtlCol="0">
            <a:spAutoFit/>
          </a:bodyPr>
          <a:lstStyle/>
          <a:p>
            <a:r>
              <a:rPr lang="en-US" sz="2800" dirty="0"/>
              <a:t>Sequence:</a:t>
            </a:r>
          </a:p>
        </p:txBody>
      </p:sp>
      <p:pic>
        <p:nvPicPr>
          <p:cNvPr id="9" name="Picture 8">
            <a:extLst>
              <a:ext uri="{FF2B5EF4-FFF2-40B4-BE49-F238E27FC236}">
                <a16:creationId xmlns:a16="http://schemas.microsoft.com/office/drawing/2014/main" id="{15DAF76D-6AD6-DC48-AFDF-265B6FF64F98}"/>
              </a:ext>
            </a:extLst>
          </p:cNvPr>
          <p:cNvPicPr>
            <a:picLocks noChangeAspect="1"/>
          </p:cNvPicPr>
          <p:nvPr/>
        </p:nvPicPr>
        <p:blipFill>
          <a:blip r:embed="rId2"/>
          <a:stretch>
            <a:fillRect/>
          </a:stretch>
        </p:blipFill>
        <p:spPr>
          <a:xfrm>
            <a:off x="3914441" y="2467562"/>
            <a:ext cx="2181559" cy="679165"/>
          </a:xfrm>
          <a:prstGeom prst="rect">
            <a:avLst/>
          </a:prstGeom>
        </p:spPr>
      </p:pic>
      <p:pic>
        <p:nvPicPr>
          <p:cNvPr id="10" name="Picture 9">
            <a:extLst>
              <a:ext uri="{FF2B5EF4-FFF2-40B4-BE49-F238E27FC236}">
                <a16:creationId xmlns:a16="http://schemas.microsoft.com/office/drawing/2014/main" id="{EA20950D-40AC-5741-9020-21A2B820F3D4}"/>
              </a:ext>
            </a:extLst>
          </p:cNvPr>
          <p:cNvPicPr>
            <a:picLocks noChangeAspect="1"/>
          </p:cNvPicPr>
          <p:nvPr/>
        </p:nvPicPr>
        <p:blipFill>
          <a:blip r:embed="rId2"/>
          <a:stretch>
            <a:fillRect/>
          </a:stretch>
        </p:blipFill>
        <p:spPr>
          <a:xfrm>
            <a:off x="6197054" y="2403074"/>
            <a:ext cx="2181559" cy="679165"/>
          </a:xfrm>
          <a:prstGeom prst="rect">
            <a:avLst/>
          </a:prstGeom>
        </p:spPr>
      </p:pic>
      <p:pic>
        <p:nvPicPr>
          <p:cNvPr id="11" name="Picture 10">
            <a:extLst>
              <a:ext uri="{FF2B5EF4-FFF2-40B4-BE49-F238E27FC236}">
                <a16:creationId xmlns:a16="http://schemas.microsoft.com/office/drawing/2014/main" id="{ADD16E82-B21D-0740-802C-E66ACEC7596E}"/>
              </a:ext>
            </a:extLst>
          </p:cNvPr>
          <p:cNvPicPr>
            <a:picLocks noChangeAspect="1"/>
          </p:cNvPicPr>
          <p:nvPr/>
        </p:nvPicPr>
        <p:blipFill>
          <a:blip r:embed="rId2"/>
          <a:stretch>
            <a:fillRect/>
          </a:stretch>
        </p:blipFill>
        <p:spPr>
          <a:xfrm>
            <a:off x="8479667" y="2403074"/>
            <a:ext cx="2181559" cy="679165"/>
          </a:xfrm>
          <a:prstGeom prst="rect">
            <a:avLst/>
          </a:prstGeom>
        </p:spPr>
      </p:pic>
      <p:cxnSp>
        <p:nvCxnSpPr>
          <p:cNvPr id="14" name="Straight Connector 13">
            <a:extLst>
              <a:ext uri="{FF2B5EF4-FFF2-40B4-BE49-F238E27FC236}">
                <a16:creationId xmlns:a16="http://schemas.microsoft.com/office/drawing/2014/main" id="{0E370668-838C-8943-A10C-218E26149492}"/>
              </a:ext>
            </a:extLst>
          </p:cNvPr>
          <p:cNvCxnSpPr>
            <a:cxnSpLocks/>
          </p:cNvCxnSpPr>
          <p:nvPr/>
        </p:nvCxnSpPr>
        <p:spPr>
          <a:xfrm>
            <a:off x="5622758" y="4609323"/>
            <a:ext cx="124457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B1C0E2-43F8-1343-9A1B-5647881E1054}"/>
              </a:ext>
            </a:extLst>
          </p:cNvPr>
          <p:cNvCxnSpPr>
            <a:cxnSpLocks/>
          </p:cNvCxnSpPr>
          <p:nvPr/>
        </p:nvCxnSpPr>
        <p:spPr>
          <a:xfrm>
            <a:off x="6043260" y="4444482"/>
            <a:ext cx="124457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517541-4C17-5548-BBC0-CECC11F4EB00}"/>
              </a:ext>
            </a:extLst>
          </p:cNvPr>
          <p:cNvCxnSpPr>
            <a:cxnSpLocks/>
          </p:cNvCxnSpPr>
          <p:nvPr/>
        </p:nvCxnSpPr>
        <p:spPr>
          <a:xfrm>
            <a:off x="6245044" y="4271307"/>
            <a:ext cx="124457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DD0B3E-0177-6B45-89F9-3D6FFAC8D575}"/>
              </a:ext>
            </a:extLst>
          </p:cNvPr>
          <p:cNvCxnSpPr>
            <a:cxnSpLocks/>
          </p:cNvCxnSpPr>
          <p:nvPr/>
        </p:nvCxnSpPr>
        <p:spPr>
          <a:xfrm>
            <a:off x="5809987" y="4100246"/>
            <a:ext cx="124457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6DF935-CB33-D040-81A7-603E99C448AF}"/>
              </a:ext>
            </a:extLst>
          </p:cNvPr>
          <p:cNvCxnSpPr>
            <a:cxnSpLocks/>
          </p:cNvCxnSpPr>
          <p:nvPr/>
        </p:nvCxnSpPr>
        <p:spPr>
          <a:xfrm>
            <a:off x="6338659" y="3935407"/>
            <a:ext cx="1244573"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91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250D-3117-AB47-8D75-5740EBD53C70}"/>
              </a:ext>
            </a:extLst>
          </p:cNvPr>
          <p:cNvSpPr>
            <a:spLocks noGrp="1"/>
          </p:cNvSpPr>
          <p:nvPr>
            <p:ph type="title"/>
          </p:nvPr>
        </p:nvSpPr>
        <p:spPr/>
        <p:txBody>
          <a:bodyPr/>
          <a:lstStyle/>
          <a:p>
            <a:r>
              <a:rPr lang="en-US" dirty="0"/>
              <a:t>Visualizing ATAC-seq data</a:t>
            </a:r>
          </a:p>
        </p:txBody>
      </p:sp>
      <p:pic>
        <p:nvPicPr>
          <p:cNvPr id="5" name="Content Placeholder 4">
            <a:extLst>
              <a:ext uri="{FF2B5EF4-FFF2-40B4-BE49-F238E27FC236}">
                <a16:creationId xmlns:a16="http://schemas.microsoft.com/office/drawing/2014/main" id="{91685733-1255-A74B-B01F-89F30B611B59}"/>
              </a:ext>
            </a:extLst>
          </p:cNvPr>
          <p:cNvPicPr>
            <a:picLocks noGrp="1" noChangeAspect="1"/>
          </p:cNvPicPr>
          <p:nvPr>
            <p:ph idx="1"/>
          </p:nvPr>
        </p:nvPicPr>
        <p:blipFill rotWithShape="1">
          <a:blip r:embed="rId2"/>
          <a:srcRect l="17141" t="-293" r="29332" b="9265"/>
          <a:stretch/>
        </p:blipFill>
        <p:spPr>
          <a:xfrm>
            <a:off x="3077029" y="4169447"/>
            <a:ext cx="5512789" cy="607142"/>
          </a:xfrm>
        </p:spPr>
      </p:pic>
      <p:cxnSp>
        <p:nvCxnSpPr>
          <p:cNvPr id="6" name="Straight Connector 5">
            <a:extLst>
              <a:ext uri="{FF2B5EF4-FFF2-40B4-BE49-F238E27FC236}">
                <a16:creationId xmlns:a16="http://schemas.microsoft.com/office/drawing/2014/main" id="{243FF18B-0372-1B47-8C1E-89D691228286}"/>
              </a:ext>
            </a:extLst>
          </p:cNvPr>
          <p:cNvCxnSpPr/>
          <p:nvPr/>
        </p:nvCxnSpPr>
        <p:spPr>
          <a:xfrm>
            <a:off x="1054769" y="511080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35ACFE-11B3-6D41-AB8A-393603879E21}"/>
              </a:ext>
            </a:extLst>
          </p:cNvPr>
          <p:cNvSpPr txBox="1"/>
          <p:nvPr/>
        </p:nvSpPr>
        <p:spPr>
          <a:xfrm>
            <a:off x="5622758" y="5303311"/>
            <a:ext cx="1431802" cy="523220"/>
          </a:xfrm>
          <a:prstGeom prst="rect">
            <a:avLst/>
          </a:prstGeom>
          <a:noFill/>
        </p:spPr>
        <p:txBody>
          <a:bodyPr wrap="none" rtlCol="0">
            <a:spAutoFit/>
          </a:bodyPr>
          <a:lstStyle/>
          <a:p>
            <a:r>
              <a:rPr lang="en-US" sz="2800" dirty="0"/>
              <a:t>Genome</a:t>
            </a:r>
          </a:p>
        </p:txBody>
      </p:sp>
      <p:pic>
        <p:nvPicPr>
          <p:cNvPr id="9" name="Picture 8">
            <a:extLst>
              <a:ext uri="{FF2B5EF4-FFF2-40B4-BE49-F238E27FC236}">
                <a16:creationId xmlns:a16="http://schemas.microsoft.com/office/drawing/2014/main" id="{2ABDA857-70C0-7849-AC78-0272FDAD52E7}"/>
              </a:ext>
            </a:extLst>
          </p:cNvPr>
          <p:cNvPicPr>
            <a:picLocks noChangeAspect="1"/>
          </p:cNvPicPr>
          <p:nvPr/>
        </p:nvPicPr>
        <p:blipFill>
          <a:blip r:embed="rId3"/>
          <a:stretch>
            <a:fillRect/>
          </a:stretch>
        </p:blipFill>
        <p:spPr>
          <a:xfrm>
            <a:off x="838200" y="3143978"/>
            <a:ext cx="10555923" cy="875917"/>
          </a:xfrm>
          <a:prstGeom prst="rect">
            <a:avLst/>
          </a:prstGeom>
        </p:spPr>
      </p:pic>
      <p:pic>
        <p:nvPicPr>
          <p:cNvPr id="11" name="Picture 10">
            <a:extLst>
              <a:ext uri="{FF2B5EF4-FFF2-40B4-BE49-F238E27FC236}">
                <a16:creationId xmlns:a16="http://schemas.microsoft.com/office/drawing/2014/main" id="{6E32058E-32CA-FF47-AEB9-C61D89CD1779}"/>
              </a:ext>
            </a:extLst>
          </p:cNvPr>
          <p:cNvPicPr>
            <a:picLocks noChangeAspect="1"/>
          </p:cNvPicPr>
          <p:nvPr/>
        </p:nvPicPr>
        <p:blipFill>
          <a:blip r:embed="rId4"/>
          <a:stretch>
            <a:fillRect/>
          </a:stretch>
        </p:blipFill>
        <p:spPr>
          <a:xfrm>
            <a:off x="856861" y="2185534"/>
            <a:ext cx="10515600" cy="808893"/>
          </a:xfrm>
          <a:prstGeom prst="rect">
            <a:avLst/>
          </a:prstGeom>
        </p:spPr>
      </p:pic>
      <p:sp>
        <p:nvSpPr>
          <p:cNvPr id="12" name="TextBox 11">
            <a:extLst>
              <a:ext uri="{FF2B5EF4-FFF2-40B4-BE49-F238E27FC236}">
                <a16:creationId xmlns:a16="http://schemas.microsoft.com/office/drawing/2014/main" id="{9B29077F-B559-7445-B4B0-D269FD390E92}"/>
              </a:ext>
            </a:extLst>
          </p:cNvPr>
          <p:cNvSpPr txBox="1"/>
          <p:nvPr/>
        </p:nvSpPr>
        <p:spPr>
          <a:xfrm>
            <a:off x="10406516" y="1993030"/>
            <a:ext cx="1204176" cy="369332"/>
          </a:xfrm>
          <a:prstGeom prst="rect">
            <a:avLst/>
          </a:prstGeom>
          <a:noFill/>
        </p:spPr>
        <p:txBody>
          <a:bodyPr wrap="none" rtlCol="0">
            <a:spAutoFit/>
          </a:bodyPr>
          <a:lstStyle/>
          <a:p>
            <a:r>
              <a:rPr lang="en-US" dirty="0"/>
              <a:t>Cell-type A</a:t>
            </a:r>
          </a:p>
        </p:txBody>
      </p:sp>
      <p:sp>
        <p:nvSpPr>
          <p:cNvPr id="13" name="TextBox 12">
            <a:extLst>
              <a:ext uri="{FF2B5EF4-FFF2-40B4-BE49-F238E27FC236}">
                <a16:creationId xmlns:a16="http://schemas.microsoft.com/office/drawing/2014/main" id="{EE8069B7-F1C8-994C-9D6B-19EBBC2C4948}"/>
              </a:ext>
            </a:extLst>
          </p:cNvPr>
          <p:cNvSpPr txBox="1"/>
          <p:nvPr/>
        </p:nvSpPr>
        <p:spPr>
          <a:xfrm>
            <a:off x="10414531" y="2959312"/>
            <a:ext cx="1196161" cy="369332"/>
          </a:xfrm>
          <a:prstGeom prst="rect">
            <a:avLst/>
          </a:prstGeom>
          <a:noFill/>
        </p:spPr>
        <p:txBody>
          <a:bodyPr wrap="none" rtlCol="0">
            <a:spAutoFit/>
          </a:bodyPr>
          <a:lstStyle/>
          <a:p>
            <a:r>
              <a:rPr lang="en-US" dirty="0"/>
              <a:t>Cell-type B</a:t>
            </a:r>
          </a:p>
        </p:txBody>
      </p:sp>
      <p:pic>
        <p:nvPicPr>
          <p:cNvPr id="10" name="Content Placeholder 4">
            <a:extLst>
              <a:ext uri="{FF2B5EF4-FFF2-40B4-BE49-F238E27FC236}">
                <a16:creationId xmlns:a16="http://schemas.microsoft.com/office/drawing/2014/main" id="{9EFB7DEA-9A22-2143-AEAD-C23DA0F8B1C7}"/>
              </a:ext>
            </a:extLst>
          </p:cNvPr>
          <p:cNvPicPr>
            <a:picLocks noChangeAspect="1"/>
          </p:cNvPicPr>
          <p:nvPr/>
        </p:nvPicPr>
        <p:blipFill rotWithShape="1">
          <a:blip r:embed="rId2"/>
          <a:srcRect l="88" t="2135" r="86878" b="15063"/>
          <a:stretch/>
        </p:blipFill>
        <p:spPr>
          <a:xfrm>
            <a:off x="9344814" y="4169446"/>
            <a:ext cx="1342343" cy="552273"/>
          </a:xfrm>
          <a:prstGeom prst="rect">
            <a:avLst/>
          </a:prstGeom>
        </p:spPr>
      </p:pic>
      <p:sp>
        <p:nvSpPr>
          <p:cNvPr id="14" name="TextBox 13">
            <a:extLst>
              <a:ext uri="{FF2B5EF4-FFF2-40B4-BE49-F238E27FC236}">
                <a16:creationId xmlns:a16="http://schemas.microsoft.com/office/drawing/2014/main" id="{0A29B59A-FE8F-D246-BE20-6E55B729546E}"/>
              </a:ext>
            </a:extLst>
          </p:cNvPr>
          <p:cNvSpPr txBox="1"/>
          <p:nvPr/>
        </p:nvSpPr>
        <p:spPr>
          <a:xfrm>
            <a:off x="10836194" y="3900672"/>
            <a:ext cx="734175" cy="369332"/>
          </a:xfrm>
          <a:prstGeom prst="rect">
            <a:avLst/>
          </a:prstGeom>
          <a:noFill/>
        </p:spPr>
        <p:txBody>
          <a:bodyPr wrap="none" rtlCol="0">
            <a:spAutoFit/>
          </a:bodyPr>
          <a:lstStyle/>
          <a:p>
            <a:r>
              <a:rPr lang="en-US" dirty="0"/>
              <a:t>genes</a:t>
            </a:r>
          </a:p>
        </p:txBody>
      </p:sp>
    </p:spTree>
    <p:extLst>
      <p:ext uri="{BB962C8B-B14F-4D97-AF65-F5344CB8AC3E}">
        <p14:creationId xmlns:p14="http://schemas.microsoft.com/office/powerpoint/2010/main" val="25047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13178-A256-B848-831B-A1979BCC21AB}"/>
              </a:ext>
            </a:extLst>
          </p:cNvPr>
          <p:cNvSpPr>
            <a:spLocks noGrp="1"/>
          </p:cNvSpPr>
          <p:nvPr>
            <p:ph type="title"/>
          </p:nvPr>
        </p:nvSpPr>
        <p:spPr/>
        <p:txBody>
          <a:bodyPr/>
          <a:lstStyle/>
          <a:p>
            <a:r>
              <a:rPr lang="en-US" dirty="0"/>
              <a:t>Questions before we move on?</a:t>
            </a:r>
          </a:p>
        </p:txBody>
      </p:sp>
      <p:sp>
        <p:nvSpPr>
          <p:cNvPr id="2" name="Text Placeholder 1">
            <a:extLst>
              <a:ext uri="{FF2B5EF4-FFF2-40B4-BE49-F238E27FC236}">
                <a16:creationId xmlns:a16="http://schemas.microsoft.com/office/drawing/2014/main" id="{DACDAB60-9C00-9947-8181-ECFD0CBAF286}"/>
              </a:ext>
            </a:extLst>
          </p:cNvPr>
          <p:cNvSpPr>
            <a:spLocks noGrp="1"/>
          </p:cNvSpPr>
          <p:nvPr>
            <p:ph type="body" idx="1"/>
          </p:nvPr>
        </p:nvSpPr>
        <p:spPr/>
        <p:txBody>
          <a:bodyPr/>
          <a:lstStyle/>
          <a:p>
            <a:r>
              <a:rPr lang="en-US" dirty="0"/>
              <a:t>to DNA organization</a:t>
            </a:r>
          </a:p>
        </p:txBody>
      </p:sp>
    </p:spTree>
    <p:extLst>
      <p:ext uri="{BB962C8B-B14F-4D97-AF65-F5344CB8AC3E}">
        <p14:creationId xmlns:p14="http://schemas.microsoft.com/office/powerpoint/2010/main" val="132309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8411-1D7B-1F4C-9015-01B7809127FF}"/>
              </a:ext>
            </a:extLst>
          </p:cNvPr>
          <p:cNvSpPr>
            <a:spLocks noGrp="1"/>
          </p:cNvSpPr>
          <p:nvPr>
            <p:ph type="title"/>
          </p:nvPr>
        </p:nvSpPr>
        <p:spPr/>
        <p:txBody>
          <a:bodyPr/>
          <a:lstStyle/>
          <a:p>
            <a:r>
              <a:rPr lang="en-US" dirty="0"/>
              <a:t>How is DNA organized?</a:t>
            </a:r>
          </a:p>
        </p:txBody>
      </p:sp>
      <p:sp>
        <p:nvSpPr>
          <p:cNvPr id="3" name="Content Placeholder 2">
            <a:extLst>
              <a:ext uri="{FF2B5EF4-FFF2-40B4-BE49-F238E27FC236}">
                <a16:creationId xmlns:a16="http://schemas.microsoft.com/office/drawing/2014/main" id="{18D437E5-45D0-D74A-A63A-A2B9DBBE5C1E}"/>
              </a:ext>
            </a:extLst>
          </p:cNvPr>
          <p:cNvSpPr>
            <a:spLocks noGrp="1"/>
          </p:cNvSpPr>
          <p:nvPr>
            <p:ph idx="1"/>
          </p:nvPr>
        </p:nvSpPr>
        <p:spPr>
          <a:xfrm>
            <a:off x="838200" y="1825625"/>
            <a:ext cx="2424545" cy="4351338"/>
          </a:xfrm>
        </p:spPr>
        <p:txBody>
          <a:bodyPr/>
          <a:lstStyle/>
          <a:p>
            <a:r>
              <a:rPr lang="en-US" dirty="0"/>
              <a:t>Hi-C: chromosome conformation capture by high-throughput sequencing</a:t>
            </a:r>
          </a:p>
          <a:p>
            <a:r>
              <a:rPr lang="en-US" dirty="0"/>
              <a:t>Why could this be interesting?</a:t>
            </a:r>
          </a:p>
          <a:p>
            <a:endParaRPr lang="en-US" dirty="0"/>
          </a:p>
        </p:txBody>
      </p:sp>
      <p:pic>
        <p:nvPicPr>
          <p:cNvPr id="9220" name="Picture 4" descr="Proximo Hi-C Kit for Plant Samples • NUCLEUS BIOTECH">
            <a:extLst>
              <a:ext uri="{FF2B5EF4-FFF2-40B4-BE49-F238E27FC236}">
                <a16:creationId xmlns:a16="http://schemas.microsoft.com/office/drawing/2014/main" id="{054739AB-5ACD-3642-9208-30901C9B4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745" y="2511835"/>
            <a:ext cx="8084127" cy="2978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543972-138C-D244-B50A-E05AF2EFE8EF}"/>
              </a:ext>
            </a:extLst>
          </p:cNvPr>
          <p:cNvSpPr txBox="1"/>
          <p:nvPr/>
        </p:nvSpPr>
        <p:spPr>
          <a:xfrm>
            <a:off x="293915" y="6353629"/>
            <a:ext cx="6156044" cy="369332"/>
          </a:xfrm>
          <a:prstGeom prst="rect">
            <a:avLst/>
          </a:prstGeom>
          <a:noFill/>
        </p:spPr>
        <p:txBody>
          <a:bodyPr wrap="none" rtlCol="0">
            <a:spAutoFit/>
          </a:bodyPr>
          <a:lstStyle/>
          <a:p>
            <a:r>
              <a:rPr lang="en-US" dirty="0"/>
              <a:t>Source: https://</a:t>
            </a:r>
            <a:r>
              <a:rPr lang="en-US" dirty="0" err="1"/>
              <a:t>www.science.org</a:t>
            </a:r>
            <a:r>
              <a:rPr lang="en-US" dirty="0"/>
              <a:t>/</a:t>
            </a:r>
            <a:r>
              <a:rPr lang="en-US" dirty="0" err="1"/>
              <a:t>doi</a:t>
            </a:r>
            <a:r>
              <a:rPr lang="en-US" dirty="0"/>
              <a:t>/10.1126/science.1181369</a:t>
            </a:r>
          </a:p>
        </p:txBody>
      </p:sp>
    </p:spTree>
    <p:extLst>
      <p:ext uri="{BB962C8B-B14F-4D97-AF65-F5344CB8AC3E}">
        <p14:creationId xmlns:p14="http://schemas.microsoft.com/office/powerpoint/2010/main" val="361993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B2B7-6C23-184A-A729-BB6B8E236A7C}"/>
              </a:ext>
            </a:extLst>
          </p:cNvPr>
          <p:cNvSpPr>
            <a:spLocks noGrp="1"/>
          </p:cNvSpPr>
          <p:nvPr>
            <p:ph type="title"/>
          </p:nvPr>
        </p:nvSpPr>
        <p:spPr/>
        <p:txBody>
          <a:bodyPr/>
          <a:lstStyle/>
          <a:p>
            <a:r>
              <a:rPr lang="en-US" dirty="0"/>
              <a:t>Interpreting Hi-C data</a:t>
            </a:r>
          </a:p>
        </p:txBody>
      </p:sp>
      <p:pic>
        <p:nvPicPr>
          <p:cNvPr id="5" name="Content Placeholder 4">
            <a:extLst>
              <a:ext uri="{FF2B5EF4-FFF2-40B4-BE49-F238E27FC236}">
                <a16:creationId xmlns:a16="http://schemas.microsoft.com/office/drawing/2014/main" id="{9278D956-8FF7-6A4C-90FE-D76230104801}"/>
              </a:ext>
            </a:extLst>
          </p:cNvPr>
          <p:cNvPicPr>
            <a:picLocks noGrp="1" noChangeAspect="1"/>
          </p:cNvPicPr>
          <p:nvPr>
            <p:ph idx="1"/>
          </p:nvPr>
        </p:nvPicPr>
        <p:blipFill>
          <a:blip r:embed="rId2"/>
          <a:stretch>
            <a:fillRect/>
          </a:stretch>
        </p:blipFill>
        <p:spPr>
          <a:xfrm>
            <a:off x="4729167" y="2062230"/>
            <a:ext cx="2733665" cy="1017854"/>
          </a:xfrm>
        </p:spPr>
      </p:pic>
      <p:cxnSp>
        <p:nvCxnSpPr>
          <p:cNvPr id="7" name="Straight Connector 6">
            <a:extLst>
              <a:ext uri="{FF2B5EF4-FFF2-40B4-BE49-F238E27FC236}">
                <a16:creationId xmlns:a16="http://schemas.microsoft.com/office/drawing/2014/main" id="{278DFA56-D55B-8340-AFC1-C2EDC1482BB0}"/>
              </a:ext>
            </a:extLst>
          </p:cNvPr>
          <p:cNvCxnSpPr/>
          <p:nvPr/>
        </p:nvCxnSpPr>
        <p:spPr>
          <a:xfrm>
            <a:off x="1054769" y="481263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97101-F95A-CF4E-82A4-F81BC749EEC1}"/>
              </a:ext>
            </a:extLst>
          </p:cNvPr>
          <p:cNvSpPr txBox="1"/>
          <p:nvPr/>
        </p:nvSpPr>
        <p:spPr>
          <a:xfrm>
            <a:off x="5622758" y="5005137"/>
            <a:ext cx="1431802" cy="523220"/>
          </a:xfrm>
          <a:prstGeom prst="rect">
            <a:avLst/>
          </a:prstGeom>
          <a:noFill/>
        </p:spPr>
        <p:txBody>
          <a:bodyPr wrap="none" rtlCol="0">
            <a:spAutoFit/>
          </a:bodyPr>
          <a:lstStyle/>
          <a:p>
            <a:r>
              <a:rPr lang="en-US" sz="2800" dirty="0"/>
              <a:t>Genome</a:t>
            </a:r>
          </a:p>
        </p:txBody>
      </p:sp>
      <p:pic>
        <p:nvPicPr>
          <p:cNvPr id="9" name="Content Placeholder 4">
            <a:extLst>
              <a:ext uri="{FF2B5EF4-FFF2-40B4-BE49-F238E27FC236}">
                <a16:creationId xmlns:a16="http://schemas.microsoft.com/office/drawing/2014/main" id="{8687F683-73C1-B346-A5BD-C61C038B840F}"/>
              </a:ext>
            </a:extLst>
          </p:cNvPr>
          <p:cNvPicPr>
            <a:picLocks noChangeAspect="1"/>
          </p:cNvPicPr>
          <p:nvPr/>
        </p:nvPicPr>
        <p:blipFill rotWithShape="1">
          <a:blip r:embed="rId2"/>
          <a:srcRect l="28689" t="49647" r="49808" b="16492"/>
          <a:stretch/>
        </p:blipFill>
        <p:spPr>
          <a:xfrm>
            <a:off x="2231571" y="4447801"/>
            <a:ext cx="587830" cy="344654"/>
          </a:xfrm>
          <a:prstGeom prst="rect">
            <a:avLst/>
          </a:prstGeom>
        </p:spPr>
      </p:pic>
      <p:pic>
        <p:nvPicPr>
          <p:cNvPr id="10" name="Content Placeholder 4">
            <a:extLst>
              <a:ext uri="{FF2B5EF4-FFF2-40B4-BE49-F238E27FC236}">
                <a16:creationId xmlns:a16="http://schemas.microsoft.com/office/drawing/2014/main" id="{C1F88B91-891C-594D-B383-8301D649542B}"/>
              </a:ext>
            </a:extLst>
          </p:cNvPr>
          <p:cNvPicPr>
            <a:picLocks noChangeAspect="1"/>
          </p:cNvPicPr>
          <p:nvPr/>
        </p:nvPicPr>
        <p:blipFill rotWithShape="1">
          <a:blip r:embed="rId2"/>
          <a:srcRect l="53776" t="49647" r="24721" b="26052"/>
          <a:stretch/>
        </p:blipFill>
        <p:spPr>
          <a:xfrm>
            <a:off x="9147513" y="4447801"/>
            <a:ext cx="587830" cy="247346"/>
          </a:xfrm>
          <a:prstGeom prst="rect">
            <a:avLst/>
          </a:prstGeom>
        </p:spPr>
      </p:pic>
      <p:sp>
        <p:nvSpPr>
          <p:cNvPr id="11" name="TextBox 10">
            <a:extLst>
              <a:ext uri="{FF2B5EF4-FFF2-40B4-BE49-F238E27FC236}">
                <a16:creationId xmlns:a16="http://schemas.microsoft.com/office/drawing/2014/main" id="{6F9D9894-4D82-4243-BE96-DAB942365DCD}"/>
              </a:ext>
            </a:extLst>
          </p:cNvPr>
          <p:cNvSpPr txBox="1"/>
          <p:nvPr/>
        </p:nvSpPr>
        <p:spPr>
          <a:xfrm>
            <a:off x="1054769" y="3577026"/>
            <a:ext cx="1781129" cy="523220"/>
          </a:xfrm>
          <a:prstGeom prst="rect">
            <a:avLst/>
          </a:prstGeom>
          <a:noFill/>
        </p:spPr>
        <p:txBody>
          <a:bodyPr wrap="none" rtlCol="0">
            <a:spAutoFit/>
          </a:bodyPr>
          <a:lstStyle/>
          <a:p>
            <a:r>
              <a:rPr lang="en-US" sz="2800" dirty="0"/>
              <a:t>Alignment:</a:t>
            </a:r>
          </a:p>
        </p:txBody>
      </p:sp>
      <p:sp>
        <p:nvSpPr>
          <p:cNvPr id="12" name="TextBox 11">
            <a:extLst>
              <a:ext uri="{FF2B5EF4-FFF2-40B4-BE49-F238E27FC236}">
                <a16:creationId xmlns:a16="http://schemas.microsoft.com/office/drawing/2014/main" id="{87ED6C9F-BB3A-8546-8A6C-2CBCF2BB8A19}"/>
              </a:ext>
            </a:extLst>
          </p:cNvPr>
          <p:cNvSpPr txBox="1"/>
          <p:nvPr/>
        </p:nvSpPr>
        <p:spPr>
          <a:xfrm>
            <a:off x="1083467" y="2545535"/>
            <a:ext cx="1699504" cy="523220"/>
          </a:xfrm>
          <a:prstGeom prst="rect">
            <a:avLst/>
          </a:prstGeom>
          <a:noFill/>
        </p:spPr>
        <p:txBody>
          <a:bodyPr wrap="none" rtlCol="0">
            <a:spAutoFit/>
          </a:bodyPr>
          <a:lstStyle/>
          <a:p>
            <a:r>
              <a:rPr lang="en-US" sz="2800" dirty="0"/>
              <a:t>Sequence:</a:t>
            </a:r>
          </a:p>
        </p:txBody>
      </p:sp>
    </p:spTree>
    <p:extLst>
      <p:ext uri="{BB962C8B-B14F-4D97-AF65-F5344CB8AC3E}">
        <p14:creationId xmlns:p14="http://schemas.microsoft.com/office/powerpoint/2010/main" val="340234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3292</TotalTime>
  <Words>999</Words>
  <Application>Microsoft Macintosh PowerPoint</Application>
  <PresentationFormat>Widescreen</PresentationFormat>
  <Paragraphs>108</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Genomic Data Visualization   [Spatial] Epigenomics  please move forward if you cannot read this from where you are</vt:lpstr>
      <vt:lpstr>What is epigenetics? Why do we care?</vt:lpstr>
      <vt:lpstr>PowerPoint Presentation</vt:lpstr>
      <vt:lpstr>What parts of DNA are accessible for transcription?</vt:lpstr>
      <vt:lpstr>Interpreting ATAC-seq data</vt:lpstr>
      <vt:lpstr>Visualizing ATAC-seq data</vt:lpstr>
      <vt:lpstr>Questions before we move on?</vt:lpstr>
      <vt:lpstr>How is DNA organized?</vt:lpstr>
      <vt:lpstr>Interpreting Hi-C data</vt:lpstr>
      <vt:lpstr>Visualizing Hi-C data</vt:lpstr>
      <vt:lpstr>Interpreting Hi-C data visualizations</vt:lpstr>
      <vt:lpstr>Interpreting Hi-C data visualizations</vt:lpstr>
      <vt:lpstr>Questions before we move on?</vt:lpstr>
      <vt:lpstr>Where are certain proteins (like RNA polymerase) interacting with DNA? </vt:lpstr>
      <vt:lpstr>CUT&amp;Tag</vt:lpstr>
      <vt:lpstr>Visualizing CUT&amp;Tag data</vt:lpstr>
      <vt:lpstr>Visualizing CUT&amp;Tag data</vt:lpstr>
      <vt:lpstr>Questions before we move on?</vt:lpstr>
      <vt:lpstr>How do we get to spatially resolved?</vt:lpstr>
      <vt:lpstr>Getting to spatially resolved by sequencing (via DBiT-seq)</vt:lpstr>
      <vt:lpstr>Getting to spatially resolved by sequencing (spatial ATAC-seq via DBiT-seq)</vt:lpstr>
      <vt:lpstr>Getting to spatially resolved by sequencing (spatial CUT&amp;Tag via DBiT-seq)</vt:lpstr>
      <vt:lpstr>Getting to spatially resolved DNA conformation by imaging</vt:lpstr>
      <vt:lpstr>Quick question</vt:lpstr>
      <vt:lpstr>Questions before we move on?</vt:lpstr>
      <vt:lpstr>Single cell [spatial] ATAC-seq</vt:lpstr>
      <vt:lpstr>Quick Question</vt:lpstr>
      <vt:lpstr>Quick Question</vt:lpstr>
      <vt:lpstr>Food for thought</vt:lpstr>
      <vt:lpstr>Food for thought</vt:lpstr>
      <vt:lpstr>Food for thought</vt:lpstr>
      <vt:lpstr>Today’s hands on component:  spatial epigenomics data  (explore together)  Homework Assignment 5</vt:lpstr>
      <vt:lpstr>bit.ly/GDV_rc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Epigenomics</dc:title>
  <dc:creator>Jean Fan</dc:creator>
  <cp:lastModifiedBy>Jean Fan</cp:lastModifiedBy>
  <cp:revision>11</cp:revision>
  <dcterms:created xsi:type="dcterms:W3CDTF">2022-02-15T00:11:07Z</dcterms:created>
  <dcterms:modified xsi:type="dcterms:W3CDTF">2022-02-23T15:24:43Z</dcterms:modified>
</cp:coreProperties>
</file>