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06" r:id="rId2"/>
    <p:sldId id="299" r:id="rId3"/>
    <p:sldId id="300" r:id="rId4"/>
    <p:sldId id="301" r:id="rId5"/>
    <p:sldId id="257" r:id="rId6"/>
    <p:sldId id="258" r:id="rId7"/>
    <p:sldId id="307" r:id="rId8"/>
    <p:sldId id="308" r:id="rId9"/>
    <p:sldId id="259" r:id="rId10"/>
    <p:sldId id="278" r:id="rId11"/>
    <p:sldId id="279" r:id="rId12"/>
    <p:sldId id="282" r:id="rId13"/>
    <p:sldId id="280" r:id="rId14"/>
    <p:sldId id="290" r:id="rId15"/>
    <p:sldId id="277" r:id="rId16"/>
    <p:sldId id="281" r:id="rId17"/>
    <p:sldId id="288" r:id="rId18"/>
    <p:sldId id="314" r:id="rId19"/>
    <p:sldId id="313" r:id="rId20"/>
    <p:sldId id="315" r:id="rId21"/>
    <p:sldId id="276" r:id="rId22"/>
    <p:sldId id="309" r:id="rId23"/>
    <p:sldId id="316" r:id="rId24"/>
    <p:sldId id="317" r:id="rId25"/>
    <p:sldId id="260" r:id="rId26"/>
    <p:sldId id="318" r:id="rId27"/>
    <p:sldId id="319" r:id="rId28"/>
    <p:sldId id="285" r:id="rId29"/>
    <p:sldId id="286" r:id="rId30"/>
    <p:sldId id="287" r:id="rId31"/>
    <p:sldId id="297" r:id="rId32"/>
    <p:sldId id="262" r:id="rId33"/>
    <p:sldId id="291" r:id="rId34"/>
    <p:sldId id="302" r:id="rId35"/>
    <p:sldId id="304" r:id="rId36"/>
    <p:sldId id="292" r:id="rId37"/>
    <p:sldId id="303" r:id="rId38"/>
    <p:sldId id="294" r:id="rId39"/>
    <p:sldId id="32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412"/>
    <p:restoredTop sz="96203"/>
  </p:normalViewPr>
  <p:slideViewPr>
    <p:cSldViewPr snapToGrid="0" snapToObjects="1">
      <p:cViewPr>
        <p:scale>
          <a:sx n="125" d="100"/>
          <a:sy n="125" d="100"/>
        </p:scale>
        <p:origin x="10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04FF7-4C0C-5649-85AB-A0E169F175F2}" type="datetimeFigureOut">
              <a:rPr lang="en-US" smtClean="0"/>
              <a:t>2/22/22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C1BFF-1E72-3242-B716-D7056A156627}" type="slidenum">
              <a:rPr lang="en-US" smtClean="0"/>
              <a:t>‹#›</a:t>
            </a:fld>
            <a:endParaRPr lang="en-US"/>
          </a:p>
        </p:txBody>
      </p:sp>
    </p:spTree>
    <p:extLst>
      <p:ext uri="{BB962C8B-B14F-4D97-AF65-F5344CB8AC3E}">
        <p14:creationId xmlns:p14="http://schemas.microsoft.com/office/powerpoint/2010/main" val="2177583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ten million reads</a:t>
            </a:r>
          </a:p>
          <a:p>
            <a:r>
              <a:rPr lang="en-US" dirty="0"/>
              <a:t>Not uncommon to have to sequence to 100s of million reads…per cell</a:t>
            </a:r>
          </a:p>
        </p:txBody>
      </p:sp>
      <p:sp>
        <p:nvSpPr>
          <p:cNvPr id="4" name="Slide Number Placeholder 3"/>
          <p:cNvSpPr>
            <a:spLocks noGrp="1"/>
          </p:cNvSpPr>
          <p:nvPr>
            <p:ph type="sldNum" sz="quarter" idx="5"/>
          </p:nvPr>
        </p:nvSpPr>
        <p:spPr/>
        <p:txBody>
          <a:bodyPr/>
          <a:lstStyle/>
          <a:p>
            <a:fld id="{0F2C1BFF-1E72-3242-B716-D7056A156627}" type="slidenum">
              <a:rPr lang="en-US" smtClean="0"/>
              <a:t>9</a:t>
            </a:fld>
            <a:endParaRPr lang="en-US"/>
          </a:p>
        </p:txBody>
      </p:sp>
    </p:spTree>
    <p:extLst>
      <p:ext uri="{BB962C8B-B14F-4D97-AF65-F5344CB8AC3E}">
        <p14:creationId xmlns:p14="http://schemas.microsoft.com/office/powerpoint/2010/main" val="239103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color, try enclosure</a:t>
            </a:r>
          </a:p>
        </p:txBody>
      </p:sp>
      <p:sp>
        <p:nvSpPr>
          <p:cNvPr id="4" name="Slide Number Placeholder 3"/>
          <p:cNvSpPr>
            <a:spLocks noGrp="1"/>
          </p:cNvSpPr>
          <p:nvPr>
            <p:ph type="sldNum" sz="quarter" idx="5"/>
          </p:nvPr>
        </p:nvSpPr>
        <p:spPr/>
        <p:txBody>
          <a:bodyPr/>
          <a:lstStyle/>
          <a:p>
            <a:fld id="{0F2C1BFF-1E72-3242-B716-D7056A156627}" type="slidenum">
              <a:rPr lang="en-US" smtClean="0"/>
              <a:t>14</a:t>
            </a:fld>
            <a:endParaRPr lang="en-US"/>
          </a:p>
        </p:txBody>
      </p:sp>
    </p:spTree>
    <p:extLst>
      <p:ext uri="{BB962C8B-B14F-4D97-AF65-F5344CB8AC3E}">
        <p14:creationId xmlns:p14="http://schemas.microsoft.com/office/powerpoint/2010/main" val="281975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C1BFF-1E72-3242-B716-D7056A156627}" type="slidenum">
              <a:rPr lang="en-US" smtClean="0"/>
              <a:t>15</a:t>
            </a:fld>
            <a:endParaRPr lang="en-US"/>
          </a:p>
        </p:txBody>
      </p:sp>
    </p:spTree>
    <p:extLst>
      <p:ext uri="{BB962C8B-B14F-4D97-AF65-F5344CB8AC3E}">
        <p14:creationId xmlns:p14="http://schemas.microsoft.com/office/powerpoint/2010/main" val="163122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1 ng to 1 </a:t>
            </a:r>
            <a:r>
              <a:rPr lang="el-GR" sz="1200" b="1" i="0" kern="1200" dirty="0">
                <a:solidFill>
                  <a:schemeClr val="tx1"/>
                </a:solidFill>
                <a:effectLst/>
                <a:latin typeface="+mn-lt"/>
                <a:ea typeface="+mn-ea"/>
                <a:cs typeface="+mn-cs"/>
              </a:rPr>
              <a:t>μ</a:t>
            </a:r>
            <a:r>
              <a:rPr lang="en-US" sz="1200" b="1" i="0" kern="1200" dirty="0">
                <a:solidFill>
                  <a:schemeClr val="tx1"/>
                </a:solidFill>
                <a:effectLst/>
                <a:latin typeface="+mn-lt"/>
                <a:ea typeface="+mn-ea"/>
                <a:cs typeface="+mn-cs"/>
              </a:rPr>
              <a:t>g needed</a:t>
            </a:r>
          </a:p>
          <a:p>
            <a:r>
              <a:rPr lang="en-US" sz="1200" b="0" i="0" kern="1200" dirty="0">
                <a:solidFill>
                  <a:schemeClr val="tx1"/>
                </a:solidFill>
                <a:effectLst/>
                <a:latin typeface="+mn-lt"/>
                <a:ea typeface="+mn-ea"/>
                <a:cs typeface="+mn-cs"/>
              </a:rPr>
              <a:t>6 </a:t>
            </a:r>
            <a:r>
              <a:rPr lang="en-US" sz="1200" b="0" i="0" kern="1200" dirty="0" err="1">
                <a:solidFill>
                  <a:schemeClr val="tx1"/>
                </a:solidFill>
                <a:effectLst/>
                <a:latin typeface="+mn-lt"/>
                <a:ea typeface="+mn-ea"/>
                <a:cs typeface="+mn-cs"/>
              </a:rPr>
              <a:t>pg</a:t>
            </a:r>
            <a:r>
              <a:rPr lang="en-US" sz="1200" b="0" i="0" kern="1200" dirty="0">
                <a:solidFill>
                  <a:schemeClr val="tx1"/>
                </a:solidFill>
                <a:effectLst/>
                <a:latin typeface="+mn-lt"/>
                <a:ea typeface="+mn-ea"/>
                <a:cs typeface="+mn-cs"/>
              </a:rPr>
              <a:t> per cell</a:t>
            </a:r>
          </a:p>
          <a:p>
            <a:r>
              <a:rPr lang="en-US" sz="1200" b="0" i="0" kern="1200" dirty="0">
                <a:solidFill>
                  <a:schemeClr val="tx1"/>
                </a:solidFill>
                <a:effectLst/>
                <a:latin typeface="+mn-lt"/>
                <a:ea typeface="+mn-ea"/>
                <a:cs typeface="+mn-cs"/>
              </a:rPr>
              <a:t>Probably need 10,000 cells to get enough DNA</a:t>
            </a:r>
          </a:p>
          <a:p>
            <a:r>
              <a:rPr lang="en-US" sz="1200" b="0" i="0" kern="1200" dirty="0">
                <a:solidFill>
                  <a:schemeClr val="tx1"/>
                </a:solidFill>
                <a:effectLst/>
                <a:latin typeface="+mn-lt"/>
                <a:ea typeface="+mn-ea"/>
                <a:cs typeface="+mn-cs"/>
              </a:rPr>
              <a:t>So if I need to sequence DNA from a single cell, need to amplify</a:t>
            </a:r>
            <a:endParaRPr lang="en-US" dirty="0"/>
          </a:p>
        </p:txBody>
      </p:sp>
      <p:sp>
        <p:nvSpPr>
          <p:cNvPr id="4" name="Slide Number Placeholder 3"/>
          <p:cNvSpPr>
            <a:spLocks noGrp="1"/>
          </p:cNvSpPr>
          <p:nvPr>
            <p:ph type="sldNum" sz="quarter" idx="5"/>
          </p:nvPr>
        </p:nvSpPr>
        <p:spPr/>
        <p:txBody>
          <a:bodyPr/>
          <a:lstStyle/>
          <a:p>
            <a:fld id="{0F2C1BFF-1E72-3242-B716-D7056A156627}" type="slidenum">
              <a:rPr lang="en-US" smtClean="0"/>
              <a:t>22</a:t>
            </a:fld>
            <a:endParaRPr lang="en-US"/>
          </a:p>
        </p:txBody>
      </p:sp>
    </p:spTree>
    <p:extLst>
      <p:ext uri="{BB962C8B-B14F-4D97-AF65-F5344CB8AC3E}">
        <p14:creationId xmlns:p14="http://schemas.microsoft.com/office/powerpoint/2010/main" val="213968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1 ng to 1 </a:t>
            </a:r>
            <a:r>
              <a:rPr lang="el-GR" sz="1200" b="1" i="0" kern="1200" dirty="0">
                <a:solidFill>
                  <a:schemeClr val="tx1"/>
                </a:solidFill>
                <a:effectLst/>
                <a:latin typeface="+mn-lt"/>
                <a:ea typeface="+mn-ea"/>
                <a:cs typeface="+mn-cs"/>
              </a:rPr>
              <a:t>μ</a:t>
            </a:r>
            <a:r>
              <a:rPr lang="en-US" sz="1200" b="1" i="0" kern="1200" dirty="0">
                <a:solidFill>
                  <a:schemeClr val="tx1"/>
                </a:solidFill>
                <a:effectLst/>
                <a:latin typeface="+mn-lt"/>
                <a:ea typeface="+mn-ea"/>
                <a:cs typeface="+mn-cs"/>
              </a:rPr>
              <a:t>g needed</a:t>
            </a:r>
          </a:p>
          <a:p>
            <a:r>
              <a:rPr lang="en-US" sz="1200" b="0" i="0" kern="1200" dirty="0">
                <a:solidFill>
                  <a:schemeClr val="tx1"/>
                </a:solidFill>
                <a:effectLst/>
                <a:latin typeface="+mn-lt"/>
                <a:ea typeface="+mn-ea"/>
                <a:cs typeface="+mn-cs"/>
              </a:rPr>
              <a:t>6 </a:t>
            </a:r>
            <a:r>
              <a:rPr lang="en-US" sz="1200" b="0" i="0" kern="1200" dirty="0" err="1">
                <a:solidFill>
                  <a:schemeClr val="tx1"/>
                </a:solidFill>
                <a:effectLst/>
                <a:latin typeface="+mn-lt"/>
                <a:ea typeface="+mn-ea"/>
                <a:cs typeface="+mn-cs"/>
              </a:rPr>
              <a:t>pg</a:t>
            </a:r>
            <a:r>
              <a:rPr lang="en-US" sz="1200" b="0" i="0" kern="1200" dirty="0">
                <a:solidFill>
                  <a:schemeClr val="tx1"/>
                </a:solidFill>
                <a:effectLst/>
                <a:latin typeface="+mn-lt"/>
                <a:ea typeface="+mn-ea"/>
                <a:cs typeface="+mn-cs"/>
              </a:rPr>
              <a:t> per cell</a:t>
            </a:r>
          </a:p>
          <a:p>
            <a:r>
              <a:rPr lang="en-US" sz="1200" b="0" i="0" kern="1200" dirty="0">
                <a:solidFill>
                  <a:schemeClr val="tx1"/>
                </a:solidFill>
                <a:effectLst/>
                <a:latin typeface="+mn-lt"/>
                <a:ea typeface="+mn-ea"/>
                <a:cs typeface="+mn-cs"/>
              </a:rPr>
              <a:t>Probably need 10,000 cells to get enough DNA</a:t>
            </a:r>
          </a:p>
          <a:p>
            <a:r>
              <a:rPr lang="en-US" sz="1200" b="0" i="0" kern="1200" dirty="0">
                <a:solidFill>
                  <a:schemeClr val="tx1"/>
                </a:solidFill>
                <a:effectLst/>
                <a:latin typeface="+mn-lt"/>
                <a:ea typeface="+mn-ea"/>
                <a:cs typeface="+mn-cs"/>
              </a:rPr>
              <a:t>So if I need to sequence DNA from a single cell, need to amplify</a:t>
            </a:r>
            <a:endParaRPr lang="en-US" dirty="0"/>
          </a:p>
        </p:txBody>
      </p:sp>
      <p:sp>
        <p:nvSpPr>
          <p:cNvPr id="4" name="Slide Number Placeholder 3"/>
          <p:cNvSpPr>
            <a:spLocks noGrp="1"/>
          </p:cNvSpPr>
          <p:nvPr>
            <p:ph type="sldNum" sz="quarter" idx="5"/>
          </p:nvPr>
        </p:nvSpPr>
        <p:spPr/>
        <p:txBody>
          <a:bodyPr/>
          <a:lstStyle/>
          <a:p>
            <a:fld id="{0F2C1BFF-1E72-3242-B716-D7056A156627}" type="slidenum">
              <a:rPr lang="en-US" smtClean="0"/>
              <a:t>25</a:t>
            </a:fld>
            <a:endParaRPr lang="en-US"/>
          </a:p>
        </p:txBody>
      </p:sp>
    </p:spTree>
    <p:extLst>
      <p:ext uri="{BB962C8B-B14F-4D97-AF65-F5344CB8AC3E}">
        <p14:creationId xmlns:p14="http://schemas.microsoft.com/office/powerpoint/2010/main" val="338188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C1BFF-1E72-3242-B716-D7056A156627}" type="slidenum">
              <a:rPr lang="en-US" smtClean="0"/>
              <a:t>35</a:t>
            </a:fld>
            <a:endParaRPr lang="en-US"/>
          </a:p>
        </p:txBody>
      </p:sp>
    </p:spTree>
    <p:extLst>
      <p:ext uri="{BB962C8B-B14F-4D97-AF65-F5344CB8AC3E}">
        <p14:creationId xmlns:p14="http://schemas.microsoft.com/office/powerpoint/2010/main" val="18212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D3EA-CC4F-5741-9E6A-66A7A7822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893F69-976A-1C4B-A4CA-2CF16D083B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6E32AD-BC83-C641-ADDF-F4008B5CCBDA}"/>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5" name="Footer Placeholder 4">
            <a:extLst>
              <a:ext uri="{FF2B5EF4-FFF2-40B4-BE49-F238E27FC236}">
                <a16:creationId xmlns:a16="http://schemas.microsoft.com/office/drawing/2014/main" id="{7E184750-C25E-8640-95A9-0C8339456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FDCAC-C666-754D-B80A-17E0C69303A2}"/>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394637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DD9C-C020-9345-AAF2-04E4FDC8C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E7F7E1-7011-7641-A4BB-3FB256215D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1AB9F-436C-B141-A148-8D9F0AE8F6DD}"/>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5" name="Footer Placeholder 4">
            <a:extLst>
              <a:ext uri="{FF2B5EF4-FFF2-40B4-BE49-F238E27FC236}">
                <a16:creationId xmlns:a16="http://schemas.microsoft.com/office/drawing/2014/main" id="{0FD3BFDD-4C37-184D-B12F-059666A81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C7CF3-25E5-634A-88F2-D676BF5D4770}"/>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363596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16242-4859-E540-9A9F-5DF66358ED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65A710-6105-FA4C-BA69-92E4B6E438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8EDBE-8DD1-2C4A-B3E0-45991685B30B}"/>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5" name="Footer Placeholder 4">
            <a:extLst>
              <a:ext uri="{FF2B5EF4-FFF2-40B4-BE49-F238E27FC236}">
                <a16:creationId xmlns:a16="http://schemas.microsoft.com/office/drawing/2014/main" id="{7C487D11-3A6B-124D-B2A0-9F3FE586A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83A39-4473-A543-84E9-DAC6693BB6FE}"/>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70262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76F6-54DF-4C4A-8226-82B4F55C8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25035-273E-F24E-922D-B0EFE8FE7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0FBEA-F24B-1740-B71C-90496CDE30A7}"/>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5" name="Footer Placeholder 4">
            <a:extLst>
              <a:ext uri="{FF2B5EF4-FFF2-40B4-BE49-F238E27FC236}">
                <a16:creationId xmlns:a16="http://schemas.microsoft.com/office/drawing/2014/main" id="{0A0F5594-C9AD-8444-B6CD-B3EEF4CB4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93E14-9E95-704B-B12B-22F99ABFA6B3}"/>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237443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B29A-1E86-DC4C-8CEB-8454ACF1A8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1954B-0394-2A4C-97CC-221B28C79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7B06C-DB99-E542-9D30-0DB0C1772E57}"/>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5" name="Footer Placeholder 4">
            <a:extLst>
              <a:ext uri="{FF2B5EF4-FFF2-40B4-BE49-F238E27FC236}">
                <a16:creationId xmlns:a16="http://schemas.microsoft.com/office/drawing/2014/main" id="{AA546AF1-32EF-704D-AFD9-7E9D9D76B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70AB3-0BE1-A445-A760-58F4180AE64E}"/>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165121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0664-A3C7-AD45-BC97-92CB3AB0F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E1C19-22D4-6247-9F91-26E534C3FD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425805-723D-E146-9C89-F9EDAFC4BC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73F41-E008-6F40-A4E9-4BF71A242418}"/>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6" name="Footer Placeholder 5">
            <a:extLst>
              <a:ext uri="{FF2B5EF4-FFF2-40B4-BE49-F238E27FC236}">
                <a16:creationId xmlns:a16="http://schemas.microsoft.com/office/drawing/2014/main" id="{766E040D-48D9-BC40-86DD-EC8539806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18CFC-4450-304B-9D5B-77EB5D2DB824}"/>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108335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5D6B-8FF0-6743-B9CD-CB3FF25F9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FF93AE-E06B-954C-9A82-5303D5DF4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7B38C-755A-F345-A56F-9941F529F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85C788-E9BA-7042-8721-102813AD8F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A22511-B4D3-A64D-98F0-0DDFAE2B6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0B2AB0-74B2-3942-850F-0433BB136B03}"/>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8" name="Footer Placeholder 7">
            <a:extLst>
              <a:ext uri="{FF2B5EF4-FFF2-40B4-BE49-F238E27FC236}">
                <a16:creationId xmlns:a16="http://schemas.microsoft.com/office/drawing/2014/main" id="{05C66682-EA09-084C-BCBB-31BBE752A3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9AB821-9711-9A42-8DF3-0733602B5A0C}"/>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71607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1AE1-BE89-8341-95EB-11D56C522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407C96-8A66-B149-9821-ABA474B560F7}"/>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4" name="Footer Placeholder 3">
            <a:extLst>
              <a:ext uri="{FF2B5EF4-FFF2-40B4-BE49-F238E27FC236}">
                <a16:creationId xmlns:a16="http://schemas.microsoft.com/office/drawing/2014/main" id="{14798AFE-62C7-FB47-A6D6-ACB50FF31A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32A897-AB2E-5446-B67B-1EB371600A4D}"/>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264734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760C2-930D-A247-93A6-A57EDC6134D6}"/>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3" name="Footer Placeholder 2">
            <a:extLst>
              <a:ext uri="{FF2B5EF4-FFF2-40B4-BE49-F238E27FC236}">
                <a16:creationId xmlns:a16="http://schemas.microsoft.com/office/drawing/2014/main" id="{AF8D97EF-BECE-2B46-A540-AFB675626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1343C-FB47-AD4A-9724-0411D82236BA}"/>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133087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9BA7-F08A-194D-8729-A4CA74101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A278C-A1E5-DB4D-AFC7-DCDDAEB7E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D7C7DA-5B32-2941-93E8-FE6FB57D1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4498B9-0E28-854A-9A40-B1EB4F8997E1}"/>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6" name="Footer Placeholder 5">
            <a:extLst>
              <a:ext uri="{FF2B5EF4-FFF2-40B4-BE49-F238E27FC236}">
                <a16:creationId xmlns:a16="http://schemas.microsoft.com/office/drawing/2014/main" id="{5E5FA58A-9148-BB46-8A03-354C59172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AD337-5667-C341-9DE2-A77F004E4DB3}"/>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122276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A200-B6D5-414A-9FB9-ECC0104679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41416E-5C60-9B49-BC3A-109AB9409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D7199A-692D-1B4B-8E2D-30603754F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E5FD5-FE94-F640-AAA0-10BBB05B6E8A}"/>
              </a:ext>
            </a:extLst>
          </p:cNvPr>
          <p:cNvSpPr>
            <a:spLocks noGrp="1"/>
          </p:cNvSpPr>
          <p:nvPr>
            <p:ph type="dt" sz="half" idx="10"/>
          </p:nvPr>
        </p:nvSpPr>
        <p:spPr/>
        <p:txBody>
          <a:bodyPr/>
          <a:lstStyle/>
          <a:p>
            <a:fld id="{586DAE7D-C7D9-134D-91A4-536DFD18C9EB}" type="datetimeFigureOut">
              <a:rPr lang="en-US" smtClean="0"/>
              <a:t>2/21/22</a:t>
            </a:fld>
            <a:endParaRPr lang="en-US"/>
          </a:p>
        </p:txBody>
      </p:sp>
      <p:sp>
        <p:nvSpPr>
          <p:cNvPr id="6" name="Footer Placeholder 5">
            <a:extLst>
              <a:ext uri="{FF2B5EF4-FFF2-40B4-BE49-F238E27FC236}">
                <a16:creationId xmlns:a16="http://schemas.microsoft.com/office/drawing/2014/main" id="{B51E59D5-3BD4-624A-8F02-8EE475051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396D6-392C-8D44-9234-77F91C1993A3}"/>
              </a:ext>
            </a:extLst>
          </p:cNvPr>
          <p:cNvSpPr>
            <a:spLocks noGrp="1"/>
          </p:cNvSpPr>
          <p:nvPr>
            <p:ph type="sldNum" sz="quarter" idx="12"/>
          </p:nvPr>
        </p:nvSpPr>
        <p:spPr/>
        <p:txBody>
          <a:bodyPr/>
          <a:lstStyle/>
          <a:p>
            <a:fld id="{FB1289FC-832D-1448-AB42-966487E9AA8C}" type="slidenum">
              <a:rPr lang="en-US" smtClean="0"/>
              <a:t>‹#›</a:t>
            </a:fld>
            <a:endParaRPr lang="en-US"/>
          </a:p>
        </p:txBody>
      </p:sp>
    </p:spTree>
    <p:extLst>
      <p:ext uri="{BB962C8B-B14F-4D97-AF65-F5344CB8AC3E}">
        <p14:creationId xmlns:p14="http://schemas.microsoft.com/office/powerpoint/2010/main" val="385268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D0A82D-E360-AC41-8C7F-4B7D8B323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6BFF9F-04B9-6B4D-A45E-703017840B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5C0A7-6617-1147-8B5D-F15B066B4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DAE7D-C7D9-134D-91A4-536DFD18C9EB}" type="datetimeFigureOut">
              <a:rPr lang="en-US" smtClean="0"/>
              <a:t>2/21/22</a:t>
            </a:fld>
            <a:endParaRPr lang="en-US"/>
          </a:p>
        </p:txBody>
      </p:sp>
      <p:sp>
        <p:nvSpPr>
          <p:cNvPr id="5" name="Footer Placeholder 4">
            <a:extLst>
              <a:ext uri="{FF2B5EF4-FFF2-40B4-BE49-F238E27FC236}">
                <a16:creationId xmlns:a16="http://schemas.microsoft.com/office/drawing/2014/main" id="{3B4B020B-4FD7-2849-B0EE-003CE3EBB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1D237D-2194-584D-BA99-AF8E3D3C5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1289FC-832D-1448-AB42-966487E9AA8C}" type="slidenum">
              <a:rPr lang="en-US" smtClean="0"/>
              <a:t>‹#›</a:t>
            </a:fld>
            <a:endParaRPr lang="en-US"/>
          </a:p>
        </p:txBody>
      </p:sp>
    </p:spTree>
    <p:extLst>
      <p:ext uri="{BB962C8B-B14F-4D97-AF65-F5344CB8AC3E}">
        <p14:creationId xmlns:p14="http://schemas.microsoft.com/office/powerpoint/2010/main" val="1504445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ure.com/articles/nature25480"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rontiersin.org/articles/10.3389/fgene.2020.505441/f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ture.com/articles/s41586-020-1969-6"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jef.works/assets/papers/ncomms11589.pdf"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jef.works/assets/papers/ncomms11589.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acrjournals.org/cancerdiscovery/article/9/8/1050/41997/Clonal-Selection-with-RAS-Pathway-Activatio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acrjournals.org/cancerdiscovery/article/9/8/1050/41997/Clonal-Selection-with-RAS-Pathway-Activatio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ature.com/articles/ncomms8147"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ature.com/articles/nmeth.4380"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ature.com/articles/nmeth.4380"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nature.com/articles/nmeth.3370"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ature.com/articles/nmeth.3370"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jef.works/assets/papers/natureemm101038.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ye examination - Wikipedia">
            <a:extLst>
              <a:ext uri="{FF2B5EF4-FFF2-40B4-BE49-F238E27FC236}">
                <a16:creationId xmlns:a16="http://schemas.microsoft.com/office/drawing/2014/main" id="{E46E3FE6-53BA-D940-8D11-B2B9CFE53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C357FA-23F6-4A48-ACDD-A047A7A27B3D}"/>
              </a:ext>
            </a:extLst>
          </p:cNvPr>
          <p:cNvSpPr txBox="1">
            <a:spLocks/>
          </p:cNvSpPr>
          <p:nvPr/>
        </p:nvSpPr>
        <p:spPr>
          <a:xfrm>
            <a:off x="6895474" y="1122362"/>
            <a:ext cx="3772525" cy="433405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dirty="0"/>
              <a:t>Genomic Data Visualization </a:t>
            </a:r>
            <a:br>
              <a:rPr lang="en-US" sz="4900" dirty="0"/>
            </a:br>
            <a:br>
              <a:rPr lang="en-US" sz="4900" dirty="0"/>
            </a:br>
            <a:r>
              <a:rPr lang="en-US" sz="4000" dirty="0"/>
              <a:t>[Spatial] Genomics and multi-omics</a:t>
            </a:r>
            <a:br>
              <a:rPr lang="en-US" sz="4000" dirty="0"/>
            </a:br>
            <a:br>
              <a:rPr lang="en-US" sz="4000" dirty="0"/>
            </a:br>
            <a:r>
              <a:rPr lang="en-US" sz="2800" dirty="0"/>
              <a:t>please move forward if you cannot read this from where you are</a:t>
            </a:r>
          </a:p>
        </p:txBody>
      </p:sp>
    </p:spTree>
    <p:extLst>
      <p:ext uri="{BB962C8B-B14F-4D97-AF65-F5344CB8AC3E}">
        <p14:creationId xmlns:p14="http://schemas.microsoft.com/office/powerpoint/2010/main" val="368998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B7A4-7550-3A4B-97BF-3A7E383C9BAB}"/>
              </a:ext>
            </a:extLst>
          </p:cNvPr>
          <p:cNvSpPr>
            <a:spLocks noGrp="1"/>
          </p:cNvSpPr>
          <p:nvPr>
            <p:ph type="title"/>
          </p:nvPr>
        </p:nvSpPr>
        <p:spPr/>
        <p:txBody>
          <a:bodyPr/>
          <a:lstStyle/>
          <a:p>
            <a:r>
              <a:rPr lang="en-US" dirty="0"/>
              <a:t>Quick question</a:t>
            </a:r>
          </a:p>
        </p:txBody>
      </p:sp>
      <p:sp>
        <p:nvSpPr>
          <p:cNvPr id="3" name="Content Placeholder 2">
            <a:extLst>
              <a:ext uri="{FF2B5EF4-FFF2-40B4-BE49-F238E27FC236}">
                <a16:creationId xmlns:a16="http://schemas.microsoft.com/office/drawing/2014/main" id="{B63389DE-C028-C145-8EA0-A12B233228C3}"/>
              </a:ext>
            </a:extLst>
          </p:cNvPr>
          <p:cNvSpPr>
            <a:spLocks noGrp="1"/>
          </p:cNvSpPr>
          <p:nvPr>
            <p:ph idx="1"/>
          </p:nvPr>
        </p:nvSpPr>
        <p:spPr>
          <a:xfrm>
            <a:off x="838200" y="1825626"/>
            <a:ext cx="10515600" cy="2333998"/>
          </a:xfrm>
        </p:spPr>
        <p:txBody>
          <a:bodyPr>
            <a:normAutofit fontScale="85000" lnSpcReduction="20000"/>
          </a:bodyPr>
          <a:lstStyle/>
          <a:p>
            <a:r>
              <a:rPr lang="en-US" dirty="0"/>
              <a:t>I perform whole genome sequencing on a homogenous breast cancer sample</a:t>
            </a:r>
          </a:p>
          <a:p>
            <a:r>
              <a:rPr lang="en-US" dirty="0"/>
              <a:t>I sequence to an average of 1x coverage</a:t>
            </a:r>
          </a:p>
          <a:p>
            <a:r>
              <a:rPr lang="en-US" dirty="0"/>
              <a:t>I look at the genomic region of the BRCA gene</a:t>
            </a:r>
          </a:p>
          <a:p>
            <a:r>
              <a:rPr lang="en-US" dirty="0"/>
              <a:t>The read there does not have the BRCA mutation</a:t>
            </a:r>
          </a:p>
          <a:p>
            <a:r>
              <a:rPr lang="en-US" dirty="0"/>
              <a:t>I conclude that this sample does not have the BRCA mutation</a:t>
            </a:r>
          </a:p>
          <a:p>
            <a:r>
              <a:rPr lang="en-US" dirty="0"/>
              <a:t>What do you think of my conclusion?</a:t>
            </a:r>
          </a:p>
        </p:txBody>
      </p:sp>
      <p:cxnSp>
        <p:nvCxnSpPr>
          <p:cNvPr id="4" name="Straight Connector 3">
            <a:extLst>
              <a:ext uri="{FF2B5EF4-FFF2-40B4-BE49-F238E27FC236}">
                <a16:creationId xmlns:a16="http://schemas.microsoft.com/office/drawing/2014/main" id="{95694466-6CD4-FB4E-A3AE-954563EDAE8A}"/>
              </a:ext>
            </a:extLst>
          </p:cNvPr>
          <p:cNvCxnSpPr/>
          <p:nvPr/>
        </p:nvCxnSpPr>
        <p:spPr>
          <a:xfrm>
            <a:off x="1792941" y="5468470"/>
            <a:ext cx="835510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86B7B4B-2408-4442-8D55-A4A5B10CB959}"/>
              </a:ext>
            </a:extLst>
          </p:cNvPr>
          <p:cNvCxnSpPr>
            <a:cxnSpLocks/>
          </p:cNvCxnSpPr>
          <p:nvPr/>
        </p:nvCxnSpPr>
        <p:spPr>
          <a:xfrm>
            <a:off x="1792941"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F3C30C8-4F8C-FC49-BC4B-D3A4C08E2A01}"/>
              </a:ext>
            </a:extLst>
          </p:cNvPr>
          <p:cNvCxnSpPr>
            <a:cxnSpLocks/>
          </p:cNvCxnSpPr>
          <p:nvPr/>
        </p:nvCxnSpPr>
        <p:spPr>
          <a:xfrm>
            <a:off x="6096000"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7049DE-4969-0844-B793-E6E5123C91F7}"/>
              </a:ext>
            </a:extLst>
          </p:cNvPr>
          <p:cNvCxnSpPr>
            <a:cxnSpLocks/>
          </p:cNvCxnSpPr>
          <p:nvPr/>
        </p:nvCxnSpPr>
        <p:spPr>
          <a:xfrm>
            <a:off x="7189693" y="5141258"/>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1CC219-6071-CA4F-9332-E41A6B3E5EBC}"/>
              </a:ext>
            </a:extLst>
          </p:cNvPr>
          <p:cNvCxnSpPr>
            <a:cxnSpLocks/>
          </p:cNvCxnSpPr>
          <p:nvPr/>
        </p:nvCxnSpPr>
        <p:spPr>
          <a:xfrm>
            <a:off x="3854823"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C20B93-2060-0B4C-A473-AA13FEA3A6A5}"/>
              </a:ext>
            </a:extLst>
          </p:cNvPr>
          <p:cNvCxnSpPr>
            <a:cxnSpLocks/>
          </p:cNvCxnSpPr>
          <p:nvPr/>
        </p:nvCxnSpPr>
        <p:spPr>
          <a:xfrm>
            <a:off x="9027458"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6E70A9-6F2C-BD4C-9830-A8910259A3B0}"/>
              </a:ext>
            </a:extLst>
          </p:cNvPr>
          <p:cNvCxnSpPr>
            <a:cxnSpLocks/>
          </p:cNvCxnSpPr>
          <p:nvPr/>
        </p:nvCxnSpPr>
        <p:spPr>
          <a:xfrm>
            <a:off x="4058023" y="501485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85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C944-E9E9-DF49-ADF9-08900DE3FD6F}"/>
              </a:ext>
            </a:extLst>
          </p:cNvPr>
          <p:cNvSpPr>
            <a:spLocks noGrp="1"/>
          </p:cNvSpPr>
          <p:nvPr>
            <p:ph type="title"/>
          </p:nvPr>
        </p:nvSpPr>
        <p:spPr/>
        <p:txBody>
          <a:bodyPr/>
          <a:lstStyle/>
          <a:p>
            <a:r>
              <a:rPr lang="en-US" dirty="0"/>
              <a:t>Visualizing mutations </a:t>
            </a:r>
          </a:p>
        </p:txBody>
      </p:sp>
      <p:pic>
        <p:nvPicPr>
          <p:cNvPr id="2052" name="Picture 4" descr="IGV screenshot demonstrating that TSC2 c.1803C.G (splice) and TSC2... |  Download Scientific Diagram">
            <a:extLst>
              <a:ext uri="{FF2B5EF4-FFF2-40B4-BE49-F238E27FC236}">
                <a16:creationId xmlns:a16="http://schemas.microsoft.com/office/drawing/2014/main" id="{E3A2126C-356A-BF4B-9548-A815D5EC71D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153"/>
          <a:stretch/>
        </p:blipFill>
        <p:spPr bwMode="auto">
          <a:xfrm>
            <a:off x="1565275" y="1690688"/>
            <a:ext cx="9061450" cy="3777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A9EBB-3A70-394D-90B3-C3EA1F427F6A}"/>
              </a:ext>
            </a:extLst>
          </p:cNvPr>
          <p:cNvSpPr txBox="1"/>
          <p:nvPr/>
        </p:nvSpPr>
        <p:spPr>
          <a:xfrm>
            <a:off x="133350" y="6308209"/>
            <a:ext cx="5602816" cy="369332"/>
          </a:xfrm>
          <a:prstGeom prst="rect">
            <a:avLst/>
          </a:prstGeom>
          <a:noFill/>
        </p:spPr>
        <p:txBody>
          <a:bodyPr wrap="none" rtlCol="0">
            <a:spAutoFit/>
          </a:bodyPr>
          <a:lstStyle/>
          <a:p>
            <a:r>
              <a:rPr lang="en-US" dirty="0"/>
              <a:t>Source: https://</a:t>
            </a:r>
            <a:r>
              <a:rPr lang="en-US" dirty="0" err="1"/>
              <a:t>software.broadinstitute.org</a:t>
            </a:r>
            <a:r>
              <a:rPr lang="en-US" dirty="0"/>
              <a:t>/software/</a:t>
            </a:r>
            <a:r>
              <a:rPr lang="en-US" dirty="0" err="1"/>
              <a:t>igv</a:t>
            </a:r>
            <a:r>
              <a:rPr lang="en-US" dirty="0"/>
              <a:t>/</a:t>
            </a:r>
          </a:p>
        </p:txBody>
      </p:sp>
    </p:spTree>
    <p:extLst>
      <p:ext uri="{BB962C8B-B14F-4D97-AF65-F5344CB8AC3E}">
        <p14:creationId xmlns:p14="http://schemas.microsoft.com/office/powerpoint/2010/main" val="3767186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C944-E9E9-DF49-ADF9-08900DE3FD6F}"/>
              </a:ext>
            </a:extLst>
          </p:cNvPr>
          <p:cNvSpPr>
            <a:spLocks noGrp="1"/>
          </p:cNvSpPr>
          <p:nvPr>
            <p:ph type="title"/>
          </p:nvPr>
        </p:nvSpPr>
        <p:spPr/>
        <p:txBody>
          <a:bodyPr/>
          <a:lstStyle/>
          <a:p>
            <a:r>
              <a:rPr lang="en-US" dirty="0"/>
              <a:t>Quick question: why aren’t all reads the same?</a:t>
            </a:r>
          </a:p>
        </p:txBody>
      </p:sp>
      <p:pic>
        <p:nvPicPr>
          <p:cNvPr id="2052" name="Picture 4" descr="IGV screenshot demonstrating that TSC2 c.1803C.G (splice) and TSC2... |  Download Scientific Diagram">
            <a:extLst>
              <a:ext uri="{FF2B5EF4-FFF2-40B4-BE49-F238E27FC236}">
                <a16:creationId xmlns:a16="http://schemas.microsoft.com/office/drawing/2014/main" id="{E3A2126C-356A-BF4B-9548-A815D5EC71D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153"/>
          <a:stretch/>
        </p:blipFill>
        <p:spPr bwMode="auto">
          <a:xfrm>
            <a:off x="1565275" y="1690688"/>
            <a:ext cx="9061450" cy="3777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A9EBB-3A70-394D-90B3-C3EA1F427F6A}"/>
              </a:ext>
            </a:extLst>
          </p:cNvPr>
          <p:cNvSpPr txBox="1"/>
          <p:nvPr/>
        </p:nvSpPr>
        <p:spPr>
          <a:xfrm>
            <a:off x="133350" y="6308209"/>
            <a:ext cx="5602816" cy="369332"/>
          </a:xfrm>
          <a:prstGeom prst="rect">
            <a:avLst/>
          </a:prstGeom>
          <a:noFill/>
        </p:spPr>
        <p:txBody>
          <a:bodyPr wrap="none" rtlCol="0">
            <a:spAutoFit/>
          </a:bodyPr>
          <a:lstStyle/>
          <a:p>
            <a:r>
              <a:rPr lang="en-US" dirty="0"/>
              <a:t>Source: https://</a:t>
            </a:r>
            <a:r>
              <a:rPr lang="en-US" dirty="0" err="1"/>
              <a:t>software.broadinstitute.org</a:t>
            </a:r>
            <a:r>
              <a:rPr lang="en-US" dirty="0"/>
              <a:t>/software/</a:t>
            </a:r>
            <a:r>
              <a:rPr lang="en-US" dirty="0" err="1"/>
              <a:t>igv</a:t>
            </a:r>
            <a:r>
              <a:rPr lang="en-US" dirty="0"/>
              <a:t>/</a:t>
            </a:r>
          </a:p>
        </p:txBody>
      </p:sp>
    </p:spTree>
    <p:extLst>
      <p:ext uri="{BB962C8B-B14F-4D97-AF65-F5344CB8AC3E}">
        <p14:creationId xmlns:p14="http://schemas.microsoft.com/office/powerpoint/2010/main" val="146531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FE75-4F8D-A54D-8380-C878316E1129}"/>
              </a:ext>
            </a:extLst>
          </p:cNvPr>
          <p:cNvSpPr>
            <a:spLocks noGrp="1"/>
          </p:cNvSpPr>
          <p:nvPr>
            <p:ph type="title"/>
          </p:nvPr>
        </p:nvSpPr>
        <p:spPr/>
        <p:txBody>
          <a:bodyPr/>
          <a:lstStyle/>
          <a:p>
            <a:r>
              <a:rPr lang="en-US" dirty="0"/>
              <a:t>Visualizing mutations</a:t>
            </a:r>
          </a:p>
        </p:txBody>
      </p:sp>
      <p:pic>
        <p:nvPicPr>
          <p:cNvPr id="3074" name="Picture 2" descr="The landscape of genomic alterations across childhood cancers | Nature">
            <a:extLst>
              <a:ext uri="{FF2B5EF4-FFF2-40B4-BE49-F238E27FC236}">
                <a16:creationId xmlns:a16="http://schemas.microsoft.com/office/drawing/2014/main" id="{72751AFF-58E4-184C-93D9-2479EB89C50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4238"/>
          <a:stretch/>
        </p:blipFill>
        <p:spPr bwMode="auto">
          <a:xfrm>
            <a:off x="1157177" y="1516647"/>
            <a:ext cx="9877646" cy="4976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AE980C-D6E0-FB46-8741-B71F3EF4887F}"/>
              </a:ext>
            </a:extLst>
          </p:cNvPr>
          <p:cNvSpPr txBox="1"/>
          <p:nvPr/>
        </p:nvSpPr>
        <p:spPr>
          <a:xfrm>
            <a:off x="0" y="6488668"/>
            <a:ext cx="5395260" cy="369332"/>
          </a:xfrm>
          <a:prstGeom prst="rect">
            <a:avLst/>
          </a:prstGeom>
          <a:noFill/>
        </p:spPr>
        <p:txBody>
          <a:bodyPr wrap="none" rtlCol="0">
            <a:spAutoFit/>
          </a:bodyPr>
          <a:lstStyle/>
          <a:p>
            <a:r>
              <a:rPr lang="en-US" dirty="0"/>
              <a:t>Source: </a:t>
            </a:r>
            <a:r>
              <a:rPr lang="en-US" dirty="0">
                <a:hlinkClick r:id="rId3"/>
              </a:rPr>
              <a:t>https://www.nature.com/articles/nature25480</a:t>
            </a:r>
            <a:r>
              <a:rPr lang="en-US" dirty="0"/>
              <a:t> </a:t>
            </a:r>
          </a:p>
        </p:txBody>
      </p:sp>
    </p:spTree>
    <p:extLst>
      <p:ext uri="{BB962C8B-B14F-4D97-AF65-F5344CB8AC3E}">
        <p14:creationId xmlns:p14="http://schemas.microsoft.com/office/powerpoint/2010/main" val="26364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B7DA-8136-914B-A0C8-12F284F9178E}"/>
              </a:ext>
            </a:extLst>
          </p:cNvPr>
          <p:cNvSpPr>
            <a:spLocks noGrp="1"/>
          </p:cNvSpPr>
          <p:nvPr>
            <p:ph type="title"/>
          </p:nvPr>
        </p:nvSpPr>
        <p:spPr/>
        <p:txBody>
          <a:bodyPr/>
          <a:lstStyle/>
          <a:p>
            <a:r>
              <a:rPr lang="en-US" dirty="0"/>
              <a:t>Visualizing CNVs</a:t>
            </a:r>
          </a:p>
        </p:txBody>
      </p:sp>
      <p:pic>
        <p:nvPicPr>
          <p:cNvPr id="8198" name="Picture 6" descr="Frontiers | SCCNV: A Software Tool for Identifying Copy Number Variation  From Single-Cell Whole-Genome Sequencing | Genetics">
            <a:extLst>
              <a:ext uri="{FF2B5EF4-FFF2-40B4-BE49-F238E27FC236}">
                <a16:creationId xmlns:a16="http://schemas.microsoft.com/office/drawing/2014/main" id="{F3D4ECB2-41FC-8A47-A269-BB60854BED9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 b="75417"/>
          <a:stretch/>
        </p:blipFill>
        <p:spPr bwMode="auto">
          <a:xfrm>
            <a:off x="1109868" y="1690687"/>
            <a:ext cx="10014411" cy="1887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ontiers | SCCNV: A Software Tool for Identifying Copy Number Variation  From Single-Cell Whole-Genome Sequencing | Genetics">
            <a:extLst>
              <a:ext uri="{FF2B5EF4-FFF2-40B4-BE49-F238E27FC236}">
                <a16:creationId xmlns:a16="http://schemas.microsoft.com/office/drawing/2014/main" id="{82930648-64DD-9E47-9B37-F5092197A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34" b="3184"/>
          <a:stretch/>
        </p:blipFill>
        <p:spPr bwMode="auto">
          <a:xfrm>
            <a:off x="1109868" y="3791157"/>
            <a:ext cx="10014411" cy="1887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FDE49C-79E1-FF4A-B446-A5FCF6FC2DDF}"/>
              </a:ext>
            </a:extLst>
          </p:cNvPr>
          <p:cNvSpPr txBox="1"/>
          <p:nvPr/>
        </p:nvSpPr>
        <p:spPr>
          <a:xfrm>
            <a:off x="178905" y="6308209"/>
            <a:ext cx="7444602" cy="369332"/>
          </a:xfrm>
          <a:prstGeom prst="rect">
            <a:avLst/>
          </a:prstGeom>
          <a:noFill/>
        </p:spPr>
        <p:txBody>
          <a:bodyPr wrap="none" rtlCol="0">
            <a:spAutoFit/>
          </a:bodyPr>
          <a:lstStyle/>
          <a:p>
            <a:r>
              <a:rPr lang="en-US" dirty="0"/>
              <a:t>Source: </a:t>
            </a:r>
            <a:r>
              <a:rPr lang="en-US" dirty="0">
                <a:hlinkClick r:id="rId4"/>
              </a:rPr>
              <a:t>https://www.frontiersin.org/articles/10.3389/fgene.2020.505441/full</a:t>
            </a:r>
            <a:r>
              <a:rPr lang="en-US" dirty="0"/>
              <a:t> </a:t>
            </a:r>
          </a:p>
        </p:txBody>
      </p:sp>
    </p:spTree>
    <p:extLst>
      <p:ext uri="{BB962C8B-B14F-4D97-AF65-F5344CB8AC3E}">
        <p14:creationId xmlns:p14="http://schemas.microsoft.com/office/powerpoint/2010/main" val="207405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90D6-511A-BE4E-B2FA-E728C295FC83}"/>
              </a:ext>
            </a:extLst>
          </p:cNvPr>
          <p:cNvSpPr>
            <a:spLocks noGrp="1"/>
          </p:cNvSpPr>
          <p:nvPr>
            <p:ph type="title"/>
          </p:nvPr>
        </p:nvSpPr>
        <p:spPr/>
        <p:txBody>
          <a:bodyPr/>
          <a:lstStyle/>
          <a:p>
            <a:r>
              <a:rPr lang="en-US" dirty="0"/>
              <a:t>Targeted DNA detection</a:t>
            </a:r>
          </a:p>
        </p:txBody>
      </p:sp>
      <p:sp>
        <p:nvSpPr>
          <p:cNvPr id="3" name="Content Placeholder 2">
            <a:extLst>
              <a:ext uri="{FF2B5EF4-FFF2-40B4-BE49-F238E27FC236}">
                <a16:creationId xmlns:a16="http://schemas.microsoft.com/office/drawing/2014/main" id="{BA323EF2-3CD2-454C-8D0C-835E8144F3E7}"/>
              </a:ext>
            </a:extLst>
          </p:cNvPr>
          <p:cNvSpPr>
            <a:spLocks noGrp="1"/>
          </p:cNvSpPr>
          <p:nvPr>
            <p:ph idx="1"/>
          </p:nvPr>
        </p:nvSpPr>
        <p:spPr/>
        <p:txBody>
          <a:bodyPr/>
          <a:lstStyle/>
          <a:p>
            <a:r>
              <a:rPr lang="en-US" dirty="0"/>
              <a:t>Know what you’re looking for (like BRCA)</a:t>
            </a:r>
          </a:p>
        </p:txBody>
      </p:sp>
      <p:pic>
        <p:nvPicPr>
          <p:cNvPr id="5" name="Picture 4" descr="A picture containing chart&#10;&#10;Description automatically generated">
            <a:extLst>
              <a:ext uri="{FF2B5EF4-FFF2-40B4-BE49-F238E27FC236}">
                <a16:creationId xmlns:a16="http://schemas.microsoft.com/office/drawing/2014/main" id="{EB81E3BC-7309-9C45-9BFD-7730D66A1514}"/>
              </a:ext>
            </a:extLst>
          </p:cNvPr>
          <p:cNvPicPr>
            <a:picLocks noChangeAspect="1"/>
          </p:cNvPicPr>
          <p:nvPr/>
        </p:nvPicPr>
        <p:blipFill>
          <a:blip r:embed="rId3"/>
          <a:stretch>
            <a:fillRect/>
          </a:stretch>
        </p:blipFill>
        <p:spPr>
          <a:xfrm>
            <a:off x="3278130" y="2597944"/>
            <a:ext cx="5635740" cy="3579019"/>
          </a:xfrm>
          <a:prstGeom prst="rect">
            <a:avLst/>
          </a:prstGeom>
        </p:spPr>
      </p:pic>
    </p:spTree>
    <p:extLst>
      <p:ext uri="{BB962C8B-B14F-4D97-AF65-F5344CB8AC3E}">
        <p14:creationId xmlns:p14="http://schemas.microsoft.com/office/powerpoint/2010/main" val="1622838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A760-2C1F-5149-978D-37C5FCFF5D34}"/>
              </a:ext>
            </a:extLst>
          </p:cNvPr>
          <p:cNvSpPr>
            <a:spLocks noGrp="1"/>
          </p:cNvSpPr>
          <p:nvPr>
            <p:ph type="title"/>
          </p:nvPr>
        </p:nvSpPr>
        <p:spPr/>
        <p:txBody>
          <a:bodyPr/>
          <a:lstStyle/>
          <a:p>
            <a:r>
              <a:rPr lang="en-US" dirty="0"/>
              <a:t>Visualizing mutations</a:t>
            </a:r>
          </a:p>
        </p:txBody>
      </p:sp>
      <p:pic>
        <p:nvPicPr>
          <p:cNvPr id="5" name="Content Placeholder 4" descr="A picture containing scatter chart&#10;&#10;Description automatically generated">
            <a:extLst>
              <a:ext uri="{FF2B5EF4-FFF2-40B4-BE49-F238E27FC236}">
                <a16:creationId xmlns:a16="http://schemas.microsoft.com/office/drawing/2014/main" id="{7CB58852-888A-3D47-8568-EE33890876F1}"/>
              </a:ext>
            </a:extLst>
          </p:cNvPr>
          <p:cNvPicPr>
            <a:picLocks noGrp="1" noChangeAspect="1"/>
          </p:cNvPicPr>
          <p:nvPr>
            <p:ph idx="1"/>
          </p:nvPr>
        </p:nvPicPr>
        <p:blipFill rotWithShape="1">
          <a:blip r:embed="rId2"/>
          <a:srcRect t="-1" b="33870"/>
          <a:stretch/>
        </p:blipFill>
        <p:spPr>
          <a:xfrm>
            <a:off x="2402827" y="1429565"/>
            <a:ext cx="7386345" cy="4831323"/>
          </a:xfrm>
        </p:spPr>
      </p:pic>
      <p:sp>
        <p:nvSpPr>
          <p:cNvPr id="6" name="Rectangle 5">
            <a:extLst>
              <a:ext uri="{FF2B5EF4-FFF2-40B4-BE49-F238E27FC236}">
                <a16:creationId xmlns:a16="http://schemas.microsoft.com/office/drawing/2014/main" id="{D5CF5DA0-B300-0949-A274-1AF06C15CBDB}"/>
              </a:ext>
            </a:extLst>
          </p:cNvPr>
          <p:cNvSpPr/>
          <p:nvPr/>
        </p:nvSpPr>
        <p:spPr>
          <a:xfrm>
            <a:off x="8608072" y="1027906"/>
            <a:ext cx="1374128" cy="21343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F10D112-A458-3440-9827-4F65ECB9BFDA}"/>
              </a:ext>
            </a:extLst>
          </p:cNvPr>
          <p:cNvSpPr txBox="1"/>
          <p:nvPr/>
        </p:nvSpPr>
        <p:spPr>
          <a:xfrm>
            <a:off x="142191" y="6362776"/>
            <a:ext cx="5953809" cy="369332"/>
          </a:xfrm>
          <a:prstGeom prst="rect">
            <a:avLst/>
          </a:prstGeom>
          <a:noFill/>
        </p:spPr>
        <p:txBody>
          <a:bodyPr wrap="none" rtlCol="0">
            <a:spAutoFit/>
          </a:bodyPr>
          <a:lstStyle/>
          <a:p>
            <a:r>
              <a:rPr lang="en-US" dirty="0"/>
              <a:t>Source: </a:t>
            </a:r>
            <a:r>
              <a:rPr lang="en-US" dirty="0">
                <a:hlinkClick r:id="rId3"/>
              </a:rPr>
              <a:t>https://www.nature.com/articles/s41586-020-1969-6</a:t>
            </a:r>
            <a:r>
              <a:rPr lang="en-US" dirty="0"/>
              <a:t> </a:t>
            </a:r>
          </a:p>
        </p:txBody>
      </p:sp>
    </p:spTree>
    <p:extLst>
      <p:ext uri="{BB962C8B-B14F-4D97-AF65-F5344CB8AC3E}">
        <p14:creationId xmlns:p14="http://schemas.microsoft.com/office/powerpoint/2010/main" val="2862123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B7A4-7550-3A4B-97BF-3A7E383C9BAB}"/>
              </a:ext>
            </a:extLst>
          </p:cNvPr>
          <p:cNvSpPr>
            <a:spLocks noGrp="1"/>
          </p:cNvSpPr>
          <p:nvPr>
            <p:ph type="title"/>
          </p:nvPr>
        </p:nvSpPr>
        <p:spPr/>
        <p:txBody>
          <a:bodyPr/>
          <a:lstStyle/>
          <a:p>
            <a:r>
              <a:rPr lang="en-US" dirty="0"/>
              <a:t>Quick question</a:t>
            </a:r>
          </a:p>
        </p:txBody>
      </p:sp>
      <p:sp>
        <p:nvSpPr>
          <p:cNvPr id="3" name="Content Placeholder 2">
            <a:extLst>
              <a:ext uri="{FF2B5EF4-FFF2-40B4-BE49-F238E27FC236}">
                <a16:creationId xmlns:a16="http://schemas.microsoft.com/office/drawing/2014/main" id="{B63389DE-C028-C145-8EA0-A12B233228C3}"/>
              </a:ext>
            </a:extLst>
          </p:cNvPr>
          <p:cNvSpPr>
            <a:spLocks noGrp="1"/>
          </p:cNvSpPr>
          <p:nvPr>
            <p:ph idx="1"/>
          </p:nvPr>
        </p:nvSpPr>
        <p:spPr>
          <a:xfrm>
            <a:off x="838200" y="1825625"/>
            <a:ext cx="10515600" cy="2686733"/>
          </a:xfrm>
        </p:spPr>
        <p:txBody>
          <a:bodyPr>
            <a:normAutofit fontScale="85000" lnSpcReduction="10000"/>
          </a:bodyPr>
          <a:lstStyle/>
          <a:p>
            <a:r>
              <a:rPr lang="en-US" dirty="0"/>
              <a:t>I perform targeted genome sequencing on a heterogeneous breast cancer sample</a:t>
            </a:r>
          </a:p>
          <a:p>
            <a:r>
              <a:rPr lang="en-US" dirty="0"/>
              <a:t>I use primers to specifically target and amplify the region around BRCA and get 100x coverage</a:t>
            </a:r>
          </a:p>
          <a:p>
            <a:r>
              <a:rPr lang="en-US" dirty="0"/>
              <a:t>About ~½ of my reads have the BRCA mutation</a:t>
            </a:r>
          </a:p>
          <a:p>
            <a:r>
              <a:rPr lang="en-US" dirty="0"/>
              <a:t>I conclude that 50% of breast cancer cells in my sample have a homozygous BRCA mutation</a:t>
            </a:r>
          </a:p>
          <a:p>
            <a:r>
              <a:rPr lang="en-US" dirty="0"/>
              <a:t>What do you think of my conclusion?</a:t>
            </a:r>
          </a:p>
        </p:txBody>
      </p:sp>
      <p:cxnSp>
        <p:nvCxnSpPr>
          <p:cNvPr id="4" name="Straight Connector 3">
            <a:extLst>
              <a:ext uri="{FF2B5EF4-FFF2-40B4-BE49-F238E27FC236}">
                <a16:creationId xmlns:a16="http://schemas.microsoft.com/office/drawing/2014/main" id="{95694466-6CD4-FB4E-A3AE-954563EDAE8A}"/>
              </a:ext>
            </a:extLst>
          </p:cNvPr>
          <p:cNvCxnSpPr/>
          <p:nvPr/>
        </p:nvCxnSpPr>
        <p:spPr>
          <a:xfrm>
            <a:off x="1792941" y="5468470"/>
            <a:ext cx="835510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86B7B4B-2408-4442-8D55-A4A5B10CB959}"/>
              </a:ext>
            </a:extLst>
          </p:cNvPr>
          <p:cNvCxnSpPr>
            <a:cxnSpLocks/>
          </p:cNvCxnSpPr>
          <p:nvPr/>
        </p:nvCxnSpPr>
        <p:spPr>
          <a:xfrm>
            <a:off x="6122942" y="4321767"/>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F3C30C8-4F8C-FC49-BC4B-D3A4C08E2A01}"/>
              </a:ext>
            </a:extLst>
          </p:cNvPr>
          <p:cNvCxnSpPr>
            <a:cxnSpLocks/>
          </p:cNvCxnSpPr>
          <p:nvPr/>
        </p:nvCxnSpPr>
        <p:spPr>
          <a:xfrm>
            <a:off x="6096000"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7049DE-4969-0844-B793-E6E5123C91F7}"/>
              </a:ext>
            </a:extLst>
          </p:cNvPr>
          <p:cNvCxnSpPr>
            <a:cxnSpLocks/>
          </p:cNvCxnSpPr>
          <p:nvPr/>
        </p:nvCxnSpPr>
        <p:spPr>
          <a:xfrm>
            <a:off x="6122943" y="4942475"/>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1CC219-6071-CA4F-9332-E41A6B3E5EBC}"/>
              </a:ext>
            </a:extLst>
          </p:cNvPr>
          <p:cNvCxnSpPr>
            <a:cxnSpLocks/>
          </p:cNvCxnSpPr>
          <p:nvPr/>
        </p:nvCxnSpPr>
        <p:spPr>
          <a:xfrm>
            <a:off x="6122942" y="4540421"/>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C20B93-2060-0B4C-A473-AA13FEA3A6A5}"/>
              </a:ext>
            </a:extLst>
          </p:cNvPr>
          <p:cNvCxnSpPr>
            <a:cxnSpLocks/>
          </p:cNvCxnSpPr>
          <p:nvPr/>
        </p:nvCxnSpPr>
        <p:spPr>
          <a:xfrm>
            <a:off x="6095999" y="4739211"/>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A19313C-D0A6-BC40-8720-088811384BEA}"/>
              </a:ext>
            </a:extLst>
          </p:cNvPr>
          <p:cNvSpPr txBox="1"/>
          <p:nvPr/>
        </p:nvSpPr>
        <p:spPr>
          <a:xfrm>
            <a:off x="6096000" y="5514634"/>
            <a:ext cx="689163" cy="369332"/>
          </a:xfrm>
          <a:prstGeom prst="rect">
            <a:avLst/>
          </a:prstGeom>
          <a:noFill/>
        </p:spPr>
        <p:txBody>
          <a:bodyPr wrap="none" rtlCol="0">
            <a:spAutoFit/>
          </a:bodyPr>
          <a:lstStyle/>
          <a:p>
            <a:r>
              <a:rPr lang="en-US" dirty="0"/>
              <a:t>BRCA</a:t>
            </a:r>
          </a:p>
        </p:txBody>
      </p:sp>
    </p:spTree>
    <p:extLst>
      <p:ext uri="{BB962C8B-B14F-4D97-AF65-F5344CB8AC3E}">
        <p14:creationId xmlns:p14="http://schemas.microsoft.com/office/powerpoint/2010/main" val="1471972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41EBC1A-A6DA-7B43-BBAC-659E33C115BB}"/>
              </a:ext>
            </a:extLst>
          </p:cNvPr>
          <p:cNvCxnSpPr/>
          <p:nvPr/>
        </p:nvCxnSpPr>
        <p:spPr>
          <a:xfrm>
            <a:off x="1792941" y="5468470"/>
            <a:ext cx="835510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66E4505-21EB-2E42-96DC-65D58A2CEF72}"/>
              </a:ext>
            </a:extLst>
          </p:cNvPr>
          <p:cNvCxnSpPr>
            <a:cxnSpLocks/>
          </p:cNvCxnSpPr>
          <p:nvPr/>
        </p:nvCxnSpPr>
        <p:spPr>
          <a:xfrm>
            <a:off x="6122942" y="4321767"/>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247FF31-B86E-974E-BCA0-0E7E1A398A33}"/>
              </a:ext>
            </a:extLst>
          </p:cNvPr>
          <p:cNvCxnSpPr>
            <a:cxnSpLocks/>
          </p:cNvCxnSpPr>
          <p:nvPr/>
        </p:nvCxnSpPr>
        <p:spPr>
          <a:xfrm>
            <a:off x="6096000"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17DFCC-45BF-0B49-8586-8650D28F0569}"/>
              </a:ext>
            </a:extLst>
          </p:cNvPr>
          <p:cNvCxnSpPr>
            <a:cxnSpLocks/>
          </p:cNvCxnSpPr>
          <p:nvPr/>
        </p:nvCxnSpPr>
        <p:spPr>
          <a:xfrm>
            <a:off x="6122943" y="4942475"/>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8DBF56-1F7F-A247-B230-1B04EC62B067}"/>
              </a:ext>
            </a:extLst>
          </p:cNvPr>
          <p:cNvCxnSpPr>
            <a:cxnSpLocks/>
          </p:cNvCxnSpPr>
          <p:nvPr/>
        </p:nvCxnSpPr>
        <p:spPr>
          <a:xfrm>
            <a:off x="6122942" y="4540421"/>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FBC989-73BA-0348-BCBA-B469BF06BFA3}"/>
              </a:ext>
            </a:extLst>
          </p:cNvPr>
          <p:cNvCxnSpPr>
            <a:cxnSpLocks/>
          </p:cNvCxnSpPr>
          <p:nvPr/>
        </p:nvCxnSpPr>
        <p:spPr>
          <a:xfrm>
            <a:off x="6095999" y="4739211"/>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8B8B49-BAFB-0341-96FA-13D3C62EC0CD}"/>
              </a:ext>
            </a:extLst>
          </p:cNvPr>
          <p:cNvSpPr txBox="1"/>
          <p:nvPr/>
        </p:nvSpPr>
        <p:spPr>
          <a:xfrm>
            <a:off x="6096000" y="5514634"/>
            <a:ext cx="689163" cy="369332"/>
          </a:xfrm>
          <a:prstGeom prst="rect">
            <a:avLst/>
          </a:prstGeom>
          <a:noFill/>
        </p:spPr>
        <p:txBody>
          <a:bodyPr wrap="none" rtlCol="0">
            <a:spAutoFit/>
          </a:bodyPr>
          <a:lstStyle/>
          <a:p>
            <a:r>
              <a:rPr lang="en-US" dirty="0"/>
              <a:t>BRCA</a:t>
            </a:r>
          </a:p>
        </p:txBody>
      </p:sp>
      <p:sp>
        <p:nvSpPr>
          <p:cNvPr id="11" name="Oval 10">
            <a:extLst>
              <a:ext uri="{FF2B5EF4-FFF2-40B4-BE49-F238E27FC236}">
                <a16:creationId xmlns:a16="http://schemas.microsoft.com/office/drawing/2014/main" id="{7C18966F-F394-DD41-85E1-562FB8B8B305}"/>
              </a:ext>
            </a:extLst>
          </p:cNvPr>
          <p:cNvSpPr/>
          <p:nvPr/>
        </p:nvSpPr>
        <p:spPr>
          <a:xfrm>
            <a:off x="950976" y="1132687"/>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650634-0D7E-5045-B155-FF7DFE7F226B}"/>
              </a:ext>
            </a:extLst>
          </p:cNvPr>
          <p:cNvSpPr/>
          <p:nvPr/>
        </p:nvSpPr>
        <p:spPr>
          <a:xfrm>
            <a:off x="2426208" y="1419503"/>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DBCB34-A0C0-554A-ADF7-239DAD11B08C}"/>
              </a:ext>
            </a:extLst>
          </p:cNvPr>
          <p:cNvSpPr/>
          <p:nvPr/>
        </p:nvSpPr>
        <p:spPr>
          <a:xfrm>
            <a:off x="1261065" y="2222505"/>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4B6B3F-90BB-7D4C-AAEB-D70366294510}"/>
              </a:ext>
            </a:extLst>
          </p:cNvPr>
          <p:cNvSpPr/>
          <p:nvPr/>
        </p:nvSpPr>
        <p:spPr>
          <a:xfrm>
            <a:off x="2846832" y="2503904"/>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91A6D5-B951-AD4A-94E2-AA33411FD195}"/>
              </a:ext>
            </a:extLst>
          </p:cNvPr>
          <p:cNvSpPr/>
          <p:nvPr/>
        </p:nvSpPr>
        <p:spPr>
          <a:xfrm>
            <a:off x="7749494" y="1174525"/>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44992C-D22B-A146-8E6B-B71DBA5C281A}"/>
              </a:ext>
            </a:extLst>
          </p:cNvPr>
          <p:cNvSpPr/>
          <p:nvPr/>
        </p:nvSpPr>
        <p:spPr>
          <a:xfrm>
            <a:off x="9224726" y="1461341"/>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5C25856-D49C-8F4B-80FC-BFA23C94BC2C}"/>
              </a:ext>
            </a:extLst>
          </p:cNvPr>
          <p:cNvSpPr/>
          <p:nvPr/>
        </p:nvSpPr>
        <p:spPr>
          <a:xfrm>
            <a:off x="8059583" y="2264343"/>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0B23E25-3AA5-D54C-A696-A19D0057D61E}"/>
              </a:ext>
            </a:extLst>
          </p:cNvPr>
          <p:cNvSpPr/>
          <p:nvPr/>
        </p:nvSpPr>
        <p:spPr>
          <a:xfrm>
            <a:off x="9645350" y="2545742"/>
            <a:ext cx="1846641" cy="1316082"/>
          </a:xfrm>
          <a:prstGeom prst="ellipse">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B35EBD3-CF95-D54A-AF65-7F92370A3EA2}"/>
              </a:ext>
            </a:extLst>
          </p:cNvPr>
          <p:cNvCxnSpPr>
            <a:cxnSpLocks/>
          </p:cNvCxnSpPr>
          <p:nvPr/>
        </p:nvCxnSpPr>
        <p:spPr>
          <a:xfrm>
            <a:off x="1261065" y="1676103"/>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92D682-A874-D842-A5F9-5E4EC99A4C0E}"/>
              </a:ext>
            </a:extLst>
          </p:cNvPr>
          <p:cNvCxnSpPr>
            <a:cxnSpLocks/>
          </p:cNvCxnSpPr>
          <p:nvPr/>
        </p:nvCxnSpPr>
        <p:spPr>
          <a:xfrm>
            <a:off x="1320011" y="1858983"/>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0E9E0B-4ADD-CB4E-9F2E-7B3AC9989517}"/>
              </a:ext>
            </a:extLst>
          </p:cNvPr>
          <p:cNvCxnSpPr>
            <a:cxnSpLocks/>
          </p:cNvCxnSpPr>
          <p:nvPr/>
        </p:nvCxnSpPr>
        <p:spPr>
          <a:xfrm>
            <a:off x="2781080" y="1858983"/>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2F254D9-2676-F744-9A27-B5CD0016A632}"/>
              </a:ext>
            </a:extLst>
          </p:cNvPr>
          <p:cNvCxnSpPr>
            <a:cxnSpLocks/>
          </p:cNvCxnSpPr>
          <p:nvPr/>
        </p:nvCxnSpPr>
        <p:spPr>
          <a:xfrm>
            <a:off x="3107706" y="2023575"/>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118693-17C1-344C-A6A8-E3CE9808DC4A}"/>
              </a:ext>
            </a:extLst>
          </p:cNvPr>
          <p:cNvCxnSpPr>
            <a:cxnSpLocks/>
          </p:cNvCxnSpPr>
          <p:nvPr/>
        </p:nvCxnSpPr>
        <p:spPr>
          <a:xfrm>
            <a:off x="1547667" y="2793358"/>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EA45592-394A-E644-9BE1-1DE311630A69}"/>
              </a:ext>
            </a:extLst>
          </p:cNvPr>
          <p:cNvCxnSpPr>
            <a:cxnSpLocks/>
          </p:cNvCxnSpPr>
          <p:nvPr/>
        </p:nvCxnSpPr>
        <p:spPr>
          <a:xfrm>
            <a:off x="1700335" y="2955461"/>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13DE0A-BECC-AE4A-A0A1-19999BD081A1}"/>
              </a:ext>
            </a:extLst>
          </p:cNvPr>
          <p:cNvCxnSpPr>
            <a:cxnSpLocks/>
          </p:cNvCxnSpPr>
          <p:nvPr/>
        </p:nvCxnSpPr>
        <p:spPr>
          <a:xfrm>
            <a:off x="3241640" y="3266897"/>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5A7BD1-8055-6043-A155-3AF8A3431348}"/>
              </a:ext>
            </a:extLst>
          </p:cNvPr>
          <p:cNvCxnSpPr>
            <a:cxnSpLocks/>
          </p:cNvCxnSpPr>
          <p:nvPr/>
        </p:nvCxnSpPr>
        <p:spPr>
          <a:xfrm>
            <a:off x="3394308" y="3429000"/>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5D0FE06-50AC-7B48-AF9A-D3960B8F1012}"/>
              </a:ext>
            </a:extLst>
          </p:cNvPr>
          <p:cNvCxnSpPr>
            <a:cxnSpLocks/>
          </p:cNvCxnSpPr>
          <p:nvPr/>
        </p:nvCxnSpPr>
        <p:spPr>
          <a:xfrm>
            <a:off x="8059583" y="1706286"/>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E5A5AEE-8026-BA4B-938F-7998CE9FFED2}"/>
              </a:ext>
            </a:extLst>
          </p:cNvPr>
          <p:cNvCxnSpPr>
            <a:cxnSpLocks/>
          </p:cNvCxnSpPr>
          <p:nvPr/>
        </p:nvCxnSpPr>
        <p:spPr>
          <a:xfrm>
            <a:off x="8059583" y="1924940"/>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9C1DD50-2CF3-FA4D-B3CC-0EEECC53D34C}"/>
              </a:ext>
            </a:extLst>
          </p:cNvPr>
          <p:cNvCxnSpPr>
            <a:cxnSpLocks/>
          </p:cNvCxnSpPr>
          <p:nvPr/>
        </p:nvCxnSpPr>
        <p:spPr>
          <a:xfrm>
            <a:off x="9645350" y="1962318"/>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1224668-E8FD-1A41-8641-1A422DAB1CD1}"/>
              </a:ext>
            </a:extLst>
          </p:cNvPr>
          <p:cNvCxnSpPr>
            <a:cxnSpLocks/>
          </p:cNvCxnSpPr>
          <p:nvPr/>
        </p:nvCxnSpPr>
        <p:spPr>
          <a:xfrm>
            <a:off x="9645350" y="2180972"/>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DE278D8-443C-4C44-8BBD-B39162301F64}"/>
              </a:ext>
            </a:extLst>
          </p:cNvPr>
          <p:cNvCxnSpPr>
            <a:cxnSpLocks/>
          </p:cNvCxnSpPr>
          <p:nvPr/>
        </p:nvCxnSpPr>
        <p:spPr>
          <a:xfrm>
            <a:off x="8498853" y="2930780"/>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C9501D-2A74-8E41-A699-5E3F033C523D}"/>
              </a:ext>
            </a:extLst>
          </p:cNvPr>
          <p:cNvCxnSpPr>
            <a:cxnSpLocks/>
          </p:cNvCxnSpPr>
          <p:nvPr/>
        </p:nvCxnSpPr>
        <p:spPr>
          <a:xfrm>
            <a:off x="8498853" y="3149434"/>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BDEFA6-F01F-A648-968E-0D63A084DF6E}"/>
              </a:ext>
            </a:extLst>
          </p:cNvPr>
          <p:cNvCxnSpPr>
            <a:cxnSpLocks/>
          </p:cNvCxnSpPr>
          <p:nvPr/>
        </p:nvCxnSpPr>
        <p:spPr>
          <a:xfrm>
            <a:off x="10084620" y="3124753"/>
            <a:ext cx="8785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69E1BF-8652-C74E-BA2E-6361E092C47F}"/>
              </a:ext>
            </a:extLst>
          </p:cNvPr>
          <p:cNvCxnSpPr>
            <a:cxnSpLocks/>
          </p:cNvCxnSpPr>
          <p:nvPr/>
        </p:nvCxnSpPr>
        <p:spPr>
          <a:xfrm>
            <a:off x="10084620" y="3343407"/>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31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B7A4-7550-3A4B-97BF-3A7E383C9BAB}"/>
              </a:ext>
            </a:extLst>
          </p:cNvPr>
          <p:cNvSpPr>
            <a:spLocks noGrp="1"/>
          </p:cNvSpPr>
          <p:nvPr>
            <p:ph type="title"/>
          </p:nvPr>
        </p:nvSpPr>
        <p:spPr/>
        <p:txBody>
          <a:bodyPr/>
          <a:lstStyle/>
          <a:p>
            <a:r>
              <a:rPr lang="en-US" dirty="0"/>
              <a:t>Quick question</a:t>
            </a:r>
          </a:p>
        </p:txBody>
      </p:sp>
      <p:sp>
        <p:nvSpPr>
          <p:cNvPr id="3" name="Content Placeholder 2">
            <a:extLst>
              <a:ext uri="{FF2B5EF4-FFF2-40B4-BE49-F238E27FC236}">
                <a16:creationId xmlns:a16="http://schemas.microsoft.com/office/drawing/2014/main" id="{B63389DE-C028-C145-8EA0-A12B233228C3}"/>
              </a:ext>
            </a:extLst>
          </p:cNvPr>
          <p:cNvSpPr>
            <a:spLocks noGrp="1"/>
          </p:cNvSpPr>
          <p:nvPr>
            <p:ph idx="1"/>
          </p:nvPr>
        </p:nvSpPr>
        <p:spPr>
          <a:xfrm>
            <a:off x="838200" y="1825625"/>
            <a:ext cx="10515600" cy="4319143"/>
          </a:xfrm>
        </p:spPr>
        <p:txBody>
          <a:bodyPr>
            <a:normAutofit lnSpcReduction="10000"/>
          </a:bodyPr>
          <a:lstStyle/>
          <a:p>
            <a:r>
              <a:rPr lang="en-US" dirty="0"/>
              <a:t>I perform targeted genome sequencing on a heterogeneous breast cancer sample</a:t>
            </a:r>
          </a:p>
          <a:p>
            <a:r>
              <a:rPr lang="en-US" dirty="0"/>
              <a:t>I use primers to specifically target and amplify the region around BRCA, KRAS, and TP53 at high coverage</a:t>
            </a:r>
          </a:p>
          <a:p>
            <a:r>
              <a:rPr lang="en-US" dirty="0"/>
              <a:t>About ~½ of my reads have the BRCA mutation, ~¼ have the KRAS mutation, and ~¼ have the TP53 mutation</a:t>
            </a:r>
          </a:p>
          <a:p>
            <a:r>
              <a:rPr lang="en-US" dirty="0"/>
              <a:t>I conclude that 25% of the cancer cells have all 3 mutations, and 25% of the cancer cells have only a BRCA mutation, and the rest do not have any of these 3 mutations</a:t>
            </a:r>
          </a:p>
          <a:p>
            <a:r>
              <a:rPr lang="en-US" dirty="0"/>
              <a:t>What do you think of my conclusion?</a:t>
            </a:r>
          </a:p>
          <a:p>
            <a:endParaRPr lang="en-US" dirty="0"/>
          </a:p>
          <a:p>
            <a:endParaRPr lang="en-US" dirty="0"/>
          </a:p>
        </p:txBody>
      </p:sp>
    </p:spTree>
    <p:extLst>
      <p:ext uri="{BB962C8B-B14F-4D97-AF65-F5344CB8AC3E}">
        <p14:creationId xmlns:p14="http://schemas.microsoft.com/office/powerpoint/2010/main" val="2309055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0D23-FB7F-0B41-A453-67A5BB083C5C}"/>
              </a:ext>
            </a:extLst>
          </p:cNvPr>
          <p:cNvSpPr>
            <a:spLocks noGrp="1"/>
          </p:cNvSpPr>
          <p:nvPr>
            <p:ph type="title"/>
          </p:nvPr>
        </p:nvSpPr>
        <p:spPr/>
        <p:txBody>
          <a:bodyPr/>
          <a:lstStyle/>
          <a:p>
            <a:r>
              <a:rPr lang="en-US" dirty="0"/>
              <a:t>Reflection Card Review</a:t>
            </a:r>
          </a:p>
        </p:txBody>
      </p:sp>
      <p:sp>
        <p:nvSpPr>
          <p:cNvPr id="3" name="Content Placeholder 2">
            <a:extLst>
              <a:ext uri="{FF2B5EF4-FFF2-40B4-BE49-F238E27FC236}">
                <a16:creationId xmlns:a16="http://schemas.microsoft.com/office/drawing/2014/main" id="{65467F98-B2B8-C744-B5D0-4A10B6027870}"/>
              </a:ext>
            </a:extLst>
          </p:cNvPr>
          <p:cNvSpPr>
            <a:spLocks noGrp="1"/>
          </p:cNvSpPr>
          <p:nvPr>
            <p:ph idx="1"/>
          </p:nvPr>
        </p:nvSpPr>
        <p:spPr/>
        <p:txBody>
          <a:bodyPr/>
          <a:lstStyle/>
          <a:p>
            <a:r>
              <a:rPr lang="en-US" dirty="0"/>
              <a:t>If we image a region along DNA in a single cell, which of the following will our picture most likely look like?</a:t>
            </a:r>
          </a:p>
        </p:txBody>
      </p:sp>
      <p:grpSp>
        <p:nvGrpSpPr>
          <p:cNvPr id="16" name="Group 15">
            <a:extLst>
              <a:ext uri="{FF2B5EF4-FFF2-40B4-BE49-F238E27FC236}">
                <a16:creationId xmlns:a16="http://schemas.microsoft.com/office/drawing/2014/main" id="{98A2361C-C519-6E45-AC37-73E48C292950}"/>
              </a:ext>
            </a:extLst>
          </p:cNvPr>
          <p:cNvGrpSpPr/>
          <p:nvPr/>
        </p:nvGrpSpPr>
        <p:grpSpPr>
          <a:xfrm>
            <a:off x="1214651" y="3429000"/>
            <a:ext cx="10139150" cy="2321023"/>
            <a:chOff x="1214650" y="3429000"/>
            <a:chExt cx="11193437" cy="2562367"/>
          </a:xfrm>
        </p:grpSpPr>
        <p:sp>
          <p:nvSpPr>
            <p:cNvPr id="4" name="Oval 3">
              <a:extLst>
                <a:ext uri="{FF2B5EF4-FFF2-40B4-BE49-F238E27FC236}">
                  <a16:creationId xmlns:a16="http://schemas.microsoft.com/office/drawing/2014/main" id="{BD883C3F-1489-4748-8F81-84BCBF82EC5B}"/>
                </a:ext>
              </a:extLst>
            </p:cNvPr>
            <p:cNvSpPr/>
            <p:nvPr/>
          </p:nvSpPr>
          <p:spPr>
            <a:xfrm>
              <a:off x="1214650" y="3429000"/>
              <a:ext cx="3480179" cy="25623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5C6909F-5CF4-D24F-B6C2-12599141EA31}"/>
                </a:ext>
              </a:extLst>
            </p:cNvPr>
            <p:cNvSpPr/>
            <p:nvPr/>
          </p:nvSpPr>
          <p:spPr>
            <a:xfrm>
              <a:off x="1503528" y="3840708"/>
              <a:ext cx="1690049" cy="1495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2951271-5A0D-B04C-84AE-08ED002AFC9F}"/>
                </a:ext>
              </a:extLst>
            </p:cNvPr>
            <p:cNvSpPr/>
            <p:nvPr/>
          </p:nvSpPr>
          <p:spPr>
            <a:xfrm>
              <a:off x="1978925" y="4003000"/>
              <a:ext cx="145919" cy="1459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28E226-746D-8C41-AAEC-4C91C4BFB797}"/>
                </a:ext>
              </a:extLst>
            </p:cNvPr>
            <p:cNvSpPr/>
            <p:nvPr/>
          </p:nvSpPr>
          <p:spPr>
            <a:xfrm>
              <a:off x="5071279" y="3429000"/>
              <a:ext cx="3480179" cy="25623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359EDA-32C5-9240-B4E6-B83612292032}"/>
                </a:ext>
              </a:extLst>
            </p:cNvPr>
            <p:cNvSpPr/>
            <p:nvPr/>
          </p:nvSpPr>
          <p:spPr>
            <a:xfrm>
              <a:off x="5360157" y="3840708"/>
              <a:ext cx="1690049" cy="1495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FFCB84-45F1-D24C-BAA7-F1D702AFB3ED}"/>
                </a:ext>
              </a:extLst>
            </p:cNvPr>
            <p:cNvSpPr/>
            <p:nvPr/>
          </p:nvSpPr>
          <p:spPr>
            <a:xfrm>
              <a:off x="5835554" y="4003000"/>
              <a:ext cx="145919" cy="1459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0B0B03-2C28-6945-B5F5-D6292BD56622}"/>
                </a:ext>
              </a:extLst>
            </p:cNvPr>
            <p:cNvSpPr/>
            <p:nvPr/>
          </p:nvSpPr>
          <p:spPr>
            <a:xfrm>
              <a:off x="5981473" y="4960618"/>
              <a:ext cx="145919" cy="1459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7CE566-AAA2-424A-90C2-6BB97F6EDF84}"/>
                </a:ext>
              </a:extLst>
            </p:cNvPr>
            <p:cNvSpPr/>
            <p:nvPr/>
          </p:nvSpPr>
          <p:spPr>
            <a:xfrm>
              <a:off x="8927908" y="3429000"/>
              <a:ext cx="3480179" cy="25623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949EAB-B14E-334D-B1C4-8A6050580A31}"/>
                </a:ext>
              </a:extLst>
            </p:cNvPr>
            <p:cNvSpPr/>
            <p:nvPr/>
          </p:nvSpPr>
          <p:spPr>
            <a:xfrm>
              <a:off x="9216786" y="3840708"/>
              <a:ext cx="1690049" cy="1495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C01392-4AC0-C04F-9E5F-5A12F6E86049}"/>
                </a:ext>
              </a:extLst>
            </p:cNvPr>
            <p:cNvSpPr/>
            <p:nvPr/>
          </p:nvSpPr>
          <p:spPr>
            <a:xfrm>
              <a:off x="11584331" y="4153639"/>
              <a:ext cx="145919" cy="1459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E01599-C5A8-104B-97F5-DF952BE0A8B7}"/>
                </a:ext>
              </a:extLst>
            </p:cNvPr>
            <p:cNvSpPr/>
            <p:nvPr/>
          </p:nvSpPr>
          <p:spPr>
            <a:xfrm>
              <a:off x="11396105" y="4898860"/>
              <a:ext cx="145919" cy="1459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501FF6F-97DE-8B41-AF96-F700C145A943}"/>
              </a:ext>
            </a:extLst>
          </p:cNvPr>
          <p:cNvSpPr txBox="1"/>
          <p:nvPr/>
        </p:nvSpPr>
        <p:spPr>
          <a:xfrm>
            <a:off x="1086758" y="3294063"/>
            <a:ext cx="402674" cy="523220"/>
          </a:xfrm>
          <a:prstGeom prst="rect">
            <a:avLst/>
          </a:prstGeom>
          <a:noFill/>
        </p:spPr>
        <p:txBody>
          <a:bodyPr wrap="none" rtlCol="0">
            <a:spAutoFit/>
          </a:bodyPr>
          <a:lstStyle/>
          <a:p>
            <a:r>
              <a:rPr lang="en-US" sz="2800" b="1" dirty="0"/>
              <a:t>A</a:t>
            </a:r>
          </a:p>
        </p:txBody>
      </p:sp>
      <p:sp>
        <p:nvSpPr>
          <p:cNvPr id="18" name="TextBox 17">
            <a:extLst>
              <a:ext uri="{FF2B5EF4-FFF2-40B4-BE49-F238E27FC236}">
                <a16:creationId xmlns:a16="http://schemas.microsoft.com/office/drawing/2014/main" id="{91630A40-5B3D-CA4A-872D-D459E24B59F2}"/>
              </a:ext>
            </a:extLst>
          </p:cNvPr>
          <p:cNvSpPr txBox="1"/>
          <p:nvPr/>
        </p:nvSpPr>
        <p:spPr>
          <a:xfrm>
            <a:off x="4601794" y="3278710"/>
            <a:ext cx="386644" cy="523220"/>
          </a:xfrm>
          <a:prstGeom prst="rect">
            <a:avLst/>
          </a:prstGeom>
          <a:noFill/>
        </p:spPr>
        <p:txBody>
          <a:bodyPr wrap="none" rtlCol="0">
            <a:spAutoFit/>
          </a:bodyPr>
          <a:lstStyle/>
          <a:p>
            <a:r>
              <a:rPr lang="en-US" sz="2800" b="1" dirty="0"/>
              <a:t>B</a:t>
            </a:r>
          </a:p>
        </p:txBody>
      </p:sp>
      <p:sp>
        <p:nvSpPr>
          <p:cNvPr id="19" name="TextBox 18">
            <a:extLst>
              <a:ext uri="{FF2B5EF4-FFF2-40B4-BE49-F238E27FC236}">
                <a16:creationId xmlns:a16="http://schemas.microsoft.com/office/drawing/2014/main" id="{5767DDD2-6F45-EF48-B932-02842EBAEE86}"/>
              </a:ext>
            </a:extLst>
          </p:cNvPr>
          <p:cNvSpPr txBox="1"/>
          <p:nvPr/>
        </p:nvSpPr>
        <p:spPr>
          <a:xfrm>
            <a:off x="7973940" y="3294063"/>
            <a:ext cx="375424" cy="523220"/>
          </a:xfrm>
          <a:prstGeom prst="rect">
            <a:avLst/>
          </a:prstGeom>
          <a:noFill/>
        </p:spPr>
        <p:txBody>
          <a:bodyPr wrap="none" rtlCol="0">
            <a:spAutoFit/>
          </a:bodyPr>
          <a:lstStyle/>
          <a:p>
            <a:r>
              <a:rPr lang="en-US" sz="2800" b="1" dirty="0"/>
              <a:t>C</a:t>
            </a:r>
          </a:p>
        </p:txBody>
      </p:sp>
    </p:spTree>
    <p:extLst>
      <p:ext uri="{BB962C8B-B14F-4D97-AF65-F5344CB8AC3E}">
        <p14:creationId xmlns:p14="http://schemas.microsoft.com/office/powerpoint/2010/main" val="2027632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Chart, bubble chart&#10;&#10;Description automatically generated">
            <a:extLst>
              <a:ext uri="{FF2B5EF4-FFF2-40B4-BE49-F238E27FC236}">
                <a16:creationId xmlns:a16="http://schemas.microsoft.com/office/drawing/2014/main" id="{80060C77-BB53-6047-9573-4ECBC99FCE3E}"/>
              </a:ext>
            </a:extLst>
          </p:cNvPr>
          <p:cNvPicPr>
            <a:picLocks noChangeAspect="1"/>
          </p:cNvPicPr>
          <p:nvPr/>
        </p:nvPicPr>
        <p:blipFill>
          <a:blip r:embed="rId2"/>
          <a:stretch>
            <a:fillRect/>
          </a:stretch>
        </p:blipFill>
        <p:spPr>
          <a:xfrm>
            <a:off x="2476823" y="710700"/>
            <a:ext cx="7238353" cy="5436599"/>
          </a:xfrm>
          <a:prstGeom prst="rect">
            <a:avLst/>
          </a:prstGeom>
        </p:spPr>
      </p:pic>
    </p:spTree>
    <p:extLst>
      <p:ext uri="{BB962C8B-B14F-4D97-AF65-F5344CB8AC3E}">
        <p14:creationId xmlns:p14="http://schemas.microsoft.com/office/powerpoint/2010/main" val="124459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913178-A256-B848-831B-A1979BCC21AB}"/>
              </a:ext>
            </a:extLst>
          </p:cNvPr>
          <p:cNvSpPr>
            <a:spLocks noGrp="1"/>
          </p:cNvSpPr>
          <p:nvPr>
            <p:ph type="title"/>
          </p:nvPr>
        </p:nvSpPr>
        <p:spPr/>
        <p:txBody>
          <a:bodyPr/>
          <a:lstStyle/>
          <a:p>
            <a:r>
              <a:rPr lang="en-US" dirty="0"/>
              <a:t>Questions before we move on?</a:t>
            </a:r>
          </a:p>
        </p:txBody>
      </p:sp>
      <p:sp>
        <p:nvSpPr>
          <p:cNvPr id="3" name="Text Placeholder 1">
            <a:extLst>
              <a:ext uri="{FF2B5EF4-FFF2-40B4-BE49-F238E27FC236}">
                <a16:creationId xmlns:a16="http://schemas.microsoft.com/office/drawing/2014/main" id="{2188C75F-AC3F-3F45-A717-90C43D0AE896}"/>
              </a:ext>
            </a:extLst>
          </p:cNvPr>
          <p:cNvSpPr>
            <a:spLocks noGrp="1"/>
          </p:cNvSpPr>
          <p:nvPr>
            <p:ph type="body" idx="1"/>
          </p:nvPr>
        </p:nvSpPr>
        <p:spPr>
          <a:xfrm>
            <a:off x="831850" y="4589463"/>
            <a:ext cx="10515600" cy="1500187"/>
          </a:xfrm>
        </p:spPr>
        <p:txBody>
          <a:bodyPr/>
          <a:lstStyle/>
          <a:p>
            <a:r>
              <a:rPr lang="en-US" dirty="0"/>
              <a:t>to single cell</a:t>
            </a:r>
          </a:p>
        </p:txBody>
      </p:sp>
    </p:spTree>
    <p:extLst>
      <p:ext uri="{BB962C8B-B14F-4D97-AF65-F5344CB8AC3E}">
        <p14:creationId xmlns:p14="http://schemas.microsoft.com/office/powerpoint/2010/main" val="132309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1616-05F2-0549-8E04-9D70A232B791}"/>
              </a:ext>
            </a:extLst>
          </p:cNvPr>
          <p:cNvSpPr>
            <a:spLocks noGrp="1"/>
          </p:cNvSpPr>
          <p:nvPr>
            <p:ph type="title"/>
          </p:nvPr>
        </p:nvSpPr>
        <p:spPr/>
        <p:txBody>
          <a:bodyPr/>
          <a:lstStyle/>
          <a:p>
            <a:r>
              <a:rPr lang="en-US" dirty="0"/>
              <a:t>Going down to single cells</a:t>
            </a:r>
          </a:p>
        </p:txBody>
      </p:sp>
      <p:sp>
        <p:nvSpPr>
          <p:cNvPr id="11" name="Content Placeholder 10">
            <a:extLst>
              <a:ext uri="{FF2B5EF4-FFF2-40B4-BE49-F238E27FC236}">
                <a16:creationId xmlns:a16="http://schemas.microsoft.com/office/drawing/2014/main" id="{4ED3E48B-8283-8448-98C0-DC0B4576E1AA}"/>
              </a:ext>
            </a:extLst>
          </p:cNvPr>
          <p:cNvSpPr>
            <a:spLocks noGrp="1"/>
          </p:cNvSpPr>
          <p:nvPr>
            <p:ph idx="1"/>
          </p:nvPr>
        </p:nvSpPr>
        <p:spPr/>
        <p:txBody>
          <a:bodyPr/>
          <a:lstStyle/>
          <a:p>
            <a:r>
              <a:rPr lang="en-US" dirty="0"/>
              <a:t>Resolve heterozygous mutations impacting all cells vs. mutations impacting only ½ of cells</a:t>
            </a:r>
          </a:p>
          <a:p>
            <a:r>
              <a:rPr lang="en-US" dirty="0"/>
              <a:t>For multiple mutations at low </a:t>
            </a:r>
            <a:r>
              <a:rPr lang="en-US" dirty="0" err="1"/>
              <a:t>subclonal</a:t>
            </a:r>
            <a:r>
              <a:rPr lang="en-US" dirty="0"/>
              <a:t> frequencies, resolve whether they are co-occurring or mutually exclusive</a:t>
            </a:r>
          </a:p>
          <a:p>
            <a:r>
              <a:rPr lang="en-US" dirty="0"/>
              <a:t>Reconstruct phylogenetic relationship among cells</a:t>
            </a:r>
          </a:p>
        </p:txBody>
      </p:sp>
    </p:spTree>
    <p:extLst>
      <p:ext uri="{BB962C8B-B14F-4D97-AF65-F5344CB8AC3E}">
        <p14:creationId xmlns:p14="http://schemas.microsoft.com/office/powerpoint/2010/main" val="319736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B58F-0DB7-3C41-ACC9-F776AD3CA458}"/>
              </a:ext>
            </a:extLst>
          </p:cNvPr>
          <p:cNvSpPr>
            <a:spLocks noGrp="1"/>
          </p:cNvSpPr>
          <p:nvPr>
            <p:ph type="title"/>
          </p:nvPr>
        </p:nvSpPr>
        <p:spPr/>
        <p:txBody>
          <a:bodyPr/>
          <a:lstStyle/>
          <a:p>
            <a:r>
              <a:rPr lang="en-US" dirty="0"/>
              <a:t>Are multiple mutations co-occurring or mutually exclusive?</a:t>
            </a:r>
          </a:p>
        </p:txBody>
      </p:sp>
      <p:pic>
        <p:nvPicPr>
          <p:cNvPr id="4" name="Content Placeholder 7" descr="Chart, diagram&#10;&#10;Description automatically generated">
            <a:extLst>
              <a:ext uri="{FF2B5EF4-FFF2-40B4-BE49-F238E27FC236}">
                <a16:creationId xmlns:a16="http://schemas.microsoft.com/office/drawing/2014/main" id="{03E2E00A-9496-B941-80B8-5D10298112C1}"/>
              </a:ext>
            </a:extLst>
          </p:cNvPr>
          <p:cNvPicPr>
            <a:picLocks noChangeAspect="1"/>
          </p:cNvPicPr>
          <p:nvPr/>
        </p:nvPicPr>
        <p:blipFill>
          <a:blip r:embed="rId2"/>
          <a:stretch>
            <a:fillRect/>
          </a:stretch>
        </p:blipFill>
        <p:spPr>
          <a:xfrm>
            <a:off x="1060881" y="1690688"/>
            <a:ext cx="5035119" cy="4351338"/>
          </a:xfrm>
          <a:prstGeom prst="rect">
            <a:avLst/>
          </a:prstGeom>
        </p:spPr>
      </p:pic>
      <p:sp>
        <p:nvSpPr>
          <p:cNvPr id="6" name="TextBox 5">
            <a:extLst>
              <a:ext uri="{FF2B5EF4-FFF2-40B4-BE49-F238E27FC236}">
                <a16:creationId xmlns:a16="http://schemas.microsoft.com/office/drawing/2014/main" id="{9039DF7D-2ED7-DE43-A0D4-0616220A9A6B}"/>
              </a:ext>
            </a:extLst>
          </p:cNvPr>
          <p:cNvSpPr txBox="1"/>
          <p:nvPr/>
        </p:nvSpPr>
        <p:spPr>
          <a:xfrm>
            <a:off x="178419" y="6368600"/>
            <a:ext cx="5719001" cy="369332"/>
          </a:xfrm>
          <a:prstGeom prst="rect">
            <a:avLst/>
          </a:prstGeom>
          <a:noFill/>
        </p:spPr>
        <p:txBody>
          <a:bodyPr wrap="none" rtlCol="0">
            <a:spAutoFit/>
          </a:bodyPr>
          <a:lstStyle/>
          <a:p>
            <a:r>
              <a:rPr lang="en-US" dirty="0"/>
              <a:t>Source: </a:t>
            </a:r>
            <a:r>
              <a:rPr lang="en-US" dirty="0">
                <a:hlinkClick r:id="rId3"/>
              </a:rPr>
              <a:t>https://jef.works/assets/papers/ncomms11589.pdf</a:t>
            </a:r>
            <a:r>
              <a:rPr lang="en-US" dirty="0"/>
              <a:t> </a:t>
            </a:r>
          </a:p>
        </p:txBody>
      </p:sp>
      <p:sp>
        <p:nvSpPr>
          <p:cNvPr id="7" name="Rectangle 6">
            <a:extLst>
              <a:ext uri="{FF2B5EF4-FFF2-40B4-BE49-F238E27FC236}">
                <a16:creationId xmlns:a16="http://schemas.microsoft.com/office/drawing/2014/main" id="{31D7E1B9-2052-F543-8C3A-32B90EC4D01E}"/>
              </a:ext>
            </a:extLst>
          </p:cNvPr>
          <p:cNvSpPr/>
          <p:nvPr/>
        </p:nvSpPr>
        <p:spPr>
          <a:xfrm>
            <a:off x="1066977" y="1555751"/>
            <a:ext cx="524079" cy="50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A96290-CC3C-A54D-B6E6-C609941B2DEB}"/>
              </a:ext>
            </a:extLst>
          </p:cNvPr>
          <p:cNvSpPr/>
          <p:nvPr/>
        </p:nvSpPr>
        <p:spPr>
          <a:xfrm>
            <a:off x="1029054" y="5655153"/>
            <a:ext cx="524079" cy="50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with medium confidence">
            <a:extLst>
              <a:ext uri="{FF2B5EF4-FFF2-40B4-BE49-F238E27FC236}">
                <a16:creationId xmlns:a16="http://schemas.microsoft.com/office/drawing/2014/main" id="{BCBFDB6C-BEC2-DF4F-B3EE-B0B4A5D79A3D}"/>
              </a:ext>
            </a:extLst>
          </p:cNvPr>
          <p:cNvPicPr>
            <a:picLocks noChangeAspect="1"/>
          </p:cNvPicPr>
          <p:nvPr/>
        </p:nvPicPr>
        <p:blipFill>
          <a:blip r:embed="rId4"/>
          <a:stretch>
            <a:fillRect/>
          </a:stretch>
        </p:blipFill>
        <p:spPr>
          <a:xfrm>
            <a:off x="6318681" y="1307629"/>
            <a:ext cx="4794150" cy="2633748"/>
          </a:xfrm>
          <a:prstGeom prst="rect">
            <a:avLst/>
          </a:prstGeom>
        </p:spPr>
      </p:pic>
      <p:sp>
        <p:nvSpPr>
          <p:cNvPr id="11" name="Rectangle 10">
            <a:extLst>
              <a:ext uri="{FF2B5EF4-FFF2-40B4-BE49-F238E27FC236}">
                <a16:creationId xmlns:a16="http://schemas.microsoft.com/office/drawing/2014/main" id="{92D9EF0E-FC42-2A41-8B7C-8F142C00E184}"/>
              </a:ext>
            </a:extLst>
          </p:cNvPr>
          <p:cNvSpPr/>
          <p:nvPr/>
        </p:nvSpPr>
        <p:spPr>
          <a:xfrm>
            <a:off x="6156960" y="1055693"/>
            <a:ext cx="524079" cy="50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438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B58F-0DB7-3C41-ACC9-F776AD3CA458}"/>
              </a:ext>
            </a:extLst>
          </p:cNvPr>
          <p:cNvSpPr>
            <a:spLocks noGrp="1"/>
          </p:cNvSpPr>
          <p:nvPr>
            <p:ph type="title"/>
          </p:nvPr>
        </p:nvSpPr>
        <p:spPr/>
        <p:txBody>
          <a:bodyPr/>
          <a:lstStyle/>
          <a:p>
            <a:r>
              <a:rPr lang="en-US" dirty="0"/>
              <a:t>Are multiple mutations co-occurring or mutually exclusive?</a:t>
            </a:r>
          </a:p>
        </p:txBody>
      </p:sp>
      <p:pic>
        <p:nvPicPr>
          <p:cNvPr id="4" name="Content Placeholder 7" descr="Chart, diagram&#10;&#10;Description automatically generated">
            <a:extLst>
              <a:ext uri="{FF2B5EF4-FFF2-40B4-BE49-F238E27FC236}">
                <a16:creationId xmlns:a16="http://schemas.microsoft.com/office/drawing/2014/main" id="{03E2E00A-9496-B941-80B8-5D10298112C1}"/>
              </a:ext>
            </a:extLst>
          </p:cNvPr>
          <p:cNvPicPr>
            <a:picLocks noChangeAspect="1"/>
          </p:cNvPicPr>
          <p:nvPr/>
        </p:nvPicPr>
        <p:blipFill>
          <a:blip r:embed="rId2"/>
          <a:stretch>
            <a:fillRect/>
          </a:stretch>
        </p:blipFill>
        <p:spPr>
          <a:xfrm>
            <a:off x="1060881" y="1690688"/>
            <a:ext cx="5035119" cy="4351338"/>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F8A17C7F-5C09-114C-ABCB-B1E55CA327B0}"/>
              </a:ext>
            </a:extLst>
          </p:cNvPr>
          <p:cNvPicPr>
            <a:picLocks noChangeAspect="1"/>
          </p:cNvPicPr>
          <p:nvPr/>
        </p:nvPicPr>
        <p:blipFill>
          <a:blip r:embed="rId3"/>
          <a:stretch>
            <a:fillRect/>
          </a:stretch>
        </p:blipFill>
        <p:spPr>
          <a:xfrm>
            <a:off x="6318681" y="1307629"/>
            <a:ext cx="4794150" cy="2633748"/>
          </a:xfrm>
          <a:prstGeom prst="rect">
            <a:avLst/>
          </a:prstGeom>
        </p:spPr>
      </p:pic>
      <p:sp>
        <p:nvSpPr>
          <p:cNvPr id="6" name="TextBox 5">
            <a:extLst>
              <a:ext uri="{FF2B5EF4-FFF2-40B4-BE49-F238E27FC236}">
                <a16:creationId xmlns:a16="http://schemas.microsoft.com/office/drawing/2014/main" id="{9039DF7D-2ED7-DE43-A0D4-0616220A9A6B}"/>
              </a:ext>
            </a:extLst>
          </p:cNvPr>
          <p:cNvSpPr txBox="1"/>
          <p:nvPr/>
        </p:nvSpPr>
        <p:spPr>
          <a:xfrm>
            <a:off x="178419" y="6368600"/>
            <a:ext cx="5719001" cy="369332"/>
          </a:xfrm>
          <a:prstGeom prst="rect">
            <a:avLst/>
          </a:prstGeom>
          <a:noFill/>
        </p:spPr>
        <p:txBody>
          <a:bodyPr wrap="none" rtlCol="0">
            <a:spAutoFit/>
          </a:bodyPr>
          <a:lstStyle/>
          <a:p>
            <a:r>
              <a:rPr lang="en-US" dirty="0"/>
              <a:t>Source: </a:t>
            </a:r>
            <a:r>
              <a:rPr lang="en-US" dirty="0">
                <a:hlinkClick r:id="rId4"/>
              </a:rPr>
              <a:t>https://jef.works/assets/papers/ncomms11589.pdf</a:t>
            </a:r>
            <a:r>
              <a:rPr lang="en-US" dirty="0"/>
              <a:t> </a:t>
            </a:r>
          </a:p>
        </p:txBody>
      </p:sp>
      <p:sp>
        <p:nvSpPr>
          <p:cNvPr id="7" name="Rectangle 6">
            <a:extLst>
              <a:ext uri="{FF2B5EF4-FFF2-40B4-BE49-F238E27FC236}">
                <a16:creationId xmlns:a16="http://schemas.microsoft.com/office/drawing/2014/main" id="{31D7E1B9-2052-F543-8C3A-32B90EC4D01E}"/>
              </a:ext>
            </a:extLst>
          </p:cNvPr>
          <p:cNvSpPr/>
          <p:nvPr/>
        </p:nvSpPr>
        <p:spPr>
          <a:xfrm>
            <a:off x="1066977" y="1555751"/>
            <a:ext cx="524079" cy="50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A96290-CC3C-A54D-B6E6-C609941B2DEB}"/>
              </a:ext>
            </a:extLst>
          </p:cNvPr>
          <p:cNvSpPr/>
          <p:nvPr/>
        </p:nvSpPr>
        <p:spPr>
          <a:xfrm>
            <a:off x="1029054" y="5655153"/>
            <a:ext cx="524079" cy="50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6CF5B5-98A0-7F4C-8EE2-D08D705E87C9}"/>
              </a:ext>
            </a:extLst>
          </p:cNvPr>
          <p:cNvSpPr/>
          <p:nvPr/>
        </p:nvSpPr>
        <p:spPr>
          <a:xfrm>
            <a:off x="6156960" y="1055693"/>
            <a:ext cx="524079" cy="50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 timeline&#10;&#10;Description automatically generated">
            <a:extLst>
              <a:ext uri="{FF2B5EF4-FFF2-40B4-BE49-F238E27FC236}">
                <a16:creationId xmlns:a16="http://schemas.microsoft.com/office/drawing/2014/main" id="{81304F45-8A93-EE4D-855E-E6766BDF5B81}"/>
              </a:ext>
            </a:extLst>
          </p:cNvPr>
          <p:cNvPicPr>
            <a:picLocks noChangeAspect="1"/>
          </p:cNvPicPr>
          <p:nvPr/>
        </p:nvPicPr>
        <p:blipFill>
          <a:blip r:embed="rId5"/>
          <a:stretch>
            <a:fillRect/>
          </a:stretch>
        </p:blipFill>
        <p:spPr>
          <a:xfrm>
            <a:off x="6086855" y="4261380"/>
            <a:ext cx="5266945" cy="1780646"/>
          </a:xfrm>
          <a:prstGeom prst="rect">
            <a:avLst/>
          </a:prstGeom>
        </p:spPr>
      </p:pic>
    </p:spTree>
    <p:extLst>
      <p:ext uri="{BB962C8B-B14F-4D97-AF65-F5344CB8AC3E}">
        <p14:creationId xmlns:p14="http://schemas.microsoft.com/office/powerpoint/2010/main" val="2137537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1616-05F2-0549-8E04-9D70A232B791}"/>
              </a:ext>
            </a:extLst>
          </p:cNvPr>
          <p:cNvSpPr>
            <a:spLocks noGrp="1"/>
          </p:cNvSpPr>
          <p:nvPr>
            <p:ph type="title"/>
          </p:nvPr>
        </p:nvSpPr>
        <p:spPr/>
        <p:txBody>
          <a:bodyPr/>
          <a:lstStyle/>
          <a:p>
            <a:r>
              <a:rPr lang="en-US" dirty="0"/>
              <a:t>Going down to single cells</a:t>
            </a:r>
          </a:p>
        </p:txBody>
      </p:sp>
      <p:sp>
        <p:nvSpPr>
          <p:cNvPr id="4" name="Content Placeholder 3">
            <a:extLst>
              <a:ext uri="{FF2B5EF4-FFF2-40B4-BE49-F238E27FC236}">
                <a16:creationId xmlns:a16="http://schemas.microsoft.com/office/drawing/2014/main" id="{29908814-3E40-FA4E-9015-5640E94A6707}"/>
              </a:ext>
            </a:extLst>
          </p:cNvPr>
          <p:cNvSpPr>
            <a:spLocks noGrp="1"/>
          </p:cNvSpPr>
          <p:nvPr>
            <p:ph idx="1"/>
          </p:nvPr>
        </p:nvSpPr>
        <p:spPr/>
        <p:txBody>
          <a:bodyPr/>
          <a:lstStyle/>
          <a:p>
            <a:r>
              <a:rPr lang="en-US" dirty="0"/>
              <a:t>How much DNA (in grams) is needed for sequencing?</a:t>
            </a:r>
          </a:p>
          <a:p>
            <a:r>
              <a:rPr lang="en-US" dirty="0"/>
              <a:t>How much DNA (in grams) is in a single cell?</a:t>
            </a:r>
          </a:p>
        </p:txBody>
      </p:sp>
    </p:spTree>
    <p:extLst>
      <p:ext uri="{BB962C8B-B14F-4D97-AF65-F5344CB8AC3E}">
        <p14:creationId xmlns:p14="http://schemas.microsoft.com/office/powerpoint/2010/main" val="547384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4A7E-4FAE-A341-9A20-E32C4520DDF7}"/>
              </a:ext>
            </a:extLst>
          </p:cNvPr>
          <p:cNvSpPr>
            <a:spLocks noGrp="1"/>
          </p:cNvSpPr>
          <p:nvPr>
            <p:ph type="title"/>
          </p:nvPr>
        </p:nvSpPr>
        <p:spPr/>
        <p:txBody>
          <a:bodyPr/>
          <a:lstStyle/>
          <a:p>
            <a:r>
              <a:rPr lang="en-US" dirty="0"/>
              <a:t>Amplification is required</a:t>
            </a:r>
          </a:p>
        </p:txBody>
      </p:sp>
      <p:pic>
        <p:nvPicPr>
          <p:cNvPr id="26626" name="Picture 2" descr="Polymerase chain reaction - Wikipedia">
            <a:extLst>
              <a:ext uri="{FF2B5EF4-FFF2-40B4-BE49-F238E27FC236}">
                <a16:creationId xmlns:a16="http://schemas.microsoft.com/office/drawing/2014/main" id="{876E67EE-AFE8-FC48-9899-FFB08AE8D9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2516" y="1690688"/>
            <a:ext cx="10626968" cy="454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62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C599-E054-EF4D-9A21-4DAF4224EB50}"/>
              </a:ext>
            </a:extLst>
          </p:cNvPr>
          <p:cNvSpPr>
            <a:spLocks noGrp="1"/>
          </p:cNvSpPr>
          <p:nvPr>
            <p:ph type="title"/>
          </p:nvPr>
        </p:nvSpPr>
        <p:spPr/>
        <p:txBody>
          <a:bodyPr/>
          <a:lstStyle/>
          <a:p>
            <a:r>
              <a:rPr lang="en-US" dirty="0"/>
              <a:t>Quick question</a:t>
            </a:r>
          </a:p>
        </p:txBody>
      </p:sp>
      <p:sp>
        <p:nvSpPr>
          <p:cNvPr id="3" name="Content Placeholder 2">
            <a:extLst>
              <a:ext uri="{FF2B5EF4-FFF2-40B4-BE49-F238E27FC236}">
                <a16:creationId xmlns:a16="http://schemas.microsoft.com/office/drawing/2014/main" id="{A79B9120-3496-1F47-84EF-B9BC919F702A}"/>
              </a:ext>
            </a:extLst>
          </p:cNvPr>
          <p:cNvSpPr>
            <a:spLocks noGrp="1"/>
          </p:cNvSpPr>
          <p:nvPr>
            <p:ph idx="1"/>
          </p:nvPr>
        </p:nvSpPr>
        <p:spPr/>
        <p:txBody>
          <a:bodyPr>
            <a:normAutofit lnSpcReduction="10000"/>
          </a:bodyPr>
          <a:lstStyle/>
          <a:p>
            <a:r>
              <a:rPr lang="en-US" dirty="0"/>
              <a:t>I have a breast cancer cell</a:t>
            </a:r>
          </a:p>
          <a:p>
            <a:r>
              <a:rPr lang="en-US" dirty="0"/>
              <a:t>I perform many rounds of PCR amplification with primers targeting the BRCA gene and sequence the resulting reads to 100X</a:t>
            </a:r>
          </a:p>
          <a:p>
            <a:r>
              <a:rPr lang="en-US" dirty="0"/>
              <a:t>I end up with 75% of my reads having a BRCA mutation, and 25% reads without</a:t>
            </a:r>
          </a:p>
          <a:p>
            <a:r>
              <a:rPr lang="en-US" dirty="0"/>
              <a:t>I conclude that this must mean that my cell has a CNV number alternation where the allele with the BRCA mutation is amplified, resulting in 4 copies of the BRCA gene, 3 with mutation, and 1 without</a:t>
            </a:r>
          </a:p>
          <a:p>
            <a:r>
              <a:rPr lang="en-US" dirty="0"/>
              <a:t>What do you think of my conclusion?</a:t>
            </a:r>
          </a:p>
          <a:p>
            <a:endParaRPr lang="en-US" dirty="0"/>
          </a:p>
        </p:txBody>
      </p:sp>
    </p:spTree>
    <p:extLst>
      <p:ext uri="{BB962C8B-B14F-4D97-AF65-F5344CB8AC3E}">
        <p14:creationId xmlns:p14="http://schemas.microsoft.com/office/powerpoint/2010/main" val="1647337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3766-00CC-2348-AFB9-177C18BC74CF}"/>
              </a:ext>
            </a:extLst>
          </p:cNvPr>
          <p:cNvSpPr>
            <a:spLocks noGrp="1"/>
          </p:cNvSpPr>
          <p:nvPr>
            <p:ph type="title"/>
          </p:nvPr>
        </p:nvSpPr>
        <p:spPr/>
        <p:txBody>
          <a:bodyPr/>
          <a:lstStyle/>
          <a:p>
            <a:r>
              <a:rPr lang="en-US" dirty="0"/>
              <a:t>Visualizing single cell mutations</a:t>
            </a:r>
          </a:p>
        </p:txBody>
      </p:sp>
      <p:sp>
        <p:nvSpPr>
          <p:cNvPr id="10" name="TextBox 9">
            <a:extLst>
              <a:ext uri="{FF2B5EF4-FFF2-40B4-BE49-F238E27FC236}">
                <a16:creationId xmlns:a16="http://schemas.microsoft.com/office/drawing/2014/main" id="{FB16181D-5B98-6B43-9B6D-603BBB58015F}"/>
              </a:ext>
            </a:extLst>
          </p:cNvPr>
          <p:cNvSpPr txBox="1"/>
          <p:nvPr/>
        </p:nvSpPr>
        <p:spPr>
          <a:xfrm>
            <a:off x="159026" y="6324462"/>
            <a:ext cx="11488338" cy="369332"/>
          </a:xfrm>
          <a:prstGeom prst="rect">
            <a:avLst/>
          </a:prstGeom>
          <a:noFill/>
        </p:spPr>
        <p:txBody>
          <a:bodyPr wrap="none" rtlCol="0">
            <a:spAutoFit/>
          </a:bodyPr>
          <a:lstStyle/>
          <a:p>
            <a:r>
              <a:rPr lang="en-US" dirty="0"/>
              <a:t>Source: </a:t>
            </a:r>
            <a:r>
              <a:rPr lang="en-US" dirty="0">
                <a:hlinkClick r:id="rId2"/>
              </a:rPr>
              <a:t>https://aacrjournals.org/cancerdiscovery/article/9/8/1050/41997/Clonal-Selection-with-RAS-Pathway-Activation</a:t>
            </a:r>
            <a:r>
              <a:rPr lang="en-US" dirty="0"/>
              <a:t> </a:t>
            </a:r>
          </a:p>
        </p:txBody>
      </p:sp>
      <p:pic>
        <p:nvPicPr>
          <p:cNvPr id="12" name="Picture 11" descr="Chart, bar chart&#10;&#10;Description automatically generated">
            <a:extLst>
              <a:ext uri="{FF2B5EF4-FFF2-40B4-BE49-F238E27FC236}">
                <a16:creationId xmlns:a16="http://schemas.microsoft.com/office/drawing/2014/main" id="{5532F572-6A50-3748-85A5-69CD8A038076}"/>
              </a:ext>
            </a:extLst>
          </p:cNvPr>
          <p:cNvPicPr>
            <a:picLocks noChangeAspect="1"/>
          </p:cNvPicPr>
          <p:nvPr/>
        </p:nvPicPr>
        <p:blipFill>
          <a:blip r:embed="rId3"/>
          <a:stretch>
            <a:fillRect/>
          </a:stretch>
        </p:blipFill>
        <p:spPr>
          <a:xfrm>
            <a:off x="1489113" y="1601512"/>
            <a:ext cx="8828164" cy="4481512"/>
          </a:xfrm>
          <a:prstGeom prst="rect">
            <a:avLst/>
          </a:prstGeom>
        </p:spPr>
      </p:pic>
    </p:spTree>
    <p:extLst>
      <p:ext uri="{BB962C8B-B14F-4D97-AF65-F5344CB8AC3E}">
        <p14:creationId xmlns:p14="http://schemas.microsoft.com/office/powerpoint/2010/main" val="2113593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Chart&#10;&#10;Description automatically generated">
            <a:extLst>
              <a:ext uri="{FF2B5EF4-FFF2-40B4-BE49-F238E27FC236}">
                <a16:creationId xmlns:a16="http://schemas.microsoft.com/office/drawing/2014/main" id="{1712D695-7D9B-DF46-BDA3-DB192C4436DB}"/>
              </a:ext>
            </a:extLst>
          </p:cNvPr>
          <p:cNvPicPr>
            <a:picLocks noGrp="1" noChangeAspect="1"/>
          </p:cNvPicPr>
          <p:nvPr>
            <p:ph idx="1"/>
          </p:nvPr>
        </p:nvPicPr>
        <p:blipFill>
          <a:blip r:embed="rId2"/>
          <a:stretch>
            <a:fillRect/>
          </a:stretch>
        </p:blipFill>
        <p:spPr>
          <a:xfrm>
            <a:off x="838200" y="2479140"/>
            <a:ext cx="10515600" cy="3044308"/>
          </a:xfrm>
        </p:spPr>
      </p:pic>
      <p:sp>
        <p:nvSpPr>
          <p:cNvPr id="5" name="Title 1">
            <a:extLst>
              <a:ext uri="{FF2B5EF4-FFF2-40B4-BE49-F238E27FC236}">
                <a16:creationId xmlns:a16="http://schemas.microsoft.com/office/drawing/2014/main" id="{3AA3B9EE-2DE2-BC43-BCA3-7D676FAE702A}"/>
              </a:ext>
            </a:extLst>
          </p:cNvPr>
          <p:cNvSpPr>
            <a:spLocks noGrp="1"/>
          </p:cNvSpPr>
          <p:nvPr>
            <p:ph type="title"/>
          </p:nvPr>
        </p:nvSpPr>
        <p:spPr>
          <a:xfrm>
            <a:off x="838200" y="365125"/>
            <a:ext cx="10515600" cy="1325563"/>
          </a:xfrm>
        </p:spPr>
        <p:txBody>
          <a:bodyPr/>
          <a:lstStyle/>
          <a:p>
            <a:r>
              <a:rPr lang="en-US" dirty="0"/>
              <a:t>Visualizing single cell mutations</a:t>
            </a:r>
          </a:p>
        </p:txBody>
      </p:sp>
      <p:sp>
        <p:nvSpPr>
          <p:cNvPr id="6" name="TextBox 5">
            <a:extLst>
              <a:ext uri="{FF2B5EF4-FFF2-40B4-BE49-F238E27FC236}">
                <a16:creationId xmlns:a16="http://schemas.microsoft.com/office/drawing/2014/main" id="{91852AEB-18C1-CD4F-AC3D-666161CCD9AC}"/>
              </a:ext>
            </a:extLst>
          </p:cNvPr>
          <p:cNvSpPr txBox="1"/>
          <p:nvPr/>
        </p:nvSpPr>
        <p:spPr>
          <a:xfrm>
            <a:off x="159026" y="6324462"/>
            <a:ext cx="11488338" cy="369332"/>
          </a:xfrm>
          <a:prstGeom prst="rect">
            <a:avLst/>
          </a:prstGeom>
          <a:noFill/>
        </p:spPr>
        <p:txBody>
          <a:bodyPr wrap="none" rtlCol="0">
            <a:spAutoFit/>
          </a:bodyPr>
          <a:lstStyle/>
          <a:p>
            <a:r>
              <a:rPr lang="en-US" dirty="0"/>
              <a:t>Source: </a:t>
            </a:r>
            <a:r>
              <a:rPr lang="en-US" dirty="0">
                <a:hlinkClick r:id="rId3"/>
              </a:rPr>
              <a:t>https://aacrjournals.org/cancerdiscovery/article/9/8/1050/41997/Clonal-Selection-with-RAS-Pathway-Activation</a:t>
            </a:r>
            <a:r>
              <a:rPr lang="en-US" dirty="0"/>
              <a:t> </a:t>
            </a:r>
          </a:p>
        </p:txBody>
      </p:sp>
    </p:spTree>
    <p:extLst>
      <p:ext uri="{BB962C8B-B14F-4D97-AF65-F5344CB8AC3E}">
        <p14:creationId xmlns:p14="http://schemas.microsoft.com/office/powerpoint/2010/main" val="967366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0D23-FB7F-0B41-A453-67A5BB083C5C}"/>
              </a:ext>
            </a:extLst>
          </p:cNvPr>
          <p:cNvSpPr>
            <a:spLocks noGrp="1"/>
          </p:cNvSpPr>
          <p:nvPr>
            <p:ph type="title"/>
          </p:nvPr>
        </p:nvSpPr>
        <p:spPr/>
        <p:txBody>
          <a:bodyPr/>
          <a:lstStyle/>
          <a:p>
            <a:r>
              <a:rPr lang="en-US" dirty="0"/>
              <a:t>Reflection Card Review</a:t>
            </a:r>
          </a:p>
        </p:txBody>
      </p:sp>
      <p:sp>
        <p:nvSpPr>
          <p:cNvPr id="3" name="Content Placeholder 2">
            <a:extLst>
              <a:ext uri="{FF2B5EF4-FFF2-40B4-BE49-F238E27FC236}">
                <a16:creationId xmlns:a16="http://schemas.microsoft.com/office/drawing/2014/main" id="{65467F98-B2B8-C744-B5D0-4A10B6027870}"/>
              </a:ext>
            </a:extLst>
          </p:cNvPr>
          <p:cNvSpPr>
            <a:spLocks noGrp="1"/>
          </p:cNvSpPr>
          <p:nvPr>
            <p:ph idx="1"/>
          </p:nvPr>
        </p:nvSpPr>
        <p:spPr/>
        <p:txBody>
          <a:bodyPr/>
          <a:lstStyle/>
          <a:p>
            <a:r>
              <a:rPr lang="en-US" dirty="0"/>
              <a:t>If we image a region along DNA in a single cell, which of the following will our picture most likely look like?</a:t>
            </a:r>
          </a:p>
        </p:txBody>
      </p:sp>
      <p:sp>
        <p:nvSpPr>
          <p:cNvPr id="22" name="TextBox 21">
            <a:extLst>
              <a:ext uri="{FF2B5EF4-FFF2-40B4-BE49-F238E27FC236}">
                <a16:creationId xmlns:a16="http://schemas.microsoft.com/office/drawing/2014/main" id="{B6CE108E-C60A-D642-8A39-4F189CF8EEF4}"/>
              </a:ext>
            </a:extLst>
          </p:cNvPr>
          <p:cNvSpPr txBox="1"/>
          <p:nvPr/>
        </p:nvSpPr>
        <p:spPr>
          <a:xfrm>
            <a:off x="122830" y="6407529"/>
            <a:ext cx="5454570" cy="369332"/>
          </a:xfrm>
          <a:prstGeom prst="rect">
            <a:avLst/>
          </a:prstGeom>
          <a:noFill/>
        </p:spPr>
        <p:txBody>
          <a:bodyPr wrap="none" rtlCol="0">
            <a:spAutoFit/>
          </a:bodyPr>
          <a:lstStyle/>
          <a:p>
            <a:r>
              <a:rPr lang="en-US" dirty="0"/>
              <a:t>Source: </a:t>
            </a:r>
            <a:r>
              <a:rPr lang="en-US" dirty="0">
                <a:hlinkClick r:id="rId2"/>
              </a:rPr>
              <a:t>https://www.nature.com/articles/ncomms8147</a:t>
            </a:r>
            <a:r>
              <a:rPr lang="en-US" dirty="0"/>
              <a:t> </a:t>
            </a:r>
          </a:p>
        </p:txBody>
      </p:sp>
      <p:pic>
        <p:nvPicPr>
          <p:cNvPr id="25" name="Picture 24" descr="A screenshot of a computer&#10;&#10;Description automatically generated with low confidence">
            <a:extLst>
              <a:ext uri="{FF2B5EF4-FFF2-40B4-BE49-F238E27FC236}">
                <a16:creationId xmlns:a16="http://schemas.microsoft.com/office/drawing/2014/main" id="{9A4F76B3-7872-A24E-B360-8FF1A8B34628}"/>
              </a:ext>
            </a:extLst>
          </p:cNvPr>
          <p:cNvPicPr>
            <a:picLocks noChangeAspect="1"/>
          </p:cNvPicPr>
          <p:nvPr/>
        </p:nvPicPr>
        <p:blipFill>
          <a:blip r:embed="rId3"/>
          <a:stretch>
            <a:fillRect/>
          </a:stretch>
        </p:blipFill>
        <p:spPr>
          <a:xfrm>
            <a:off x="2247900" y="2825859"/>
            <a:ext cx="9105900" cy="2997200"/>
          </a:xfrm>
          <a:prstGeom prst="rect">
            <a:avLst/>
          </a:prstGeom>
        </p:spPr>
      </p:pic>
      <p:sp>
        <p:nvSpPr>
          <p:cNvPr id="26" name="TextBox 25">
            <a:extLst>
              <a:ext uri="{FF2B5EF4-FFF2-40B4-BE49-F238E27FC236}">
                <a16:creationId xmlns:a16="http://schemas.microsoft.com/office/drawing/2014/main" id="{D93E7D8D-01C9-B045-A0D0-D847AB0CCADB}"/>
              </a:ext>
            </a:extLst>
          </p:cNvPr>
          <p:cNvSpPr txBox="1"/>
          <p:nvPr/>
        </p:nvSpPr>
        <p:spPr>
          <a:xfrm>
            <a:off x="9840037" y="5709071"/>
            <a:ext cx="1325812" cy="369332"/>
          </a:xfrm>
          <a:prstGeom prst="rect">
            <a:avLst/>
          </a:prstGeom>
          <a:noFill/>
        </p:spPr>
        <p:txBody>
          <a:bodyPr wrap="none" rtlCol="0">
            <a:spAutoFit/>
          </a:bodyPr>
          <a:lstStyle/>
          <a:p>
            <a:r>
              <a:rPr lang="en-US" dirty="0"/>
              <a:t>DAPI in blue</a:t>
            </a:r>
          </a:p>
        </p:txBody>
      </p:sp>
      <p:pic>
        <p:nvPicPr>
          <p:cNvPr id="28" name="Picture 27" descr="A picture containing text, device&#10;&#10;Description automatically generated">
            <a:extLst>
              <a:ext uri="{FF2B5EF4-FFF2-40B4-BE49-F238E27FC236}">
                <a16:creationId xmlns:a16="http://schemas.microsoft.com/office/drawing/2014/main" id="{42A70B44-6C40-7943-B862-DA044CFD398E}"/>
              </a:ext>
            </a:extLst>
          </p:cNvPr>
          <p:cNvPicPr>
            <a:picLocks noChangeAspect="1"/>
          </p:cNvPicPr>
          <p:nvPr/>
        </p:nvPicPr>
        <p:blipFill>
          <a:blip r:embed="rId4"/>
          <a:stretch>
            <a:fillRect/>
          </a:stretch>
        </p:blipFill>
        <p:spPr>
          <a:xfrm>
            <a:off x="906440" y="3429000"/>
            <a:ext cx="2768600" cy="1981200"/>
          </a:xfrm>
          <a:prstGeom prst="rect">
            <a:avLst/>
          </a:prstGeom>
        </p:spPr>
      </p:pic>
      <p:sp>
        <p:nvSpPr>
          <p:cNvPr id="29" name="TextBox 28">
            <a:extLst>
              <a:ext uri="{FF2B5EF4-FFF2-40B4-BE49-F238E27FC236}">
                <a16:creationId xmlns:a16="http://schemas.microsoft.com/office/drawing/2014/main" id="{75B92A78-7E55-0C4F-881C-985AD0467389}"/>
              </a:ext>
            </a:extLst>
          </p:cNvPr>
          <p:cNvSpPr txBox="1"/>
          <p:nvPr/>
        </p:nvSpPr>
        <p:spPr>
          <a:xfrm>
            <a:off x="1180403" y="5382248"/>
            <a:ext cx="2220673" cy="369332"/>
          </a:xfrm>
          <a:prstGeom prst="rect">
            <a:avLst/>
          </a:prstGeom>
          <a:noFill/>
        </p:spPr>
        <p:txBody>
          <a:bodyPr wrap="none" rtlCol="0">
            <a:spAutoFit/>
          </a:bodyPr>
          <a:lstStyle/>
          <a:p>
            <a:r>
              <a:rPr lang="en-US" dirty="0" err="1"/>
              <a:t>Oligopaint</a:t>
            </a:r>
            <a:r>
              <a:rPr lang="en-US" dirty="0"/>
              <a:t> technique</a:t>
            </a:r>
          </a:p>
        </p:txBody>
      </p:sp>
    </p:spTree>
    <p:extLst>
      <p:ext uri="{BB962C8B-B14F-4D97-AF65-F5344CB8AC3E}">
        <p14:creationId xmlns:p14="http://schemas.microsoft.com/office/powerpoint/2010/main" val="2208062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FB85-0A51-0247-BA05-2FECE56C77C9}"/>
              </a:ext>
            </a:extLst>
          </p:cNvPr>
          <p:cNvSpPr>
            <a:spLocks noGrp="1"/>
          </p:cNvSpPr>
          <p:nvPr>
            <p:ph type="title"/>
          </p:nvPr>
        </p:nvSpPr>
        <p:spPr/>
        <p:txBody>
          <a:bodyPr/>
          <a:lstStyle/>
          <a:p>
            <a:r>
              <a:rPr lang="en-US" dirty="0"/>
              <a:t>Visualizing single cell CNVs</a:t>
            </a:r>
          </a:p>
        </p:txBody>
      </p:sp>
      <p:grpSp>
        <p:nvGrpSpPr>
          <p:cNvPr id="14" name="Group 13">
            <a:extLst>
              <a:ext uri="{FF2B5EF4-FFF2-40B4-BE49-F238E27FC236}">
                <a16:creationId xmlns:a16="http://schemas.microsoft.com/office/drawing/2014/main" id="{C6D133C2-C2A0-BD4B-8494-176B84AE2FAC}"/>
              </a:ext>
            </a:extLst>
          </p:cNvPr>
          <p:cNvGrpSpPr/>
          <p:nvPr/>
        </p:nvGrpSpPr>
        <p:grpSpPr>
          <a:xfrm>
            <a:off x="634569" y="3429000"/>
            <a:ext cx="11341174" cy="3090672"/>
            <a:chOff x="670962" y="2087219"/>
            <a:chExt cx="11974542" cy="3263137"/>
          </a:xfrm>
        </p:grpSpPr>
        <p:pic>
          <p:nvPicPr>
            <p:cNvPr id="9" name="Picture 8" descr="A screenshot of a computer&#10;&#10;Description automatically generated with low confidence">
              <a:extLst>
                <a:ext uri="{FF2B5EF4-FFF2-40B4-BE49-F238E27FC236}">
                  <a16:creationId xmlns:a16="http://schemas.microsoft.com/office/drawing/2014/main" id="{E1EC01E7-D5FA-8646-AE95-813CD82E8A31}"/>
                </a:ext>
              </a:extLst>
            </p:cNvPr>
            <p:cNvPicPr>
              <a:picLocks noChangeAspect="1"/>
            </p:cNvPicPr>
            <p:nvPr/>
          </p:nvPicPr>
          <p:blipFill rotWithShape="1">
            <a:blip r:embed="rId2"/>
            <a:srcRect r="10505"/>
            <a:stretch/>
          </p:blipFill>
          <p:spPr>
            <a:xfrm>
              <a:off x="670962" y="2087219"/>
              <a:ext cx="9864517" cy="3253200"/>
            </a:xfrm>
            <a:prstGeom prst="rect">
              <a:avLst/>
            </a:prstGeom>
          </p:spPr>
        </p:pic>
        <p:pic>
          <p:nvPicPr>
            <p:cNvPr id="13" name="Picture 12" descr="Diagram, schematic&#10;&#10;Description automatically generated with medium confidence">
              <a:extLst>
                <a:ext uri="{FF2B5EF4-FFF2-40B4-BE49-F238E27FC236}">
                  <a16:creationId xmlns:a16="http://schemas.microsoft.com/office/drawing/2014/main" id="{2F20163C-CCC0-2E43-949D-0CDC585D4651}"/>
                </a:ext>
              </a:extLst>
            </p:cNvPr>
            <p:cNvPicPr>
              <a:picLocks noChangeAspect="1"/>
            </p:cNvPicPr>
            <p:nvPr/>
          </p:nvPicPr>
          <p:blipFill>
            <a:blip r:embed="rId3"/>
            <a:stretch>
              <a:fillRect/>
            </a:stretch>
          </p:blipFill>
          <p:spPr>
            <a:xfrm>
              <a:off x="10535477" y="2097157"/>
              <a:ext cx="2110027" cy="3253199"/>
            </a:xfrm>
            <a:prstGeom prst="rect">
              <a:avLst/>
            </a:prstGeom>
          </p:spPr>
        </p:pic>
      </p:grpSp>
      <p:pic>
        <p:nvPicPr>
          <p:cNvPr id="16" name="Picture 6" descr="Frontiers | SCCNV: A Software Tool for Identifying Copy Number Variation  From Single-Cell Whole-Genome Sequencing | Genetics">
            <a:extLst>
              <a:ext uri="{FF2B5EF4-FFF2-40B4-BE49-F238E27FC236}">
                <a16:creationId xmlns:a16="http://schemas.microsoft.com/office/drawing/2014/main" id="{66CF157A-D5B4-DA43-B361-47A80ACDDF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234" b="3184"/>
          <a:stretch/>
        </p:blipFill>
        <p:spPr bwMode="auto">
          <a:xfrm>
            <a:off x="312234" y="1690688"/>
            <a:ext cx="9665087" cy="13696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C80548B-C5C6-354A-93E8-F55D6C8CEA55}"/>
              </a:ext>
            </a:extLst>
          </p:cNvPr>
          <p:cNvSpPr txBox="1"/>
          <p:nvPr/>
        </p:nvSpPr>
        <p:spPr>
          <a:xfrm rot="5400000">
            <a:off x="6027208" y="3047382"/>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894178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913178-A256-B848-831B-A1979BCC21AB}"/>
              </a:ext>
            </a:extLst>
          </p:cNvPr>
          <p:cNvSpPr>
            <a:spLocks noGrp="1"/>
          </p:cNvSpPr>
          <p:nvPr>
            <p:ph type="title"/>
          </p:nvPr>
        </p:nvSpPr>
        <p:spPr/>
        <p:txBody>
          <a:bodyPr/>
          <a:lstStyle/>
          <a:p>
            <a:r>
              <a:rPr lang="en-US" dirty="0"/>
              <a:t>Questions before we move on?</a:t>
            </a:r>
          </a:p>
        </p:txBody>
      </p:sp>
      <p:sp>
        <p:nvSpPr>
          <p:cNvPr id="3" name="Text Placeholder 1">
            <a:extLst>
              <a:ext uri="{FF2B5EF4-FFF2-40B4-BE49-F238E27FC236}">
                <a16:creationId xmlns:a16="http://schemas.microsoft.com/office/drawing/2014/main" id="{2188C75F-AC3F-3F45-A717-90C43D0AE896}"/>
              </a:ext>
            </a:extLst>
          </p:cNvPr>
          <p:cNvSpPr>
            <a:spLocks noGrp="1"/>
          </p:cNvSpPr>
          <p:nvPr>
            <p:ph type="body" idx="1"/>
          </p:nvPr>
        </p:nvSpPr>
        <p:spPr>
          <a:xfrm>
            <a:off x="831850" y="4589463"/>
            <a:ext cx="10515600" cy="1500187"/>
          </a:xfrm>
        </p:spPr>
        <p:txBody>
          <a:bodyPr/>
          <a:lstStyle/>
          <a:p>
            <a:r>
              <a:rPr lang="en-US" dirty="0"/>
              <a:t>to multi-omics</a:t>
            </a:r>
          </a:p>
        </p:txBody>
      </p:sp>
    </p:spTree>
    <p:extLst>
      <p:ext uri="{BB962C8B-B14F-4D97-AF65-F5344CB8AC3E}">
        <p14:creationId xmlns:p14="http://schemas.microsoft.com/office/powerpoint/2010/main" val="2144989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E28F-E4EC-6E4F-AD2B-381682935ED4}"/>
              </a:ext>
            </a:extLst>
          </p:cNvPr>
          <p:cNvSpPr>
            <a:spLocks noGrp="1"/>
          </p:cNvSpPr>
          <p:nvPr>
            <p:ph type="title"/>
          </p:nvPr>
        </p:nvSpPr>
        <p:spPr/>
        <p:txBody>
          <a:bodyPr/>
          <a:lstStyle/>
          <a:p>
            <a:r>
              <a:rPr lang="en-US" dirty="0"/>
              <a:t>Multi-omics</a:t>
            </a:r>
          </a:p>
        </p:txBody>
      </p:sp>
      <p:sp>
        <p:nvSpPr>
          <p:cNvPr id="3" name="Content Placeholder 2">
            <a:extLst>
              <a:ext uri="{FF2B5EF4-FFF2-40B4-BE49-F238E27FC236}">
                <a16:creationId xmlns:a16="http://schemas.microsoft.com/office/drawing/2014/main" id="{8C7F24FA-67E5-F74A-8994-5469958C935A}"/>
              </a:ext>
            </a:extLst>
          </p:cNvPr>
          <p:cNvSpPr>
            <a:spLocks noGrp="1"/>
          </p:cNvSpPr>
          <p:nvPr>
            <p:ph idx="1"/>
          </p:nvPr>
        </p:nvSpPr>
        <p:spPr/>
        <p:txBody>
          <a:bodyPr/>
          <a:lstStyle/>
          <a:p>
            <a:r>
              <a:rPr lang="en-US" dirty="0"/>
              <a:t>You’ve now learned about different ways to measure, analyze, and visualize transcriptomic, proteomic, epigenomic, or genetic information </a:t>
            </a:r>
          </a:p>
          <a:p>
            <a:r>
              <a:rPr lang="en-US" dirty="0"/>
              <a:t>What about measuring these things together in the same cells?</a:t>
            </a:r>
          </a:p>
        </p:txBody>
      </p:sp>
    </p:spTree>
    <p:extLst>
      <p:ext uri="{BB962C8B-B14F-4D97-AF65-F5344CB8AC3E}">
        <p14:creationId xmlns:p14="http://schemas.microsoft.com/office/powerpoint/2010/main" val="3434904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3A5E-BC8D-7748-B6FB-C9A19E789E28}"/>
              </a:ext>
            </a:extLst>
          </p:cNvPr>
          <p:cNvSpPr>
            <a:spLocks noGrp="1"/>
          </p:cNvSpPr>
          <p:nvPr>
            <p:ph type="title"/>
          </p:nvPr>
        </p:nvSpPr>
        <p:spPr/>
        <p:txBody>
          <a:bodyPr/>
          <a:lstStyle/>
          <a:p>
            <a:r>
              <a:rPr lang="en-US" dirty="0"/>
              <a:t>Single cell RNA + Protein (Cite-seq)</a:t>
            </a:r>
          </a:p>
        </p:txBody>
      </p:sp>
      <p:pic>
        <p:nvPicPr>
          <p:cNvPr id="10242" name="Picture 2">
            <a:extLst>
              <a:ext uri="{FF2B5EF4-FFF2-40B4-BE49-F238E27FC236}">
                <a16:creationId xmlns:a16="http://schemas.microsoft.com/office/drawing/2014/main" id="{C277512C-B63C-7049-A9E1-262C919C40A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2179"/>
          <a:stretch/>
        </p:blipFill>
        <p:spPr bwMode="auto">
          <a:xfrm>
            <a:off x="1035202" y="2124822"/>
            <a:ext cx="10121596" cy="32907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660538-B94F-AE46-BA36-B482506A4937}"/>
              </a:ext>
            </a:extLst>
          </p:cNvPr>
          <p:cNvSpPr/>
          <p:nvPr/>
        </p:nvSpPr>
        <p:spPr>
          <a:xfrm>
            <a:off x="3800012" y="3395698"/>
            <a:ext cx="1951630" cy="20198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56DB0CF-66D7-FB45-B50D-97B5825C3A58}"/>
              </a:ext>
            </a:extLst>
          </p:cNvPr>
          <p:cNvSpPr txBox="1"/>
          <p:nvPr/>
        </p:nvSpPr>
        <p:spPr>
          <a:xfrm>
            <a:off x="177421" y="6317110"/>
            <a:ext cx="5333448" cy="369332"/>
          </a:xfrm>
          <a:prstGeom prst="rect">
            <a:avLst/>
          </a:prstGeom>
          <a:noFill/>
        </p:spPr>
        <p:txBody>
          <a:bodyPr wrap="none" rtlCol="0">
            <a:spAutoFit/>
          </a:bodyPr>
          <a:lstStyle/>
          <a:p>
            <a:r>
              <a:rPr lang="en-US" dirty="0"/>
              <a:t>Source: </a:t>
            </a:r>
            <a:r>
              <a:rPr lang="en-US" dirty="0">
                <a:hlinkClick r:id="rId3"/>
              </a:rPr>
              <a:t>https://www.nature.com/articles/nmeth.4380</a:t>
            </a:r>
            <a:r>
              <a:rPr lang="en-US" dirty="0"/>
              <a:t> </a:t>
            </a:r>
          </a:p>
        </p:txBody>
      </p:sp>
    </p:spTree>
    <p:extLst>
      <p:ext uri="{BB962C8B-B14F-4D97-AF65-F5344CB8AC3E}">
        <p14:creationId xmlns:p14="http://schemas.microsoft.com/office/powerpoint/2010/main" val="691045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3A5E-BC8D-7748-B6FB-C9A19E789E28}"/>
              </a:ext>
            </a:extLst>
          </p:cNvPr>
          <p:cNvSpPr>
            <a:spLocks noGrp="1"/>
          </p:cNvSpPr>
          <p:nvPr>
            <p:ph type="title"/>
          </p:nvPr>
        </p:nvSpPr>
        <p:spPr/>
        <p:txBody>
          <a:bodyPr>
            <a:normAutofit/>
          </a:bodyPr>
          <a:lstStyle/>
          <a:p>
            <a:r>
              <a:rPr lang="en-US" sz="2800" dirty="0"/>
              <a:t>Quick question: why do we want to bother we measuring both protein and gene expression from the same single cells?</a:t>
            </a:r>
          </a:p>
        </p:txBody>
      </p:sp>
      <p:pic>
        <p:nvPicPr>
          <p:cNvPr id="10242" name="Picture 2">
            <a:extLst>
              <a:ext uri="{FF2B5EF4-FFF2-40B4-BE49-F238E27FC236}">
                <a16:creationId xmlns:a16="http://schemas.microsoft.com/office/drawing/2014/main" id="{C277512C-B63C-7049-A9E1-262C919C40A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2179"/>
          <a:stretch/>
        </p:blipFill>
        <p:spPr bwMode="auto">
          <a:xfrm>
            <a:off x="1035202" y="2124822"/>
            <a:ext cx="10121596" cy="32907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660538-B94F-AE46-BA36-B482506A4937}"/>
              </a:ext>
            </a:extLst>
          </p:cNvPr>
          <p:cNvSpPr/>
          <p:nvPr/>
        </p:nvSpPr>
        <p:spPr>
          <a:xfrm>
            <a:off x="3800012" y="3395698"/>
            <a:ext cx="1951630" cy="20198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56DB0CF-66D7-FB45-B50D-97B5825C3A58}"/>
              </a:ext>
            </a:extLst>
          </p:cNvPr>
          <p:cNvSpPr txBox="1"/>
          <p:nvPr/>
        </p:nvSpPr>
        <p:spPr>
          <a:xfrm>
            <a:off x="177421" y="6317110"/>
            <a:ext cx="5333448" cy="369332"/>
          </a:xfrm>
          <a:prstGeom prst="rect">
            <a:avLst/>
          </a:prstGeom>
          <a:noFill/>
        </p:spPr>
        <p:txBody>
          <a:bodyPr wrap="none" rtlCol="0">
            <a:spAutoFit/>
          </a:bodyPr>
          <a:lstStyle/>
          <a:p>
            <a:r>
              <a:rPr lang="en-US" dirty="0"/>
              <a:t>Source: </a:t>
            </a:r>
            <a:r>
              <a:rPr lang="en-US" dirty="0">
                <a:hlinkClick r:id="rId3"/>
              </a:rPr>
              <a:t>https://www.nature.com/articles/nmeth.4380</a:t>
            </a:r>
            <a:r>
              <a:rPr lang="en-US" dirty="0"/>
              <a:t> </a:t>
            </a:r>
          </a:p>
        </p:txBody>
      </p:sp>
    </p:spTree>
    <p:extLst>
      <p:ext uri="{BB962C8B-B14F-4D97-AF65-F5344CB8AC3E}">
        <p14:creationId xmlns:p14="http://schemas.microsoft.com/office/powerpoint/2010/main" val="3349270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FFB-6489-AD4D-B191-4BBC553B4B68}"/>
              </a:ext>
            </a:extLst>
          </p:cNvPr>
          <p:cNvSpPr>
            <a:spLocks noGrp="1"/>
          </p:cNvSpPr>
          <p:nvPr>
            <p:ph type="title"/>
          </p:nvPr>
        </p:nvSpPr>
        <p:spPr/>
        <p:txBody>
          <a:bodyPr/>
          <a:lstStyle/>
          <a:p>
            <a:r>
              <a:rPr lang="en-US" dirty="0"/>
              <a:t>CD45RO vs. CD45RA</a:t>
            </a:r>
          </a:p>
        </p:txBody>
      </p:sp>
      <p:sp>
        <p:nvSpPr>
          <p:cNvPr id="3" name="Content Placeholder 2">
            <a:extLst>
              <a:ext uri="{FF2B5EF4-FFF2-40B4-BE49-F238E27FC236}">
                <a16:creationId xmlns:a16="http://schemas.microsoft.com/office/drawing/2014/main" id="{432C416E-4E01-7B4C-A0FB-E0F38DA6B6E8}"/>
              </a:ext>
            </a:extLst>
          </p:cNvPr>
          <p:cNvSpPr>
            <a:spLocks noGrp="1"/>
          </p:cNvSpPr>
          <p:nvPr>
            <p:ph sz="half" idx="1"/>
          </p:nvPr>
        </p:nvSpPr>
        <p:spPr>
          <a:xfrm>
            <a:off x="838200" y="1825625"/>
            <a:ext cx="4115937" cy="4351338"/>
          </a:xfrm>
        </p:spPr>
        <p:txBody>
          <a:bodyPr/>
          <a:lstStyle/>
          <a:p>
            <a:r>
              <a:rPr lang="en-US" dirty="0"/>
              <a:t>CD45RA and CD45RO are isoforms of the CD45 antigen that are typically expressed on T Cells</a:t>
            </a:r>
          </a:p>
          <a:p>
            <a:r>
              <a:rPr lang="en-US" dirty="0"/>
              <a:t>CD45RA+ T cells have "naive" characteristics </a:t>
            </a:r>
          </a:p>
          <a:p>
            <a:r>
              <a:rPr lang="en-US" dirty="0"/>
              <a:t>CD45RO+ T cells are considered "memory" T cells</a:t>
            </a:r>
          </a:p>
        </p:txBody>
      </p:sp>
      <p:pic>
        <p:nvPicPr>
          <p:cNvPr id="6" name="Picture 2" descr="Gene and protein structure of CD45. (a) Exon-intron structure of the... |  Download Scientific Diagram">
            <a:extLst>
              <a:ext uri="{FF2B5EF4-FFF2-40B4-BE49-F238E27FC236}">
                <a16:creationId xmlns:a16="http://schemas.microsoft.com/office/drawing/2014/main" id="{5D96EA27-3FCE-AF43-99D5-AE0C4D29B8D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5918" t="911" r="22208" b="42488"/>
          <a:stretch/>
        </p:blipFill>
        <p:spPr bwMode="auto">
          <a:xfrm>
            <a:off x="5522793" y="1717984"/>
            <a:ext cx="5981132" cy="47755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A3E765-A071-4647-A553-6FED831F0554}"/>
              </a:ext>
            </a:extLst>
          </p:cNvPr>
          <p:cNvSpPr/>
          <p:nvPr/>
        </p:nvSpPr>
        <p:spPr>
          <a:xfrm>
            <a:off x="7997588" y="4926842"/>
            <a:ext cx="409433" cy="3684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0ECD89-1A13-E444-A02E-C2047B5E7723}"/>
              </a:ext>
            </a:extLst>
          </p:cNvPr>
          <p:cNvSpPr/>
          <p:nvPr/>
        </p:nvSpPr>
        <p:spPr>
          <a:xfrm>
            <a:off x="6566277" y="4926842"/>
            <a:ext cx="939991" cy="3684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77AEA4-9539-6648-9314-45910B42DDB7}"/>
              </a:ext>
            </a:extLst>
          </p:cNvPr>
          <p:cNvSpPr/>
          <p:nvPr/>
        </p:nvSpPr>
        <p:spPr>
          <a:xfrm>
            <a:off x="6579925" y="5951774"/>
            <a:ext cx="939991" cy="36848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484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799B-D7F7-5246-8570-2E302C4249CD}"/>
              </a:ext>
            </a:extLst>
          </p:cNvPr>
          <p:cNvSpPr>
            <a:spLocks noGrp="1"/>
          </p:cNvSpPr>
          <p:nvPr>
            <p:ph type="title"/>
          </p:nvPr>
        </p:nvSpPr>
        <p:spPr/>
        <p:txBody>
          <a:bodyPr/>
          <a:lstStyle/>
          <a:p>
            <a:r>
              <a:rPr lang="en-US" dirty="0"/>
              <a:t>Single cell RNA + DNA (G&amp;T-seq)</a:t>
            </a:r>
          </a:p>
        </p:txBody>
      </p:sp>
      <p:pic>
        <p:nvPicPr>
          <p:cNvPr id="11266" name="Picture 2" descr="figure 1">
            <a:extLst>
              <a:ext uri="{FF2B5EF4-FFF2-40B4-BE49-F238E27FC236}">
                <a16:creationId xmlns:a16="http://schemas.microsoft.com/office/drawing/2014/main" id="{D754EE49-444A-AB4D-8A6F-3D53558927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2723"/>
          <a:stretch/>
        </p:blipFill>
        <p:spPr bwMode="auto">
          <a:xfrm>
            <a:off x="3621917" y="1690688"/>
            <a:ext cx="4948166" cy="42232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400A77-7574-E54B-B797-E008A07AF9F5}"/>
              </a:ext>
            </a:extLst>
          </p:cNvPr>
          <p:cNvSpPr txBox="1"/>
          <p:nvPr/>
        </p:nvSpPr>
        <p:spPr>
          <a:xfrm>
            <a:off x="136477" y="6308209"/>
            <a:ext cx="5333448" cy="369332"/>
          </a:xfrm>
          <a:prstGeom prst="rect">
            <a:avLst/>
          </a:prstGeom>
          <a:noFill/>
        </p:spPr>
        <p:txBody>
          <a:bodyPr wrap="none" rtlCol="0">
            <a:spAutoFit/>
          </a:bodyPr>
          <a:lstStyle/>
          <a:p>
            <a:r>
              <a:rPr lang="en-US" dirty="0"/>
              <a:t>Source: </a:t>
            </a:r>
            <a:r>
              <a:rPr lang="en-US" dirty="0">
                <a:hlinkClick r:id="rId3"/>
              </a:rPr>
              <a:t>https://www.nature.com/articles/nmeth.3370</a:t>
            </a:r>
            <a:r>
              <a:rPr lang="en-US" dirty="0"/>
              <a:t> </a:t>
            </a:r>
          </a:p>
        </p:txBody>
      </p:sp>
    </p:spTree>
    <p:extLst>
      <p:ext uri="{BB962C8B-B14F-4D97-AF65-F5344CB8AC3E}">
        <p14:creationId xmlns:p14="http://schemas.microsoft.com/office/powerpoint/2010/main" val="1129186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799B-D7F7-5246-8570-2E302C4249CD}"/>
              </a:ext>
            </a:extLst>
          </p:cNvPr>
          <p:cNvSpPr>
            <a:spLocks noGrp="1"/>
          </p:cNvSpPr>
          <p:nvPr>
            <p:ph type="title"/>
          </p:nvPr>
        </p:nvSpPr>
        <p:spPr/>
        <p:txBody>
          <a:bodyPr>
            <a:normAutofit/>
          </a:bodyPr>
          <a:lstStyle/>
          <a:p>
            <a:r>
              <a:rPr lang="en-US" sz="2800" dirty="0"/>
              <a:t>Quick question: why do we want to bother we measuring both DNA and RNA from the same single cells?</a:t>
            </a:r>
          </a:p>
        </p:txBody>
      </p:sp>
      <p:pic>
        <p:nvPicPr>
          <p:cNvPr id="11266" name="Picture 2" descr="figure 1">
            <a:extLst>
              <a:ext uri="{FF2B5EF4-FFF2-40B4-BE49-F238E27FC236}">
                <a16:creationId xmlns:a16="http://schemas.microsoft.com/office/drawing/2014/main" id="{D754EE49-444A-AB4D-8A6F-3D53558927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2723"/>
          <a:stretch/>
        </p:blipFill>
        <p:spPr bwMode="auto">
          <a:xfrm>
            <a:off x="3621917" y="1690688"/>
            <a:ext cx="4948166" cy="42232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400A77-7574-E54B-B797-E008A07AF9F5}"/>
              </a:ext>
            </a:extLst>
          </p:cNvPr>
          <p:cNvSpPr txBox="1"/>
          <p:nvPr/>
        </p:nvSpPr>
        <p:spPr>
          <a:xfrm>
            <a:off x="136477" y="6308209"/>
            <a:ext cx="5333448" cy="369332"/>
          </a:xfrm>
          <a:prstGeom prst="rect">
            <a:avLst/>
          </a:prstGeom>
          <a:noFill/>
        </p:spPr>
        <p:txBody>
          <a:bodyPr wrap="none" rtlCol="0">
            <a:spAutoFit/>
          </a:bodyPr>
          <a:lstStyle/>
          <a:p>
            <a:r>
              <a:rPr lang="en-US" dirty="0"/>
              <a:t>Source: </a:t>
            </a:r>
            <a:r>
              <a:rPr lang="en-US" dirty="0">
                <a:hlinkClick r:id="rId3"/>
              </a:rPr>
              <a:t>https://www.nature.com/articles/nmeth.3370</a:t>
            </a:r>
            <a:r>
              <a:rPr lang="en-US" dirty="0"/>
              <a:t> </a:t>
            </a:r>
          </a:p>
        </p:txBody>
      </p:sp>
    </p:spTree>
    <p:extLst>
      <p:ext uri="{BB962C8B-B14F-4D97-AF65-F5344CB8AC3E}">
        <p14:creationId xmlns:p14="http://schemas.microsoft.com/office/powerpoint/2010/main" val="713048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1029-307D-AC46-9051-0EB1164B6B63}"/>
              </a:ext>
            </a:extLst>
          </p:cNvPr>
          <p:cNvSpPr>
            <a:spLocks noGrp="1"/>
          </p:cNvSpPr>
          <p:nvPr>
            <p:ph type="ctrTitle"/>
          </p:nvPr>
        </p:nvSpPr>
        <p:spPr>
          <a:xfrm>
            <a:off x="931606" y="632199"/>
            <a:ext cx="10328787" cy="2387600"/>
          </a:xfrm>
        </p:spPr>
        <p:txBody>
          <a:bodyPr>
            <a:normAutofit fontScale="90000"/>
          </a:bodyPr>
          <a:lstStyle/>
          <a:p>
            <a:r>
              <a:rPr lang="en-US" dirty="0"/>
              <a:t>Today’s hands on component: </a:t>
            </a:r>
            <a:br>
              <a:rPr lang="en-US" dirty="0"/>
            </a:br>
            <a:r>
              <a:rPr lang="en-US" dirty="0"/>
              <a:t>Peer review: </a:t>
            </a:r>
            <a:r>
              <a:rPr lang="en-US" dirty="0" err="1"/>
              <a:t>bit.ly</a:t>
            </a:r>
            <a:r>
              <a:rPr lang="en-US" dirty="0"/>
              <a:t>/</a:t>
            </a:r>
            <a:r>
              <a:rPr lang="en-US" dirty="0" err="1"/>
              <a:t>GDV_pr</a:t>
            </a:r>
            <a:br>
              <a:rPr lang="en-US" dirty="0"/>
            </a:br>
            <a:endParaRPr lang="en-US" dirty="0"/>
          </a:p>
        </p:txBody>
      </p:sp>
      <p:sp>
        <p:nvSpPr>
          <p:cNvPr id="3" name="Subtitle 2">
            <a:extLst>
              <a:ext uri="{FF2B5EF4-FFF2-40B4-BE49-F238E27FC236}">
                <a16:creationId xmlns:a16="http://schemas.microsoft.com/office/drawing/2014/main" id="{A6412897-8F09-D94B-9E08-D29098A67DA3}"/>
              </a:ext>
            </a:extLst>
          </p:cNvPr>
          <p:cNvSpPr>
            <a:spLocks noGrp="1"/>
          </p:cNvSpPr>
          <p:nvPr>
            <p:ph type="subTitle" idx="1"/>
          </p:nvPr>
        </p:nvSpPr>
        <p:spPr>
          <a:xfrm>
            <a:off x="1524000" y="4913194"/>
            <a:ext cx="9144000" cy="887105"/>
          </a:xfrm>
        </p:spPr>
        <p:txBody>
          <a:bodyPr>
            <a:normAutofit fontScale="92500"/>
          </a:bodyPr>
          <a:lstStyle/>
          <a:p>
            <a:r>
              <a:rPr lang="en-US" dirty="0"/>
              <a:t>If not completed in class, please complete as HW6. Will be graded as HW6.</a:t>
            </a:r>
          </a:p>
          <a:p>
            <a:r>
              <a:rPr lang="en-US" dirty="0"/>
              <a:t>Due Monday (8PM Baltimore Time)</a:t>
            </a:r>
          </a:p>
        </p:txBody>
      </p:sp>
      <p:sp>
        <p:nvSpPr>
          <p:cNvPr id="4" name="Subtitle 2">
            <a:extLst>
              <a:ext uri="{FF2B5EF4-FFF2-40B4-BE49-F238E27FC236}">
                <a16:creationId xmlns:a16="http://schemas.microsoft.com/office/drawing/2014/main" id="{E9DB9375-33D9-8448-8066-714BD06AB7D7}"/>
              </a:ext>
            </a:extLst>
          </p:cNvPr>
          <p:cNvSpPr txBox="1">
            <a:spLocks/>
          </p:cNvSpPr>
          <p:nvPr/>
        </p:nvSpPr>
        <p:spPr>
          <a:xfrm>
            <a:off x="1524000" y="2764846"/>
            <a:ext cx="9144000" cy="176290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Partner up with the person sitting closest to you into groups of 2. (Lyla will partner if there is an odd number)</a:t>
            </a:r>
            <a:br>
              <a:rPr lang="en-US" dirty="0"/>
            </a:br>
            <a:endParaRPr lang="en-US" dirty="0"/>
          </a:p>
          <a:p>
            <a:r>
              <a:rPr lang="en-US" dirty="0"/>
              <a:t>Peer review each other’s visualizations. Also discuss what you think the structure you’re looking at is. Before the end of class, you will be asked for your team’s answer and the mystery will be revealed.</a:t>
            </a:r>
          </a:p>
        </p:txBody>
      </p:sp>
    </p:spTree>
    <p:extLst>
      <p:ext uri="{BB962C8B-B14F-4D97-AF65-F5344CB8AC3E}">
        <p14:creationId xmlns:p14="http://schemas.microsoft.com/office/powerpoint/2010/main" val="1356984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AD1949-DF05-8041-85EC-123151C173BE}"/>
              </a:ext>
            </a:extLst>
          </p:cNvPr>
          <p:cNvSpPr>
            <a:spLocks noGrp="1"/>
          </p:cNvSpPr>
          <p:nvPr>
            <p:ph type="title"/>
          </p:nvPr>
        </p:nvSpPr>
        <p:spPr/>
        <p:txBody>
          <a:bodyPr/>
          <a:lstStyle/>
          <a:p>
            <a:pPr algn="ctr"/>
            <a:r>
              <a:rPr lang="en-US" dirty="0" err="1"/>
              <a:t>bit.ly</a:t>
            </a:r>
            <a:r>
              <a:rPr lang="en-US" dirty="0"/>
              <a:t>/</a:t>
            </a:r>
            <a:r>
              <a:rPr lang="en-US" dirty="0" err="1"/>
              <a:t>GDV_rc</a:t>
            </a:r>
            <a:endParaRPr lang="en-US" dirty="0"/>
          </a:p>
        </p:txBody>
      </p:sp>
    </p:spTree>
    <p:extLst>
      <p:ext uri="{BB962C8B-B14F-4D97-AF65-F5344CB8AC3E}">
        <p14:creationId xmlns:p14="http://schemas.microsoft.com/office/powerpoint/2010/main" val="123063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AF02-4C8F-A74E-948F-B9460E5EF550}"/>
              </a:ext>
            </a:extLst>
          </p:cNvPr>
          <p:cNvSpPr>
            <a:spLocks noGrp="1"/>
          </p:cNvSpPr>
          <p:nvPr>
            <p:ph type="title"/>
          </p:nvPr>
        </p:nvSpPr>
        <p:spPr/>
        <p:txBody>
          <a:bodyPr/>
          <a:lstStyle/>
          <a:p>
            <a:r>
              <a:rPr lang="en-US" dirty="0"/>
              <a:t>Reflection Card Review</a:t>
            </a:r>
          </a:p>
        </p:txBody>
      </p:sp>
      <p:sp>
        <p:nvSpPr>
          <p:cNvPr id="3" name="Content Placeholder 2">
            <a:extLst>
              <a:ext uri="{FF2B5EF4-FFF2-40B4-BE49-F238E27FC236}">
                <a16:creationId xmlns:a16="http://schemas.microsoft.com/office/drawing/2014/main" id="{539F0537-A5FC-6245-87F3-DC28B987FEB0}"/>
              </a:ext>
            </a:extLst>
          </p:cNvPr>
          <p:cNvSpPr>
            <a:spLocks noGrp="1"/>
          </p:cNvSpPr>
          <p:nvPr>
            <p:ph idx="1"/>
          </p:nvPr>
        </p:nvSpPr>
        <p:spPr>
          <a:xfrm>
            <a:off x="838200" y="1825625"/>
            <a:ext cx="2901287" cy="4351338"/>
          </a:xfrm>
        </p:spPr>
        <p:txBody>
          <a:bodyPr/>
          <a:lstStyle/>
          <a:p>
            <a:r>
              <a:rPr lang="en-US" dirty="0"/>
              <a:t>In imaging, how do we get single-stranded probes to hybridize to double-stranded DNA?</a:t>
            </a:r>
          </a:p>
          <a:p>
            <a:r>
              <a:rPr lang="en-US" dirty="0"/>
              <a:t>Recall PCR</a:t>
            </a:r>
          </a:p>
        </p:txBody>
      </p:sp>
      <p:pic>
        <p:nvPicPr>
          <p:cNvPr id="16386" name="Picture 2" descr="PCR">
            <a:extLst>
              <a:ext uri="{FF2B5EF4-FFF2-40B4-BE49-F238E27FC236}">
                <a16:creationId xmlns:a16="http://schemas.microsoft.com/office/drawing/2014/main" id="{4D93714C-68A3-7942-AC6A-43E251841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565" y="1825625"/>
            <a:ext cx="7716862" cy="45250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6CBA48-3F3F-5249-A029-9A66AD88D097}"/>
              </a:ext>
            </a:extLst>
          </p:cNvPr>
          <p:cNvSpPr txBox="1"/>
          <p:nvPr/>
        </p:nvSpPr>
        <p:spPr>
          <a:xfrm>
            <a:off x="7864996" y="1694686"/>
            <a:ext cx="2077685" cy="369332"/>
          </a:xfrm>
          <a:prstGeom prst="rect">
            <a:avLst/>
          </a:prstGeom>
          <a:noFill/>
        </p:spPr>
        <p:txBody>
          <a:bodyPr wrap="none" rtlCol="0">
            <a:spAutoFit/>
          </a:bodyPr>
          <a:lstStyle/>
          <a:p>
            <a:r>
              <a:rPr lang="en-US" dirty="0"/>
              <a:t>Polymerase + dNTPs</a:t>
            </a:r>
          </a:p>
        </p:txBody>
      </p:sp>
    </p:spTree>
    <p:extLst>
      <p:ext uri="{BB962C8B-B14F-4D97-AF65-F5344CB8AC3E}">
        <p14:creationId xmlns:p14="http://schemas.microsoft.com/office/powerpoint/2010/main" val="37619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1470-1DD2-F641-BF05-3C6A99B87186}"/>
              </a:ext>
            </a:extLst>
          </p:cNvPr>
          <p:cNvSpPr>
            <a:spLocks noGrp="1"/>
          </p:cNvSpPr>
          <p:nvPr>
            <p:ph type="ctrTitle"/>
          </p:nvPr>
        </p:nvSpPr>
        <p:spPr>
          <a:xfrm>
            <a:off x="1524000" y="2528083"/>
            <a:ext cx="9144000" cy="1419449"/>
          </a:xfrm>
        </p:spPr>
        <p:txBody>
          <a:bodyPr>
            <a:normAutofit/>
          </a:bodyPr>
          <a:lstStyle/>
          <a:p>
            <a:r>
              <a:rPr lang="en-US" dirty="0"/>
              <a:t>Genomics</a:t>
            </a:r>
          </a:p>
        </p:txBody>
      </p:sp>
    </p:spTree>
    <p:extLst>
      <p:ext uri="{BB962C8B-B14F-4D97-AF65-F5344CB8AC3E}">
        <p14:creationId xmlns:p14="http://schemas.microsoft.com/office/powerpoint/2010/main" val="201121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0D23-FB7F-0B41-A453-67A5BB083C5C}"/>
              </a:ext>
            </a:extLst>
          </p:cNvPr>
          <p:cNvSpPr>
            <a:spLocks noGrp="1"/>
          </p:cNvSpPr>
          <p:nvPr>
            <p:ph type="title"/>
          </p:nvPr>
        </p:nvSpPr>
        <p:spPr/>
        <p:txBody>
          <a:bodyPr/>
          <a:lstStyle/>
          <a:p>
            <a:r>
              <a:rPr lang="en-US" dirty="0"/>
              <a:t>Why genetics in single cells?</a:t>
            </a:r>
          </a:p>
        </p:txBody>
      </p:sp>
      <p:sp>
        <p:nvSpPr>
          <p:cNvPr id="3" name="Content Placeholder 2">
            <a:extLst>
              <a:ext uri="{FF2B5EF4-FFF2-40B4-BE49-F238E27FC236}">
                <a16:creationId xmlns:a16="http://schemas.microsoft.com/office/drawing/2014/main" id="{65467F98-B2B8-C744-B5D0-4A10B6027870}"/>
              </a:ext>
            </a:extLst>
          </p:cNvPr>
          <p:cNvSpPr>
            <a:spLocks noGrp="1"/>
          </p:cNvSpPr>
          <p:nvPr>
            <p:ph idx="1"/>
          </p:nvPr>
        </p:nvSpPr>
        <p:spPr/>
        <p:txBody>
          <a:bodyPr/>
          <a:lstStyle/>
          <a:p>
            <a:r>
              <a:rPr lang="en-US" dirty="0"/>
              <a:t>In certain cell-types, DNA can actually be different in healthy cells</a:t>
            </a:r>
          </a:p>
          <a:p>
            <a:pPr lvl="1"/>
            <a:r>
              <a:rPr lang="en-US" dirty="0"/>
              <a:t>Brain, retrotransposons, other things</a:t>
            </a:r>
          </a:p>
          <a:p>
            <a:pPr lvl="1"/>
            <a:r>
              <a:rPr lang="en-US" dirty="0"/>
              <a:t>Immune system</a:t>
            </a:r>
          </a:p>
          <a:p>
            <a:pPr lvl="1"/>
            <a:r>
              <a:rPr lang="en-US" dirty="0"/>
              <a:t>Germline</a:t>
            </a:r>
          </a:p>
          <a:p>
            <a:r>
              <a:rPr lang="en-US" b="1" dirty="0"/>
              <a:t>Cancer cells</a:t>
            </a:r>
          </a:p>
          <a:p>
            <a:pPr lvl="1"/>
            <a:r>
              <a:rPr lang="en-US" b="1" dirty="0"/>
              <a:t>Somatic mutations</a:t>
            </a:r>
          </a:p>
          <a:p>
            <a:pPr lvl="1"/>
            <a:endParaRPr lang="en-US" dirty="0"/>
          </a:p>
        </p:txBody>
      </p:sp>
    </p:spTree>
    <p:extLst>
      <p:ext uri="{BB962C8B-B14F-4D97-AF65-F5344CB8AC3E}">
        <p14:creationId xmlns:p14="http://schemas.microsoft.com/office/powerpoint/2010/main" val="253121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4A73-B6FF-6E47-82EB-8F1424C81806}"/>
              </a:ext>
            </a:extLst>
          </p:cNvPr>
          <p:cNvSpPr>
            <a:spLocks noGrp="1"/>
          </p:cNvSpPr>
          <p:nvPr>
            <p:ph type="title"/>
          </p:nvPr>
        </p:nvSpPr>
        <p:spPr/>
        <p:txBody>
          <a:bodyPr/>
          <a:lstStyle/>
          <a:p>
            <a:r>
              <a:rPr lang="en-US" dirty="0"/>
              <a:t>Why genetics in single cells? One reason may be intra-tumoral heterogeneity</a:t>
            </a:r>
          </a:p>
        </p:txBody>
      </p:sp>
      <p:pic>
        <p:nvPicPr>
          <p:cNvPr id="6" name="Content Placeholder 5" descr="Chart&#10;&#10;Description automatically generated with medium confidence">
            <a:extLst>
              <a:ext uri="{FF2B5EF4-FFF2-40B4-BE49-F238E27FC236}">
                <a16:creationId xmlns:a16="http://schemas.microsoft.com/office/drawing/2014/main" id="{FD4BF0F3-F09E-AC40-BB67-78044EE2D4ED}"/>
              </a:ext>
            </a:extLst>
          </p:cNvPr>
          <p:cNvPicPr>
            <a:picLocks noGrp="1" noChangeAspect="1"/>
          </p:cNvPicPr>
          <p:nvPr>
            <p:ph idx="1"/>
          </p:nvPr>
        </p:nvPicPr>
        <p:blipFill rotWithShape="1">
          <a:blip r:embed="rId2"/>
          <a:srcRect b="36213"/>
          <a:stretch/>
        </p:blipFill>
        <p:spPr>
          <a:xfrm>
            <a:off x="1222101" y="2225916"/>
            <a:ext cx="9747798" cy="3148971"/>
          </a:xfrm>
        </p:spPr>
      </p:pic>
      <p:sp>
        <p:nvSpPr>
          <p:cNvPr id="4" name="TextBox 3">
            <a:extLst>
              <a:ext uri="{FF2B5EF4-FFF2-40B4-BE49-F238E27FC236}">
                <a16:creationId xmlns:a16="http://schemas.microsoft.com/office/drawing/2014/main" id="{6A163E54-7E22-7D4C-84B1-C3A093016389}"/>
              </a:ext>
            </a:extLst>
          </p:cNvPr>
          <p:cNvSpPr txBox="1"/>
          <p:nvPr/>
        </p:nvSpPr>
        <p:spPr>
          <a:xfrm>
            <a:off x="178419" y="6311900"/>
            <a:ext cx="6143798" cy="369332"/>
          </a:xfrm>
          <a:prstGeom prst="rect">
            <a:avLst/>
          </a:prstGeom>
          <a:noFill/>
        </p:spPr>
        <p:txBody>
          <a:bodyPr wrap="none" rtlCol="0">
            <a:spAutoFit/>
          </a:bodyPr>
          <a:lstStyle/>
          <a:p>
            <a:r>
              <a:rPr lang="en-US" dirty="0"/>
              <a:t>Source: </a:t>
            </a:r>
            <a:r>
              <a:rPr lang="en-US" dirty="0">
                <a:hlinkClick r:id="rId3"/>
              </a:rPr>
              <a:t>https://jef.works/assets/papers/natureemm101038.pdf</a:t>
            </a:r>
            <a:r>
              <a:rPr lang="en-US" dirty="0"/>
              <a:t> </a:t>
            </a:r>
          </a:p>
        </p:txBody>
      </p:sp>
    </p:spTree>
    <p:extLst>
      <p:ext uri="{BB962C8B-B14F-4D97-AF65-F5344CB8AC3E}">
        <p14:creationId xmlns:p14="http://schemas.microsoft.com/office/powerpoint/2010/main" val="266588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E34A-FB7A-444B-ADC3-67CBD8C871D6}"/>
              </a:ext>
            </a:extLst>
          </p:cNvPr>
          <p:cNvSpPr>
            <a:spLocks noGrp="1"/>
          </p:cNvSpPr>
          <p:nvPr>
            <p:ph type="title"/>
          </p:nvPr>
        </p:nvSpPr>
        <p:spPr/>
        <p:txBody>
          <a:bodyPr/>
          <a:lstStyle/>
          <a:p>
            <a:r>
              <a:rPr lang="en-US" dirty="0"/>
              <a:t>How does intra-tumoral heterogeneity change over time? In response to treatment?</a:t>
            </a:r>
          </a:p>
        </p:txBody>
      </p:sp>
      <p:pic>
        <p:nvPicPr>
          <p:cNvPr id="15" name="Content Placeholder 4" descr="Diagram&#10;&#10;Description automatically generated">
            <a:extLst>
              <a:ext uri="{FF2B5EF4-FFF2-40B4-BE49-F238E27FC236}">
                <a16:creationId xmlns:a16="http://schemas.microsoft.com/office/drawing/2014/main" id="{5CD23D29-0D31-1C48-9B98-FC59E2CC11C1}"/>
              </a:ext>
            </a:extLst>
          </p:cNvPr>
          <p:cNvPicPr>
            <a:picLocks noChangeAspect="1"/>
          </p:cNvPicPr>
          <p:nvPr/>
        </p:nvPicPr>
        <p:blipFill>
          <a:blip r:embed="rId2"/>
          <a:stretch>
            <a:fillRect/>
          </a:stretch>
        </p:blipFill>
        <p:spPr>
          <a:xfrm>
            <a:off x="2764001" y="1935591"/>
            <a:ext cx="6663998" cy="4922409"/>
          </a:xfrm>
          <a:prstGeom prst="rect">
            <a:avLst/>
          </a:prstGeom>
        </p:spPr>
      </p:pic>
    </p:spTree>
    <p:extLst>
      <p:ext uri="{BB962C8B-B14F-4D97-AF65-F5344CB8AC3E}">
        <p14:creationId xmlns:p14="http://schemas.microsoft.com/office/powerpoint/2010/main" val="1041208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C921C-9508-1F4D-AFFB-327C2AC44956}"/>
              </a:ext>
            </a:extLst>
          </p:cNvPr>
          <p:cNvSpPr>
            <a:spLocks noGrp="1"/>
          </p:cNvSpPr>
          <p:nvPr>
            <p:ph type="title"/>
          </p:nvPr>
        </p:nvSpPr>
        <p:spPr/>
        <p:txBody>
          <a:bodyPr/>
          <a:lstStyle/>
          <a:p>
            <a:r>
              <a:rPr lang="en-US" dirty="0"/>
              <a:t>Whole genome DNA-sequencing (bulk)</a:t>
            </a:r>
          </a:p>
        </p:txBody>
      </p:sp>
      <p:sp>
        <p:nvSpPr>
          <p:cNvPr id="3" name="Content Placeholder 2">
            <a:extLst>
              <a:ext uri="{FF2B5EF4-FFF2-40B4-BE49-F238E27FC236}">
                <a16:creationId xmlns:a16="http://schemas.microsoft.com/office/drawing/2014/main" id="{C2D23346-83D6-364B-8EBB-2CCCFB0151EA}"/>
              </a:ext>
            </a:extLst>
          </p:cNvPr>
          <p:cNvSpPr>
            <a:spLocks noGrp="1"/>
          </p:cNvSpPr>
          <p:nvPr>
            <p:ph idx="1"/>
          </p:nvPr>
        </p:nvSpPr>
        <p:spPr/>
        <p:txBody>
          <a:bodyPr/>
          <a:lstStyle/>
          <a:p>
            <a:r>
              <a:rPr lang="en-US" dirty="0"/>
              <a:t>3 billion base pairs</a:t>
            </a:r>
          </a:p>
          <a:p>
            <a:r>
              <a:rPr lang="en-US" dirty="0"/>
              <a:t>If each read is 300 base pairs long, how many reads at least do I need to cover a single genome 1x</a:t>
            </a:r>
          </a:p>
        </p:txBody>
      </p:sp>
      <p:cxnSp>
        <p:nvCxnSpPr>
          <p:cNvPr id="5" name="Straight Connector 4">
            <a:extLst>
              <a:ext uri="{FF2B5EF4-FFF2-40B4-BE49-F238E27FC236}">
                <a16:creationId xmlns:a16="http://schemas.microsoft.com/office/drawing/2014/main" id="{19CB7212-52AC-F546-AC43-5A063D1C32D5}"/>
              </a:ext>
            </a:extLst>
          </p:cNvPr>
          <p:cNvCxnSpPr/>
          <p:nvPr/>
        </p:nvCxnSpPr>
        <p:spPr>
          <a:xfrm>
            <a:off x="1792941" y="5468470"/>
            <a:ext cx="835510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1A3233-AD58-2648-BE8A-0F34E6F27255}"/>
              </a:ext>
            </a:extLst>
          </p:cNvPr>
          <p:cNvSpPr txBox="1"/>
          <p:nvPr/>
        </p:nvSpPr>
        <p:spPr>
          <a:xfrm>
            <a:off x="10305250" y="5206860"/>
            <a:ext cx="1452642" cy="523220"/>
          </a:xfrm>
          <a:prstGeom prst="rect">
            <a:avLst/>
          </a:prstGeom>
          <a:noFill/>
        </p:spPr>
        <p:txBody>
          <a:bodyPr wrap="none" rtlCol="0">
            <a:spAutoFit/>
          </a:bodyPr>
          <a:lstStyle/>
          <a:p>
            <a:r>
              <a:rPr lang="en-US" sz="2800" b="1" dirty="0"/>
              <a:t>Genome</a:t>
            </a:r>
          </a:p>
        </p:txBody>
      </p:sp>
      <p:cxnSp>
        <p:nvCxnSpPr>
          <p:cNvPr id="7" name="Straight Connector 6">
            <a:extLst>
              <a:ext uri="{FF2B5EF4-FFF2-40B4-BE49-F238E27FC236}">
                <a16:creationId xmlns:a16="http://schemas.microsoft.com/office/drawing/2014/main" id="{0B5A8B75-218F-D44A-8EEA-D2632D649294}"/>
              </a:ext>
            </a:extLst>
          </p:cNvPr>
          <p:cNvCxnSpPr>
            <a:cxnSpLocks/>
          </p:cNvCxnSpPr>
          <p:nvPr/>
        </p:nvCxnSpPr>
        <p:spPr>
          <a:xfrm>
            <a:off x="1792941"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CF5601-54EE-4E45-9B0F-C1B70E3A3736}"/>
              </a:ext>
            </a:extLst>
          </p:cNvPr>
          <p:cNvSpPr txBox="1"/>
          <p:nvPr/>
        </p:nvSpPr>
        <p:spPr>
          <a:xfrm>
            <a:off x="1519517" y="4016822"/>
            <a:ext cx="1831720" cy="954107"/>
          </a:xfrm>
          <a:prstGeom prst="rect">
            <a:avLst/>
          </a:prstGeom>
          <a:noFill/>
        </p:spPr>
        <p:txBody>
          <a:bodyPr wrap="none" rtlCol="0">
            <a:spAutoFit/>
          </a:bodyPr>
          <a:lstStyle/>
          <a:p>
            <a:r>
              <a:rPr lang="en-US" sz="2800" b="1" dirty="0"/>
              <a:t>Short read </a:t>
            </a:r>
          </a:p>
          <a:p>
            <a:r>
              <a:rPr lang="en-US" sz="2800" b="1" dirty="0"/>
              <a:t>sequence</a:t>
            </a:r>
          </a:p>
        </p:txBody>
      </p:sp>
      <p:cxnSp>
        <p:nvCxnSpPr>
          <p:cNvPr id="10" name="Straight Connector 9">
            <a:extLst>
              <a:ext uri="{FF2B5EF4-FFF2-40B4-BE49-F238E27FC236}">
                <a16:creationId xmlns:a16="http://schemas.microsoft.com/office/drawing/2014/main" id="{BE45ADE6-66F2-0C47-91A2-B31AB8F1C03F}"/>
              </a:ext>
            </a:extLst>
          </p:cNvPr>
          <p:cNvCxnSpPr>
            <a:cxnSpLocks/>
          </p:cNvCxnSpPr>
          <p:nvPr/>
        </p:nvCxnSpPr>
        <p:spPr>
          <a:xfrm>
            <a:off x="6096000" y="5136776"/>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B1DF3A-3A0A-E148-90DD-3F27A2F35F0C}"/>
              </a:ext>
            </a:extLst>
          </p:cNvPr>
          <p:cNvSpPr txBox="1"/>
          <p:nvPr/>
        </p:nvSpPr>
        <p:spPr>
          <a:xfrm>
            <a:off x="1242292" y="5561107"/>
            <a:ext cx="1979837" cy="523220"/>
          </a:xfrm>
          <a:prstGeom prst="rect">
            <a:avLst/>
          </a:prstGeom>
          <a:noFill/>
        </p:spPr>
        <p:txBody>
          <a:bodyPr wrap="none" rtlCol="0">
            <a:spAutoFit/>
          </a:bodyPr>
          <a:lstStyle/>
          <a:p>
            <a:r>
              <a:rPr lang="en-US" sz="2800" b="1" dirty="0"/>
              <a:t>1X coverage</a:t>
            </a:r>
          </a:p>
        </p:txBody>
      </p:sp>
      <p:cxnSp>
        <p:nvCxnSpPr>
          <p:cNvPr id="12" name="Straight Connector 11">
            <a:extLst>
              <a:ext uri="{FF2B5EF4-FFF2-40B4-BE49-F238E27FC236}">
                <a16:creationId xmlns:a16="http://schemas.microsoft.com/office/drawing/2014/main" id="{52D57F46-60CC-B94C-97D9-7281E06FD894}"/>
              </a:ext>
            </a:extLst>
          </p:cNvPr>
          <p:cNvCxnSpPr>
            <a:cxnSpLocks/>
          </p:cNvCxnSpPr>
          <p:nvPr/>
        </p:nvCxnSpPr>
        <p:spPr>
          <a:xfrm>
            <a:off x="6095999" y="4970929"/>
            <a:ext cx="87854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E477B3-1E8E-0441-B919-3C7ADCF06F62}"/>
              </a:ext>
            </a:extLst>
          </p:cNvPr>
          <p:cNvSpPr txBox="1"/>
          <p:nvPr/>
        </p:nvSpPr>
        <p:spPr>
          <a:xfrm>
            <a:off x="5545350" y="5556483"/>
            <a:ext cx="1979837" cy="523220"/>
          </a:xfrm>
          <a:prstGeom prst="rect">
            <a:avLst/>
          </a:prstGeom>
          <a:noFill/>
        </p:spPr>
        <p:txBody>
          <a:bodyPr wrap="none" rtlCol="0">
            <a:spAutoFit/>
          </a:bodyPr>
          <a:lstStyle/>
          <a:p>
            <a:r>
              <a:rPr lang="en-US" sz="2800" b="1" dirty="0"/>
              <a:t>2X coverage</a:t>
            </a:r>
          </a:p>
        </p:txBody>
      </p:sp>
    </p:spTree>
    <p:extLst>
      <p:ext uri="{BB962C8B-B14F-4D97-AF65-F5344CB8AC3E}">
        <p14:creationId xmlns:p14="http://schemas.microsoft.com/office/powerpoint/2010/main" val="277773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5395</TotalTime>
  <Words>1243</Words>
  <Application>Microsoft Macintosh PowerPoint</Application>
  <PresentationFormat>Widescreen</PresentationFormat>
  <Paragraphs>133</Paragraphs>
  <Slides>39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Reflection Card Review</vt:lpstr>
      <vt:lpstr>Reflection Card Review</vt:lpstr>
      <vt:lpstr>Reflection Card Review</vt:lpstr>
      <vt:lpstr>Genomics</vt:lpstr>
      <vt:lpstr>Why genetics in single cells?</vt:lpstr>
      <vt:lpstr>Why genetics in single cells? One reason may be intra-tumoral heterogeneity</vt:lpstr>
      <vt:lpstr>How does intra-tumoral heterogeneity change over time? In response to treatment?</vt:lpstr>
      <vt:lpstr>Whole genome DNA-sequencing (bulk)</vt:lpstr>
      <vt:lpstr>Quick question</vt:lpstr>
      <vt:lpstr>Visualizing mutations </vt:lpstr>
      <vt:lpstr>Quick question: why aren’t all reads the same?</vt:lpstr>
      <vt:lpstr>Visualizing mutations</vt:lpstr>
      <vt:lpstr>Visualizing CNVs</vt:lpstr>
      <vt:lpstr>Targeted DNA detection</vt:lpstr>
      <vt:lpstr>Visualizing mutations</vt:lpstr>
      <vt:lpstr>Quick question</vt:lpstr>
      <vt:lpstr>PowerPoint Presentation</vt:lpstr>
      <vt:lpstr>Quick question</vt:lpstr>
      <vt:lpstr>PowerPoint Presentation</vt:lpstr>
      <vt:lpstr>Questions before we move on?</vt:lpstr>
      <vt:lpstr>Going down to single cells</vt:lpstr>
      <vt:lpstr>Are multiple mutations co-occurring or mutually exclusive?</vt:lpstr>
      <vt:lpstr>Are multiple mutations co-occurring or mutually exclusive?</vt:lpstr>
      <vt:lpstr>Going down to single cells</vt:lpstr>
      <vt:lpstr>Amplification is required</vt:lpstr>
      <vt:lpstr>Quick question</vt:lpstr>
      <vt:lpstr>Visualizing single cell mutations</vt:lpstr>
      <vt:lpstr>Visualizing single cell mutations</vt:lpstr>
      <vt:lpstr>Visualizing single cell CNVs</vt:lpstr>
      <vt:lpstr>Questions before we move on?</vt:lpstr>
      <vt:lpstr>Multi-omics</vt:lpstr>
      <vt:lpstr>Single cell RNA + Protein (Cite-seq)</vt:lpstr>
      <vt:lpstr>Quick question: why do we want to bother we measuring both protein and gene expression from the same single cells?</vt:lpstr>
      <vt:lpstr>CD45RO vs. CD45RA</vt:lpstr>
      <vt:lpstr>Single cell RNA + DNA (G&amp;T-seq)</vt:lpstr>
      <vt:lpstr>Quick question: why do we want to bother we measuring both DNA and RNA from the same single cells?</vt:lpstr>
      <vt:lpstr>Today’s hands on component:  Peer review: bit.ly/GDV_pr </vt:lpstr>
      <vt:lpstr>bit.ly/GDV_rc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Genomics</dc:title>
  <dc:creator>Jean Fan</dc:creator>
  <cp:lastModifiedBy>Jean Fan</cp:lastModifiedBy>
  <cp:revision>10</cp:revision>
  <dcterms:created xsi:type="dcterms:W3CDTF">2022-02-20T23:14:28Z</dcterms:created>
  <dcterms:modified xsi:type="dcterms:W3CDTF">2022-02-25T15:24:03Z</dcterms:modified>
</cp:coreProperties>
</file>