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6" r:id="rId2"/>
    <p:sldId id="307" r:id="rId3"/>
    <p:sldId id="308" r:id="rId4"/>
    <p:sldId id="313" r:id="rId5"/>
    <p:sldId id="309" r:id="rId6"/>
    <p:sldId id="312" r:id="rId7"/>
    <p:sldId id="310" r:id="rId8"/>
    <p:sldId id="311" r:id="rId9"/>
    <p:sldId id="314" r:id="rId10"/>
    <p:sldId id="316" r:id="rId11"/>
    <p:sldId id="315" r:id="rId12"/>
    <p:sldId id="319" r:id="rId13"/>
    <p:sldId id="320" r:id="rId14"/>
    <p:sldId id="321" r:id="rId15"/>
    <p:sldId id="323" r:id="rId16"/>
    <p:sldId id="324" r:id="rId17"/>
    <p:sldId id="322" r:id="rId18"/>
    <p:sldId id="327" r:id="rId19"/>
    <p:sldId id="325" r:id="rId20"/>
    <p:sldId id="328" r:id="rId21"/>
    <p:sldId id="276" r:id="rId22"/>
    <p:sldId id="326" r:id="rId23"/>
    <p:sldId id="331" r:id="rId24"/>
    <p:sldId id="332" r:id="rId25"/>
    <p:sldId id="333" r:id="rId26"/>
    <p:sldId id="334" r:id="rId27"/>
    <p:sldId id="335" r:id="rId28"/>
    <p:sldId id="336" r:id="rId29"/>
    <p:sldId id="349" r:id="rId30"/>
    <p:sldId id="351" r:id="rId31"/>
    <p:sldId id="350" r:id="rId32"/>
    <p:sldId id="353" r:id="rId33"/>
    <p:sldId id="354" r:id="rId34"/>
    <p:sldId id="352" r:id="rId35"/>
    <p:sldId id="355" r:id="rId36"/>
    <p:sldId id="356" r:id="rId37"/>
    <p:sldId id="348" r:id="rId38"/>
    <p:sldId id="339" r:id="rId39"/>
    <p:sldId id="337" r:id="rId40"/>
    <p:sldId id="338" r:id="rId41"/>
    <p:sldId id="340" r:id="rId42"/>
    <p:sldId id="341" r:id="rId43"/>
    <p:sldId id="342" r:id="rId44"/>
    <p:sldId id="343" r:id="rId45"/>
    <p:sldId id="346" r:id="rId46"/>
    <p:sldId id="344" r:id="rId47"/>
    <p:sldId id="345" r:id="rId48"/>
    <p:sldId id="330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65"/>
    <p:restoredTop sz="96327"/>
  </p:normalViewPr>
  <p:slideViewPr>
    <p:cSldViewPr snapToGrid="0" snapToObjects="1">
      <p:cViewPr varScale="1">
        <p:scale>
          <a:sx n="136" d="100"/>
          <a:sy n="136" d="100"/>
        </p:scale>
        <p:origin x="4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8B5C7-86B2-9F42-AAF7-6E70F61474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87A031-2207-3140-8EBF-31DF06FB0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3D1B5-9525-6843-8DBA-9BEB6757E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014B-71B1-E74C-AD3D-0EE765396637}" type="datetimeFigureOut">
              <a:rPr lang="en-US" smtClean="0"/>
              <a:t>2/27/22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02912-89E2-5049-810D-26C37E2BE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905AC-2A4B-AB44-AC06-46C49D8EF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63834-C523-9D45-AAC5-48555BD6F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390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8AD75-AA45-F643-9BC1-872917BB9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617907-C315-CD42-9838-4F701BE46C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D6AFC4-C8CA-874C-865C-74AEF8B70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014B-71B1-E74C-AD3D-0EE765396637}" type="datetimeFigureOut">
              <a:rPr lang="en-US" smtClean="0"/>
              <a:t>2/27/22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29408-3F93-A642-8940-D8F108806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5DFFCD-940C-E347-BC08-5173FBC57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63834-C523-9D45-AAC5-48555BD6F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496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C851C2-75F4-6440-B246-E6C2346C49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58C111-45AA-4646-AF65-C95A0E7E5B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ECC67-A070-724D-ADB6-0B5AACC9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014B-71B1-E74C-AD3D-0EE765396637}" type="datetimeFigureOut">
              <a:rPr lang="en-US" smtClean="0"/>
              <a:t>2/27/22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327C07-A07A-1442-B9DA-09E51583C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E5C0A-A908-844B-9856-3EC8486AF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63834-C523-9D45-AAC5-48555BD6F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59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49F7C-7161-0345-9619-F8EED2BE1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BD02B-36A7-5743-B0CD-0BE2892D77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D4124-08FE-A241-B202-0716C82A5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014B-71B1-E74C-AD3D-0EE765396637}" type="datetimeFigureOut">
              <a:rPr lang="en-US" smtClean="0"/>
              <a:t>2/27/22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53B87-60E7-D242-8E97-9142A9F58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71866-D80B-6B44-806B-F5D83F141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63834-C523-9D45-AAC5-48555BD6F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29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1D9DD-16AB-4B4D-AB5E-82F3F755C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0E6A4-C320-5041-A3B8-7581F139E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B6B506-0C1F-3E41-8E11-C376DA674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014B-71B1-E74C-AD3D-0EE765396637}" type="datetimeFigureOut">
              <a:rPr lang="en-US" smtClean="0"/>
              <a:t>2/27/22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C2DBC-8DE8-DC42-9E1E-C5D532D3A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70624-9F20-6849-8D1F-FDA5A67D6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63834-C523-9D45-AAC5-48555BD6F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09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27432-EF17-2940-880E-436707282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EF3C52-C0B1-1D4B-A636-69D7E2D5CA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1211D-3F22-CF4C-B790-613A02BF1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A85099-FCA3-264E-8A80-144379F0A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014B-71B1-E74C-AD3D-0EE765396637}" type="datetimeFigureOut">
              <a:rPr lang="en-US" smtClean="0"/>
              <a:t>2/27/22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B86E5-3155-2F47-814B-135F5885D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B786EE-43ED-3648-AC09-709AF32A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63834-C523-9D45-AAC5-48555BD6F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142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9BFA2-BB29-E34A-B7D5-30BE5C3D1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6CC1E5-EF78-8B4E-BADF-532C0C316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E24149-02EA-A84E-B0A6-4C785A8B9E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15ED1B7-5710-E24E-BAF9-E2C0AEB74E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389712-55FF-D94E-9EBA-9BAAA3AB793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C8954B-C61C-D54F-8BA9-23BB59879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014B-71B1-E74C-AD3D-0EE765396637}" type="datetimeFigureOut">
              <a:rPr lang="en-US" smtClean="0"/>
              <a:t>2/27/22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FEEB52-D4D2-324A-A8A6-9F875122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7D8BE3-47E1-6148-8304-C558BFE6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63834-C523-9D45-AAC5-48555BD6F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26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0BB2C-9784-7949-95AD-2455DDACA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7E2D1-62EC-824F-934D-B6767631D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014B-71B1-E74C-AD3D-0EE765396637}" type="datetimeFigureOut">
              <a:rPr lang="en-US" smtClean="0"/>
              <a:t>2/27/22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2DBA1-C934-F64E-B817-3C412379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73EA-B776-E54D-BC8E-6026D5DA6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63834-C523-9D45-AAC5-48555BD6F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19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D84985-ABB5-1D44-8C66-37247D690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014B-71B1-E74C-AD3D-0EE765396637}" type="datetimeFigureOut">
              <a:rPr lang="en-US" smtClean="0"/>
              <a:t>2/27/22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0373A8-56CA-1149-A46D-6363F9748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A0AF1-4F80-6B48-93D5-C95A4B06D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63834-C523-9D45-AAC5-48555BD6F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442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09337-E9F1-7843-8577-7D49771E8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A771A-8523-7E4F-BF6B-4E0D40ABF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7E323-9A54-A042-8456-AD1A59782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7AB3D-E0E6-1E4A-A85B-CF48A7B04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014B-71B1-E74C-AD3D-0EE765396637}" type="datetimeFigureOut">
              <a:rPr lang="en-US" smtClean="0"/>
              <a:t>2/27/22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5ECDD4-47A0-AF4D-A5E6-C0EE8F942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01D97-6CF9-7B4E-AFE8-0BDCCF5C3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63834-C523-9D45-AAC5-48555BD6F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20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52E1E-A4AA-EB4D-A6C8-28DD842A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98D4A4-B2C3-6C48-8F43-9E46885C39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F2039D-E62A-9A4B-96B8-41E798DFF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FF076E-D02F-C84D-8BF6-34C0D36D6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D014B-71B1-E74C-AD3D-0EE765396637}" type="datetimeFigureOut">
              <a:rPr lang="en-US" smtClean="0"/>
              <a:t>2/27/22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AE25E5-FF28-0D4C-943B-9050EF1B6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38F78E-F051-2B46-82EF-A857023E0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163834-C523-9D45-AAC5-48555BD6F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26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D5BA2B-38F2-504B-986C-665CDC5C6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72C19C-00C9-8941-9177-DD6613831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4C2FF-9054-F34D-822B-CA9068B08A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D014B-71B1-E74C-AD3D-0EE765396637}" type="datetimeFigureOut">
              <a:rPr lang="en-US" smtClean="0"/>
              <a:t>2/27/22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A53C9-9717-194B-867D-D10A78AA6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71AC1-98D5-0E4B-88E6-379BC674E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63834-C523-9D45-AAC5-48555BD6F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25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ye examination - Wikipedia">
            <a:extLst>
              <a:ext uri="{FF2B5EF4-FFF2-40B4-BE49-F238E27FC236}">
                <a16:creationId xmlns:a16="http://schemas.microsoft.com/office/drawing/2014/main" id="{E46E3FE6-53BA-D940-8D11-B2B9CFE53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006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3C357FA-23F6-4A48-ACDD-A047A7A27B3D}"/>
              </a:ext>
            </a:extLst>
          </p:cNvPr>
          <p:cNvSpPr txBox="1">
            <a:spLocks/>
          </p:cNvSpPr>
          <p:nvPr/>
        </p:nvSpPr>
        <p:spPr>
          <a:xfrm>
            <a:off x="6895474" y="1122362"/>
            <a:ext cx="3772525" cy="433405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00" dirty="0"/>
              <a:t>Genomic Data Visualization </a:t>
            </a:r>
            <a:br>
              <a:rPr lang="en-US" sz="4900" dirty="0"/>
            </a:br>
            <a:br>
              <a:rPr lang="en-US" sz="4900" dirty="0"/>
            </a:br>
            <a:r>
              <a:rPr lang="en-US" sz="4000" dirty="0"/>
              <a:t>Applications in Neuroscience</a:t>
            </a:r>
            <a:br>
              <a:rPr lang="en-US" sz="4000" dirty="0"/>
            </a:br>
            <a:br>
              <a:rPr lang="en-US" sz="4000" dirty="0"/>
            </a:br>
            <a:r>
              <a:rPr lang="en-US" sz="2800" dirty="0"/>
              <a:t>please move forward if you cannot read this from where you are</a:t>
            </a:r>
          </a:p>
        </p:txBody>
      </p:sp>
    </p:spTree>
    <p:extLst>
      <p:ext uri="{BB962C8B-B14F-4D97-AF65-F5344CB8AC3E}">
        <p14:creationId xmlns:p14="http://schemas.microsoft.com/office/powerpoint/2010/main" val="36899869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537ED-72D8-0C42-869E-9E1A189D7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 then we could perform hierarchical clustering on cells based on pathway scores, rather than just noisy gene expression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D1CF04-FCC5-A94B-8488-CF6E0C9C35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81343"/>
            <a:ext cx="8771626" cy="3405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8BA84A-22EA-C04C-A47F-CD2395640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040" b="44827"/>
          <a:stretch/>
        </p:blipFill>
        <p:spPr>
          <a:xfrm>
            <a:off x="9610940" y="4796287"/>
            <a:ext cx="2581060" cy="1190159"/>
          </a:xfrm>
          <a:prstGeom prst="rect">
            <a:avLst/>
          </a:prstGeom>
        </p:spPr>
      </p:pic>
      <p:sp>
        <p:nvSpPr>
          <p:cNvPr id="6" name="32-Point Star 5">
            <a:extLst>
              <a:ext uri="{FF2B5EF4-FFF2-40B4-BE49-F238E27FC236}">
                <a16:creationId xmlns:a16="http://schemas.microsoft.com/office/drawing/2014/main" id="{066D3C3D-C84A-C245-8F21-983C3B7F0F6F}"/>
              </a:ext>
            </a:extLst>
          </p:cNvPr>
          <p:cNvSpPr/>
          <p:nvPr/>
        </p:nvSpPr>
        <p:spPr>
          <a:xfrm>
            <a:off x="9163598" y="1507050"/>
            <a:ext cx="2776844" cy="2776844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tSNE</a:t>
            </a:r>
            <a:r>
              <a:rPr lang="en-US" dirty="0"/>
              <a:t> was still new and had not been applied in single cell context yet</a:t>
            </a:r>
          </a:p>
        </p:txBody>
      </p:sp>
    </p:spTree>
    <p:extLst>
      <p:ext uri="{BB962C8B-B14F-4D97-AF65-F5344CB8AC3E}">
        <p14:creationId xmlns:p14="http://schemas.microsoft.com/office/powerpoint/2010/main" val="40819259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DD5E0-DD8C-4A40-9483-7FB158B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Quick question: why use the first PC to summarize gene expression within a pathway rather than just taking an average?</a:t>
            </a:r>
          </a:p>
        </p:txBody>
      </p:sp>
      <p:pic>
        <p:nvPicPr>
          <p:cNvPr id="5" name="Content Placeholder 4" descr="Chart, table&#10;&#10;Description automatically generated with medium confidence">
            <a:extLst>
              <a:ext uri="{FF2B5EF4-FFF2-40B4-BE49-F238E27FC236}">
                <a16:creationId xmlns:a16="http://schemas.microsoft.com/office/drawing/2014/main" id="{093358DC-57A3-9047-9E50-ED44A9BF4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824"/>
          <a:stretch/>
        </p:blipFill>
        <p:spPr>
          <a:xfrm>
            <a:off x="0" y="2987645"/>
            <a:ext cx="11422121" cy="286397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CF90E7-FC4E-074C-A2B0-21E0B514430C}"/>
              </a:ext>
            </a:extLst>
          </p:cNvPr>
          <p:cNvSpPr txBox="1"/>
          <p:nvPr/>
        </p:nvSpPr>
        <p:spPr>
          <a:xfrm>
            <a:off x="7884543" y="3158069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PC1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AFF88F-123E-A046-A003-6A287BCFE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040"/>
          <a:stretch/>
        </p:blipFill>
        <p:spPr>
          <a:xfrm>
            <a:off x="9610940" y="4796287"/>
            <a:ext cx="2581060" cy="206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45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DD5E0-DD8C-4A40-9483-7FB158B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Quick question: why use the first PC to summarize gene expression within a pathway rather than just taking an average?</a:t>
            </a:r>
          </a:p>
        </p:txBody>
      </p:sp>
      <p:pic>
        <p:nvPicPr>
          <p:cNvPr id="5" name="Content Placeholder 4" descr="Chart, table&#10;&#10;Description automatically generated with medium confidence">
            <a:extLst>
              <a:ext uri="{FF2B5EF4-FFF2-40B4-BE49-F238E27FC236}">
                <a16:creationId xmlns:a16="http://schemas.microsoft.com/office/drawing/2014/main" id="{093358DC-57A3-9047-9E50-ED44A9BF4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9259" r="30959" b="21027"/>
          <a:stretch/>
        </p:blipFill>
        <p:spPr>
          <a:xfrm>
            <a:off x="0" y="3478845"/>
            <a:ext cx="7885841" cy="114815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AFF88F-123E-A046-A003-6A287BCFE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040"/>
          <a:stretch/>
        </p:blipFill>
        <p:spPr>
          <a:xfrm>
            <a:off x="9610940" y="4796287"/>
            <a:ext cx="2581060" cy="2061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6E3D3F-A278-3F45-919B-DFC2DDFA3C88}"/>
              </a:ext>
            </a:extLst>
          </p:cNvPr>
          <p:cNvSpPr txBox="1"/>
          <p:nvPr/>
        </p:nvSpPr>
        <p:spPr>
          <a:xfrm>
            <a:off x="1137047" y="2234015"/>
            <a:ext cx="76342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Hint: what happens if we compute the average gene expression within this pathway?</a:t>
            </a:r>
          </a:p>
        </p:txBody>
      </p:sp>
      <p:pic>
        <p:nvPicPr>
          <p:cNvPr id="7" name="Content Placeholder 4" descr="Chart, table&#10;&#10;Description automatically generated with medium confidence">
            <a:extLst>
              <a:ext uri="{FF2B5EF4-FFF2-40B4-BE49-F238E27FC236}">
                <a16:creationId xmlns:a16="http://schemas.microsoft.com/office/drawing/2014/main" id="{B9AC4AF7-4D13-2D4C-94DC-CA3CD44B9E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259" r="30959" b="21027"/>
          <a:stretch/>
        </p:blipFill>
        <p:spPr>
          <a:xfrm rot="10800000">
            <a:off x="1176803" y="4623985"/>
            <a:ext cx="7885841" cy="114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62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658CE-73A7-DE4B-957B-6F94F078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apply PAGODA to single-cell RNA-seq of neuro-progenitor cells in the developing mouse brain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CE529D-5539-7E45-BAAC-3E9B96DB3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040"/>
          <a:stretch/>
        </p:blipFill>
        <p:spPr>
          <a:xfrm>
            <a:off x="9610940" y="4796287"/>
            <a:ext cx="2581060" cy="2061713"/>
          </a:xfrm>
          <a:prstGeom prst="rect">
            <a:avLst/>
          </a:prstGeom>
        </p:spPr>
      </p:pic>
      <p:pic>
        <p:nvPicPr>
          <p:cNvPr id="10" name="Content Placeholder 9" descr="Chart, treemap chart&#10;&#10;Description automatically generated">
            <a:extLst>
              <a:ext uri="{FF2B5EF4-FFF2-40B4-BE49-F238E27FC236}">
                <a16:creationId xmlns:a16="http://schemas.microsoft.com/office/drawing/2014/main" id="{1DA41AB2-B5EE-2549-8333-EF9B3D6E4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1292"/>
          <a:stretch/>
        </p:blipFill>
        <p:spPr>
          <a:xfrm>
            <a:off x="838200" y="1690688"/>
            <a:ext cx="10515600" cy="2401021"/>
          </a:xfrm>
        </p:spPr>
      </p:pic>
    </p:spTree>
    <p:extLst>
      <p:ext uri="{BB962C8B-B14F-4D97-AF65-F5344CB8AC3E}">
        <p14:creationId xmlns:p14="http://schemas.microsoft.com/office/powerpoint/2010/main" val="422154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658CE-73A7-DE4B-957B-6F94F078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apply PAGODA to single-cell RNA-seq of neuro-progenitor cells in the developing mouse brain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CE529D-5539-7E45-BAAC-3E9B96DB3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040"/>
          <a:stretch/>
        </p:blipFill>
        <p:spPr>
          <a:xfrm>
            <a:off x="9610940" y="4796287"/>
            <a:ext cx="2581060" cy="2061713"/>
          </a:xfrm>
          <a:prstGeom prst="rect">
            <a:avLst/>
          </a:prstGeom>
        </p:spPr>
      </p:pic>
      <p:pic>
        <p:nvPicPr>
          <p:cNvPr id="10" name="Content Placeholder 9" descr="Chart, treemap chart&#10;&#10;Description automatically generated">
            <a:extLst>
              <a:ext uri="{FF2B5EF4-FFF2-40B4-BE49-F238E27FC236}">
                <a16:creationId xmlns:a16="http://schemas.microsoft.com/office/drawing/2014/main" id="{1DA41AB2-B5EE-2549-8333-EF9B3D6E4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337"/>
          <a:stretch/>
        </p:blipFill>
        <p:spPr>
          <a:xfrm>
            <a:off x="838200" y="1690688"/>
            <a:ext cx="10515600" cy="2918257"/>
          </a:xfrm>
        </p:spPr>
      </p:pic>
    </p:spTree>
    <p:extLst>
      <p:ext uri="{BB962C8B-B14F-4D97-AF65-F5344CB8AC3E}">
        <p14:creationId xmlns:p14="http://schemas.microsoft.com/office/powerpoint/2010/main" val="1008145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658CE-73A7-DE4B-957B-6F94F0788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Quick question: How can I validate that I have identified early and </a:t>
            </a:r>
            <a:r>
              <a:rPr lang="en-US" dirty="0" err="1"/>
              <a:t>intermediate+mature</a:t>
            </a:r>
            <a:r>
              <a:rPr lang="en-US" dirty="0"/>
              <a:t> NPCs?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CE529D-5539-7E45-BAAC-3E9B96DB3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040"/>
          <a:stretch/>
        </p:blipFill>
        <p:spPr>
          <a:xfrm>
            <a:off x="9610940" y="4796287"/>
            <a:ext cx="2581060" cy="2061713"/>
          </a:xfrm>
          <a:prstGeom prst="rect">
            <a:avLst/>
          </a:prstGeom>
        </p:spPr>
      </p:pic>
      <p:pic>
        <p:nvPicPr>
          <p:cNvPr id="10" name="Content Placeholder 9" descr="Chart, treemap chart&#10;&#10;Description automatically generated">
            <a:extLst>
              <a:ext uri="{FF2B5EF4-FFF2-40B4-BE49-F238E27FC236}">
                <a16:creationId xmlns:a16="http://schemas.microsoft.com/office/drawing/2014/main" id="{1DA41AB2-B5EE-2549-8333-EF9B3D6E4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4337"/>
          <a:stretch/>
        </p:blipFill>
        <p:spPr>
          <a:xfrm>
            <a:off x="838200" y="1690688"/>
            <a:ext cx="10515600" cy="2918257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2E5C57-A645-434F-BD66-41221043A8DA}"/>
              </a:ext>
            </a:extLst>
          </p:cNvPr>
          <p:cNvSpPr txBox="1"/>
          <p:nvPr/>
        </p:nvSpPr>
        <p:spPr>
          <a:xfrm>
            <a:off x="968829" y="4629561"/>
            <a:ext cx="8126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Hint: Previous neuroscience studies have shown that early NPCs are spatially close to the SVZ of the brain and </a:t>
            </a:r>
            <a:r>
              <a:rPr lang="en-US" sz="2400" b="1" dirty="0" err="1"/>
              <a:t>intermediate+mature</a:t>
            </a:r>
            <a:r>
              <a:rPr lang="en-US" sz="2400" b="1" dirty="0"/>
              <a:t> NPCs are spatially close to the CP of the brain. However, keep in mind we do not have spatial transcriptomics yet….</a:t>
            </a:r>
          </a:p>
        </p:txBody>
      </p:sp>
    </p:spTree>
    <p:extLst>
      <p:ext uri="{BB962C8B-B14F-4D97-AF65-F5344CB8AC3E}">
        <p14:creationId xmlns:p14="http://schemas.microsoft.com/office/powerpoint/2010/main" val="3089069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869C5-3337-E442-863E-0CEDCC9F8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mouse brains are kind of the same…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3BFAC9E-6ED4-B147-B95E-FB93EED18DEA}"/>
              </a:ext>
            </a:extLst>
          </p:cNvPr>
          <p:cNvGrpSpPr/>
          <p:nvPr/>
        </p:nvGrpSpPr>
        <p:grpSpPr>
          <a:xfrm>
            <a:off x="838200" y="1690688"/>
            <a:ext cx="10804071" cy="3028269"/>
            <a:chOff x="1343196" y="1610633"/>
            <a:chExt cx="7250072" cy="1655082"/>
          </a:xfrm>
        </p:grpSpPr>
        <p:pic>
          <p:nvPicPr>
            <p:cNvPr id="5" name="Picture 4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9D6F72C7-BB6F-A445-9A81-CE16DB52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6100"/>
            <a:stretch/>
          </p:blipFill>
          <p:spPr>
            <a:xfrm>
              <a:off x="1343196" y="1610633"/>
              <a:ext cx="2233577" cy="1655082"/>
            </a:xfrm>
            <a:prstGeom prst="rect">
              <a:avLst/>
            </a:prstGeom>
          </p:spPr>
        </p:pic>
        <p:pic>
          <p:nvPicPr>
            <p:cNvPr id="6" name="Picture 5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53ABDA4E-6391-B742-A1C4-E731230A3E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2990" b="33110"/>
            <a:stretch/>
          </p:blipFill>
          <p:spPr>
            <a:xfrm>
              <a:off x="3862423" y="1610633"/>
              <a:ext cx="2233577" cy="1655082"/>
            </a:xfrm>
            <a:prstGeom prst="rect">
              <a:avLst/>
            </a:prstGeom>
          </p:spPr>
        </p:pic>
        <p:pic>
          <p:nvPicPr>
            <p:cNvPr id="7" name="Picture 6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009D4C85-8209-1A4A-B427-49D2CDFBD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6100"/>
            <a:stretch/>
          </p:blipFill>
          <p:spPr>
            <a:xfrm>
              <a:off x="6359691" y="1610633"/>
              <a:ext cx="2233577" cy="165508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B7BBCCB-BE6E-C94D-9CD1-0FBA2AFA3F0B}"/>
              </a:ext>
            </a:extLst>
          </p:cNvPr>
          <p:cNvSpPr txBox="1"/>
          <p:nvPr/>
        </p:nvSpPr>
        <p:spPr>
          <a:xfrm>
            <a:off x="1288850" y="5009908"/>
            <a:ext cx="96142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We can align measurements across many animals</a:t>
            </a:r>
          </a:p>
          <a:p>
            <a:pPr algn="ctr"/>
            <a:endParaRPr lang="en-US" sz="2800" b="1" dirty="0"/>
          </a:p>
          <a:p>
            <a:pPr algn="ctr"/>
            <a:r>
              <a:rPr lang="en-US" sz="2800" b="1" dirty="0"/>
              <a:t>Where do you think Neurod1+ </a:t>
            </a:r>
            <a:r>
              <a:rPr lang="en-US" sz="2800" b="1" dirty="0" err="1"/>
              <a:t>Sowaha</a:t>
            </a:r>
            <a:r>
              <a:rPr lang="en-US" sz="2800" b="1" dirty="0"/>
              <a:t>+ Prox1+ cells would be?</a:t>
            </a:r>
          </a:p>
        </p:txBody>
      </p:sp>
    </p:spTree>
    <p:extLst>
      <p:ext uri="{BB962C8B-B14F-4D97-AF65-F5344CB8AC3E}">
        <p14:creationId xmlns:p14="http://schemas.microsoft.com/office/powerpoint/2010/main" val="3173538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FFC8C2A-34FF-2B4E-86B5-9EDF1E618F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564" y="244928"/>
            <a:ext cx="12090872" cy="6123214"/>
          </a:xfrm>
        </p:spPr>
      </p:pic>
    </p:spTree>
    <p:extLst>
      <p:ext uri="{BB962C8B-B14F-4D97-AF65-F5344CB8AC3E}">
        <p14:creationId xmlns:p14="http://schemas.microsoft.com/office/powerpoint/2010/main" val="19786780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49344EAE-69E0-524A-A5BB-9DE43DEB8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272"/>
            <a:ext cx="12094166" cy="610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8507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F756D3E1-38C4-D941-87C7-80F81B6E9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1257"/>
            <a:ext cx="12093613" cy="6106886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278E01-F17F-2D40-951E-499AD52F73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040"/>
          <a:stretch/>
        </p:blipFill>
        <p:spPr>
          <a:xfrm>
            <a:off x="9610940" y="4796287"/>
            <a:ext cx="2581060" cy="206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18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AC7EE-DD1E-924E-A62A-32297273A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Today: Applications of single-cell omics in the study of neuroscience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AB81D91-3241-2042-B994-5FE5E7AC9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22828"/>
            <a:ext cx="10374327" cy="3533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A71EC52-C864-664B-A3D8-BFA67780CED7}"/>
              </a:ext>
            </a:extLst>
          </p:cNvPr>
          <p:cNvSpPr txBox="1"/>
          <p:nvPr/>
        </p:nvSpPr>
        <p:spPr>
          <a:xfrm>
            <a:off x="752889" y="5592964"/>
            <a:ext cx="6097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999999"/>
                </a:solidFill>
                <a:effectLst/>
                <a:latin typeface="gothambook"/>
              </a:rPr>
              <a:t>(</a:t>
            </a:r>
            <a:r>
              <a:rPr lang="en-US" b="0" i="0" dirty="0" err="1">
                <a:solidFill>
                  <a:srgbClr val="999999"/>
                </a:solidFill>
                <a:effectLst/>
                <a:latin typeface="gothambook"/>
              </a:rPr>
              <a:t>Svensson</a:t>
            </a:r>
            <a:r>
              <a:rPr lang="en-US" b="0" i="0" dirty="0">
                <a:solidFill>
                  <a:srgbClr val="999999"/>
                </a:solidFill>
                <a:effectLst/>
                <a:latin typeface="gothambook"/>
              </a:rPr>
              <a:t> V, Vento-</a:t>
            </a:r>
            <a:r>
              <a:rPr lang="en-US" b="0" i="0" dirty="0" err="1">
                <a:solidFill>
                  <a:srgbClr val="999999"/>
                </a:solidFill>
                <a:effectLst/>
                <a:latin typeface="gothambook"/>
              </a:rPr>
              <a:t>Tormo</a:t>
            </a:r>
            <a:r>
              <a:rPr lang="en-US" b="0" i="0" dirty="0">
                <a:solidFill>
                  <a:srgbClr val="999999"/>
                </a:solidFill>
                <a:effectLst/>
                <a:latin typeface="gothambook"/>
              </a:rPr>
              <a:t> R and </a:t>
            </a:r>
            <a:r>
              <a:rPr lang="en-US" b="0" i="0" dirty="0" err="1">
                <a:solidFill>
                  <a:srgbClr val="999999"/>
                </a:solidFill>
                <a:effectLst/>
                <a:latin typeface="gothambook"/>
              </a:rPr>
              <a:t>Teichmann</a:t>
            </a:r>
            <a:r>
              <a:rPr lang="en-US" b="0" i="0" dirty="0">
                <a:solidFill>
                  <a:srgbClr val="999999"/>
                </a:solidFill>
                <a:effectLst/>
                <a:latin typeface="gothambook"/>
              </a:rPr>
              <a:t> SA. (2018) Exponential scaling of single-cell RNA-seq in the past decade. Nature protocols 13;4;599-604)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268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F756D3E1-38C4-D941-87C7-80F81B6E9A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1257"/>
            <a:ext cx="12093613" cy="6106886"/>
          </a:xfrm>
        </p:spPr>
      </p:pic>
      <p:pic>
        <p:nvPicPr>
          <p:cNvPr id="3" name="Picture 2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3F02C35A-F1F7-7F47-8958-4B65284EA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909" y="2125575"/>
            <a:ext cx="10649236" cy="435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41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913178-A256-B848-831B-A1979BCC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before we move on?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188C75F-AC3F-3F45-A717-90C43D0AE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en-US" dirty="0"/>
              <a:t>to another neuroscience application</a:t>
            </a:r>
          </a:p>
        </p:txBody>
      </p:sp>
    </p:spTree>
    <p:extLst>
      <p:ext uri="{BB962C8B-B14F-4D97-AF65-F5344CB8AC3E}">
        <p14:creationId xmlns:p14="http://schemas.microsoft.com/office/powerpoint/2010/main" val="1323095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1E210-CAFE-D14C-98DC-440701D9D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Goal: We’ve looked at gene expression and predicted spatial placement, but what about alternative splicing?</a:t>
            </a:r>
          </a:p>
        </p:txBody>
      </p:sp>
      <p:pic>
        <p:nvPicPr>
          <p:cNvPr id="4" name="Content Placeholder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05795038-2A7F-F84B-AFB5-130D9E4A8F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927225"/>
            <a:ext cx="5215505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16552D-400C-364E-9F96-6B04C1BC5846}"/>
              </a:ext>
            </a:extLst>
          </p:cNvPr>
          <p:cNvSpPr txBox="1"/>
          <p:nvPr/>
        </p:nvSpPr>
        <p:spPr>
          <a:xfrm>
            <a:off x="385969" y="6278563"/>
            <a:ext cx="3426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jef.works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/assets/papers/jcell201607025.pdf</a:t>
            </a:r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24205C8F-D5A8-1641-A0D5-92EC98124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95" y="2025788"/>
            <a:ext cx="4833494" cy="391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13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3A51-5C60-A140-BFDA-FE294F13E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single-cell RNA-seq reads still had pretty shallow coverage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EA3EDE-179C-7B42-98FB-6D9809325D97}"/>
              </a:ext>
            </a:extLst>
          </p:cNvPr>
          <p:cNvSpPr txBox="1"/>
          <p:nvPr/>
        </p:nvSpPr>
        <p:spPr>
          <a:xfrm>
            <a:off x="1013175" y="4923010"/>
            <a:ext cx="14712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two </a:t>
            </a:r>
          </a:p>
          <a:p>
            <a:r>
              <a:rPr lang="en-US" sz="2800" b="1" dirty="0"/>
              <a:t>splice </a:t>
            </a:r>
          </a:p>
          <a:p>
            <a:r>
              <a:rPr lang="en-US" sz="2800" b="1" dirty="0"/>
              <a:t>isoforms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B1A334F-66EE-CD4F-8DEF-8E7F674686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198105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 want to figure out if a single cell expresses the A or B isoform of a particular gene</a:t>
            </a:r>
          </a:p>
          <a:p>
            <a:r>
              <a:rPr lang="en-US" dirty="0"/>
              <a:t>So I look at the reads from this single cell</a:t>
            </a:r>
          </a:p>
          <a:p>
            <a:r>
              <a:rPr lang="en-US" dirty="0"/>
              <a:t>I see that there are no reads from this single cell that are in the exon unique to A</a:t>
            </a:r>
          </a:p>
          <a:p>
            <a:r>
              <a:rPr lang="en-US" dirty="0"/>
              <a:t>I conclude that this single cell must express isoform B</a:t>
            </a:r>
          </a:p>
          <a:p>
            <a:r>
              <a:rPr lang="en-US" dirty="0"/>
              <a:t>What do you think of my conclusion?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10FFC9-11B2-0B44-B5EA-B1910F326784}"/>
              </a:ext>
            </a:extLst>
          </p:cNvPr>
          <p:cNvSpPr txBox="1"/>
          <p:nvPr/>
        </p:nvSpPr>
        <p:spPr>
          <a:xfrm>
            <a:off x="9515002" y="4972705"/>
            <a:ext cx="25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FDE1CE-BAA1-C94C-9FD8-1CC7E4690D8D}"/>
              </a:ext>
            </a:extLst>
          </p:cNvPr>
          <p:cNvSpPr txBox="1"/>
          <p:nvPr/>
        </p:nvSpPr>
        <p:spPr>
          <a:xfrm>
            <a:off x="9515002" y="5764907"/>
            <a:ext cx="321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BCF027A-7699-A74F-8C87-E7193E4F30EF}"/>
              </a:ext>
            </a:extLst>
          </p:cNvPr>
          <p:cNvCxnSpPr>
            <a:cxnSpLocks/>
          </p:cNvCxnSpPr>
          <p:nvPr/>
        </p:nvCxnSpPr>
        <p:spPr>
          <a:xfrm>
            <a:off x="4306502" y="4522053"/>
            <a:ext cx="878541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B1CE28E-14B0-1449-90E4-2EFD009A026C}"/>
              </a:ext>
            </a:extLst>
          </p:cNvPr>
          <p:cNvCxnSpPr>
            <a:cxnSpLocks/>
          </p:cNvCxnSpPr>
          <p:nvPr/>
        </p:nvCxnSpPr>
        <p:spPr>
          <a:xfrm>
            <a:off x="3066969" y="4517209"/>
            <a:ext cx="878541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7F0568-13C8-5E40-AF50-F630BFD490B4}"/>
              </a:ext>
            </a:extLst>
          </p:cNvPr>
          <p:cNvCxnSpPr/>
          <p:nvPr/>
        </p:nvCxnSpPr>
        <p:spPr>
          <a:xfrm>
            <a:off x="1159896" y="4715992"/>
            <a:ext cx="8355106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A2DB486-36DE-1642-BF7E-5C66D8912C84}"/>
              </a:ext>
            </a:extLst>
          </p:cNvPr>
          <p:cNvCxnSpPr>
            <a:cxnSpLocks/>
          </p:cNvCxnSpPr>
          <p:nvPr/>
        </p:nvCxnSpPr>
        <p:spPr>
          <a:xfrm>
            <a:off x="4657684" y="4381374"/>
            <a:ext cx="878541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3448BF9-8AAC-7145-9C1F-983C957B1593}"/>
              </a:ext>
            </a:extLst>
          </p:cNvPr>
          <p:cNvCxnSpPr>
            <a:cxnSpLocks/>
          </p:cNvCxnSpPr>
          <p:nvPr/>
        </p:nvCxnSpPr>
        <p:spPr>
          <a:xfrm>
            <a:off x="3312589" y="4381374"/>
            <a:ext cx="878541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picture containing antenna&#10;&#10;Description automatically generated">
            <a:extLst>
              <a:ext uri="{FF2B5EF4-FFF2-40B4-BE49-F238E27FC236}">
                <a16:creationId xmlns:a16="http://schemas.microsoft.com/office/drawing/2014/main" id="{07E2FAAA-FB4F-9A4A-846A-BE89D2971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507" y="4939748"/>
            <a:ext cx="6756400" cy="160020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A4AAB05-AAAA-D74D-BE28-21B7DA73E7D3}"/>
              </a:ext>
            </a:extLst>
          </p:cNvPr>
          <p:cNvCxnSpPr>
            <a:cxnSpLocks/>
          </p:cNvCxnSpPr>
          <p:nvPr/>
        </p:nvCxnSpPr>
        <p:spPr>
          <a:xfrm>
            <a:off x="8388170" y="4528679"/>
            <a:ext cx="878541" cy="0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35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3A51-5C60-A140-BFDA-FE294F13E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Approach: pool reads from single cells of each cell-type</a:t>
            </a:r>
          </a:p>
        </p:txBody>
      </p:sp>
      <p:pic>
        <p:nvPicPr>
          <p:cNvPr id="22" name="Content Placeholder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1EAB7857-08B7-5D42-9CB6-B5450B4DD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8247" y="1825625"/>
            <a:ext cx="5215505" cy="43513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3454D35-875C-954A-899C-B82CB6FBD6AB}"/>
              </a:ext>
            </a:extLst>
          </p:cNvPr>
          <p:cNvSpPr/>
          <p:nvPr/>
        </p:nvSpPr>
        <p:spPr>
          <a:xfrm>
            <a:off x="3578087" y="2405270"/>
            <a:ext cx="357421" cy="340912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2738F44-5DDF-AE48-8B25-FC9B69A0F8BA}"/>
              </a:ext>
            </a:extLst>
          </p:cNvPr>
          <p:cNvSpPr/>
          <p:nvPr/>
        </p:nvSpPr>
        <p:spPr>
          <a:xfrm>
            <a:off x="6920949" y="2405270"/>
            <a:ext cx="970721" cy="340912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6131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DF6C48E-351B-794B-BE23-908825F9D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726" y="2445440"/>
            <a:ext cx="4689475" cy="3910013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645DC48D-139F-924C-BE3F-E2B49D3DBD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438"/>
          <a:stretch/>
        </p:blipFill>
        <p:spPr>
          <a:xfrm>
            <a:off x="6185840" y="2731121"/>
            <a:ext cx="1163267" cy="2859433"/>
          </a:xfrm>
          <a:prstGeom prst="rect">
            <a:avLst/>
          </a:prstGeom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25DD473C-6F71-EC41-AF25-DE876D654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By pooling together single cells, we can indeed identify distinct alternative splicing in NPCs vs. mature neurons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109649-CAED-3B45-B76C-AE805AE20D10}"/>
              </a:ext>
            </a:extLst>
          </p:cNvPr>
          <p:cNvSpPr/>
          <p:nvPr/>
        </p:nvSpPr>
        <p:spPr>
          <a:xfrm>
            <a:off x="6275805" y="2743200"/>
            <a:ext cx="5591396" cy="1371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5B1B24D-2CC9-BD4A-ABF3-FB9BC8408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495" y="2141537"/>
            <a:ext cx="5215505" cy="43513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E1B88A-A9D4-4F42-94D7-46D2A88B2317}"/>
              </a:ext>
            </a:extLst>
          </p:cNvPr>
          <p:cNvSpPr/>
          <p:nvPr/>
        </p:nvSpPr>
        <p:spPr>
          <a:xfrm>
            <a:off x="970335" y="2721182"/>
            <a:ext cx="357421" cy="340912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D1D6C0-CF66-6A49-A6A3-4F2FBB7C69D7}"/>
              </a:ext>
            </a:extLst>
          </p:cNvPr>
          <p:cNvSpPr/>
          <p:nvPr/>
        </p:nvSpPr>
        <p:spPr>
          <a:xfrm>
            <a:off x="4313197" y="2721182"/>
            <a:ext cx="970721" cy="340912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106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5DD473C-6F71-EC41-AF25-DE876D654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We also compare to micro-dissected bulk RNA-seq of the SVZ and CP 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1B95F39-672D-914E-8CFF-DCEA2C323C0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177726" y="2445440"/>
            <a:ext cx="4689475" cy="3910013"/>
          </a:xfrm>
        </p:spPr>
      </p:pic>
      <p:pic>
        <p:nvPicPr>
          <p:cNvPr id="7" name="Content Placeholder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5B1B24D-2CC9-BD4A-ABF3-FB9BC8408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95" y="2141537"/>
            <a:ext cx="5215505" cy="43513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E1B88A-A9D4-4F42-94D7-46D2A88B2317}"/>
              </a:ext>
            </a:extLst>
          </p:cNvPr>
          <p:cNvSpPr/>
          <p:nvPr/>
        </p:nvSpPr>
        <p:spPr>
          <a:xfrm>
            <a:off x="970335" y="2721182"/>
            <a:ext cx="357421" cy="340912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D1D6C0-CF66-6A49-A6A3-4F2FBB7C69D7}"/>
              </a:ext>
            </a:extLst>
          </p:cNvPr>
          <p:cNvSpPr/>
          <p:nvPr/>
        </p:nvSpPr>
        <p:spPr>
          <a:xfrm>
            <a:off x="4313197" y="2721182"/>
            <a:ext cx="970721" cy="340912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2182AB4-7E68-924E-9DFE-77E4556327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38"/>
          <a:stretch/>
        </p:blipFill>
        <p:spPr>
          <a:xfrm>
            <a:off x="6185840" y="2731121"/>
            <a:ext cx="1163267" cy="285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545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25DD473C-6F71-EC41-AF25-DE876D654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Quick question: knowing what we know now about spatial transcriptomics, what else could we do to validate?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1B95F39-672D-914E-8CFF-DCEA2C323C0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177726" y="2445440"/>
            <a:ext cx="4689475" cy="3910013"/>
          </a:xfrm>
        </p:spPr>
      </p:pic>
      <p:pic>
        <p:nvPicPr>
          <p:cNvPr id="7" name="Content Placeholder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D5B1B24D-2CC9-BD4A-ABF3-FB9BC8408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495" y="2141537"/>
            <a:ext cx="5215505" cy="43513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7E1B88A-A9D4-4F42-94D7-46D2A88B2317}"/>
              </a:ext>
            </a:extLst>
          </p:cNvPr>
          <p:cNvSpPr/>
          <p:nvPr/>
        </p:nvSpPr>
        <p:spPr>
          <a:xfrm>
            <a:off x="970335" y="2721182"/>
            <a:ext cx="357421" cy="340912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D1D6C0-CF66-6A49-A6A3-4F2FBB7C69D7}"/>
              </a:ext>
            </a:extLst>
          </p:cNvPr>
          <p:cNvSpPr/>
          <p:nvPr/>
        </p:nvSpPr>
        <p:spPr>
          <a:xfrm>
            <a:off x="4313197" y="2721182"/>
            <a:ext cx="970721" cy="3409121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42182AB4-7E68-924E-9DFE-77E4556327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38"/>
          <a:stretch/>
        </p:blipFill>
        <p:spPr>
          <a:xfrm>
            <a:off x="6185840" y="2731121"/>
            <a:ext cx="1163267" cy="285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2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913178-A256-B848-831B-A1979BCC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before we move on?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188C75F-AC3F-3F45-A717-90C43D0AE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en-US" dirty="0"/>
              <a:t>to another neuroscience application</a:t>
            </a:r>
          </a:p>
        </p:txBody>
      </p:sp>
    </p:spTree>
    <p:extLst>
      <p:ext uri="{BB962C8B-B14F-4D97-AF65-F5344CB8AC3E}">
        <p14:creationId xmlns:p14="http://schemas.microsoft.com/office/powerpoint/2010/main" val="26554069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A158822-8EF0-B94F-9FF6-6EA703123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Goal: We’ve looked at genes, what about accessibility?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14C2E3-E8F0-694C-8037-A963BACFBFA1}"/>
              </a:ext>
            </a:extLst>
          </p:cNvPr>
          <p:cNvSpPr txBox="1"/>
          <p:nvPr/>
        </p:nvSpPr>
        <p:spPr>
          <a:xfrm>
            <a:off x="78059" y="6492875"/>
            <a:ext cx="34746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jef.works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/assets/papers/nbt4038.pdf</a:t>
            </a:r>
          </a:p>
        </p:txBody>
      </p:sp>
      <p:pic>
        <p:nvPicPr>
          <p:cNvPr id="13" name="Content Placeholder 12" descr="Diagram&#10;&#10;Description automatically generated">
            <a:extLst>
              <a:ext uri="{FF2B5EF4-FFF2-40B4-BE49-F238E27FC236}">
                <a16:creationId xmlns:a16="http://schemas.microsoft.com/office/drawing/2014/main" id="{729B824B-32B8-8546-B468-9304093E86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80147"/>
            <a:ext cx="10515600" cy="424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74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4A812DC3-7590-0344-A731-2E84CE6CED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11499" y="678646"/>
            <a:ext cx="4998469" cy="5498317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3366858-BAAA-6D4C-8646-686D6AD86B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894522"/>
            <a:ext cx="5181600" cy="5715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Context (the year is 2013)</a:t>
            </a:r>
          </a:p>
          <a:p>
            <a:r>
              <a:rPr lang="en-US" dirty="0"/>
              <a:t>Full transcriptome characterization in single cells was just starting to go from 10s of cells to 100s of cells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Measurements were very noisy</a:t>
            </a:r>
          </a:p>
          <a:p>
            <a:r>
              <a:rPr lang="en-US" dirty="0"/>
              <a:t>How to analyze such big data was still unclear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101644-EF77-A44B-AB71-4C0C98835563}"/>
              </a:ext>
            </a:extLst>
          </p:cNvPr>
          <p:cNvSpPr txBox="1"/>
          <p:nvPr/>
        </p:nvSpPr>
        <p:spPr>
          <a:xfrm>
            <a:off x="677178" y="6176963"/>
            <a:ext cx="36749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jef.works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/assets/papers/nmeth3734.pdf</a:t>
            </a:r>
          </a:p>
        </p:txBody>
      </p:sp>
      <p:pic>
        <p:nvPicPr>
          <p:cNvPr id="3074" name="Picture 2" descr="Fluidigm C1 Single-Cell AutoPrep Array IFC Workflow.mp4 on Make a GIF">
            <a:extLst>
              <a:ext uri="{FF2B5EF4-FFF2-40B4-BE49-F238E27FC236}">
                <a16:creationId xmlns:a16="http://schemas.microsoft.com/office/drawing/2014/main" id="{6D19421F-41FB-5F4D-B221-4748234D0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000" y="2609022"/>
            <a:ext cx="406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5728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tein Aerts Lab - VIB - KULeuven">
            <a:extLst>
              <a:ext uri="{FF2B5EF4-FFF2-40B4-BE49-F238E27FC236}">
                <a16:creationId xmlns:a16="http://schemas.microsoft.com/office/drawing/2014/main" id="{B9F6F65A-B909-0948-80E1-A3C1399E9F5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54" y="4052386"/>
            <a:ext cx="10617200" cy="214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B23169-F2DC-9446-ADD9-B2217B618052}"/>
              </a:ext>
            </a:extLst>
          </p:cNvPr>
          <p:cNvSpPr txBox="1"/>
          <p:nvPr/>
        </p:nvSpPr>
        <p:spPr>
          <a:xfrm>
            <a:off x="787400" y="512956"/>
            <a:ext cx="105236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Context (the year is 2016)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Droplet-based single-cell sequencing has been developed enabling 10000s of single cells to be characterized</a:t>
            </a:r>
          </a:p>
          <a:p>
            <a:pPr marL="285750" indent="-285750">
              <a:buFontTx/>
              <a:buChar char="-"/>
            </a:pPr>
            <a:r>
              <a:rPr lang="en-US" sz="2800" dirty="0" err="1"/>
              <a:t>tSNE</a:t>
            </a:r>
            <a:r>
              <a:rPr lang="en-US" sz="2800" dirty="0"/>
              <a:t> has entered the mainstream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However, multi-omics has not been developed yet (so we can only look at RNA and accessibility in different cells (but from the same tissue, so we should see the same cell-types)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292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4E0DD-E3FA-3643-B6AC-6C0FF84BE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snDrop</a:t>
            </a:r>
            <a:r>
              <a:rPr lang="en-US" dirty="0"/>
              <a:t>-seq and </a:t>
            </a:r>
            <a:r>
              <a:rPr lang="en-US" dirty="0" err="1"/>
              <a:t>scTHS</a:t>
            </a:r>
            <a:r>
              <a:rPr lang="en-US" dirty="0"/>
              <a:t>-seq resolve intra- and inter-regional cellular diversity in the adult human brain</a:t>
            </a:r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7663AF20-D410-BB44-A505-A7126EEF35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2703"/>
          <a:stretch/>
        </p:blipFill>
        <p:spPr>
          <a:xfrm>
            <a:off x="1759345" y="1883054"/>
            <a:ext cx="8673309" cy="4442525"/>
          </a:xfrm>
        </p:spPr>
      </p:pic>
      <p:sp>
        <p:nvSpPr>
          <p:cNvPr id="8" name="32-Point Star 7">
            <a:extLst>
              <a:ext uri="{FF2B5EF4-FFF2-40B4-BE49-F238E27FC236}">
                <a16:creationId xmlns:a16="http://schemas.microsoft.com/office/drawing/2014/main" id="{4CF6AB24-3A54-3C4E-B402-1DDD706F054F}"/>
              </a:ext>
            </a:extLst>
          </p:cNvPr>
          <p:cNvSpPr/>
          <p:nvPr/>
        </p:nvSpPr>
        <p:spPr>
          <a:xfrm>
            <a:off x="9743460" y="4411243"/>
            <a:ext cx="2288705" cy="2288705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Why do these </a:t>
            </a:r>
            <a:r>
              <a:rPr lang="en-US" dirty="0" err="1"/>
              <a:t>tSNEs</a:t>
            </a:r>
            <a:r>
              <a:rPr lang="en-US" dirty="0"/>
              <a:t> look different?</a:t>
            </a:r>
          </a:p>
        </p:txBody>
      </p:sp>
    </p:spTree>
    <p:extLst>
      <p:ext uri="{BB962C8B-B14F-4D97-AF65-F5344CB8AC3E}">
        <p14:creationId xmlns:p14="http://schemas.microsoft.com/office/powerpoint/2010/main" val="3602812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C81E4-4C94-BC4F-B8EB-16E1B75C1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differentially expressed genes to predict differentially accessible promoters to improve clustering of </a:t>
            </a:r>
            <a:r>
              <a:rPr lang="en-US" dirty="0" err="1"/>
              <a:t>scTHS</a:t>
            </a:r>
            <a:r>
              <a:rPr lang="en-US" dirty="0"/>
              <a:t>-seq data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A63770C-4563-D942-BD2A-1ABCC10BC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8061" y="2090098"/>
            <a:ext cx="8155878" cy="1932896"/>
          </a:xfrm>
        </p:spPr>
      </p:pic>
    </p:spTree>
    <p:extLst>
      <p:ext uri="{BB962C8B-B14F-4D97-AF65-F5344CB8AC3E}">
        <p14:creationId xmlns:p14="http://schemas.microsoft.com/office/powerpoint/2010/main" val="9608846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C81E4-4C94-BC4F-B8EB-16E1B75C1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Use differentially expressed genes to predict differentially accessible promoters to improve clustering of </a:t>
            </a:r>
            <a:r>
              <a:rPr lang="en-US" dirty="0" err="1"/>
              <a:t>scTHS</a:t>
            </a:r>
            <a:r>
              <a:rPr lang="en-US" dirty="0"/>
              <a:t>-seq data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FA63770C-4563-D942-BD2A-1ABCC10BC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8061" y="2090098"/>
            <a:ext cx="8155878" cy="1932896"/>
          </a:xfrm>
        </p:spPr>
      </p:pic>
      <p:pic>
        <p:nvPicPr>
          <p:cNvPr id="7" name="Picture 6" descr="A picture containing map&#10;&#10;Description automatically generated">
            <a:extLst>
              <a:ext uri="{FF2B5EF4-FFF2-40B4-BE49-F238E27FC236}">
                <a16:creationId xmlns:a16="http://schemas.microsoft.com/office/drawing/2014/main" id="{8648258D-8409-0C42-A793-8724AB3AE8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85" y="4237056"/>
            <a:ext cx="2473247" cy="2255819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5092B17D-D765-AB4D-BEA6-189B4E11A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204" y="4237056"/>
            <a:ext cx="7651595" cy="225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031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E2404-C919-CA44-BA08-7C41C9CB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Focused analysis characterizes trajectory from OPCs to mature oligodendrocytes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91FD593-6DEB-4A4F-BE78-C4C67B4A40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4557" y="2222674"/>
            <a:ext cx="9022885" cy="3777022"/>
          </a:xfrm>
        </p:spPr>
      </p:pic>
    </p:spTree>
    <p:extLst>
      <p:ext uri="{BB962C8B-B14F-4D97-AF65-F5344CB8AC3E}">
        <p14:creationId xmlns:p14="http://schemas.microsoft.com/office/powerpoint/2010/main" val="30467820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E2404-C919-CA44-BA08-7C41C9CB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Focused analysis characterizes trajectory from OPCs to mature oligodendrocytes</a:t>
            </a:r>
          </a:p>
        </p:txBody>
      </p:sp>
      <p:pic>
        <p:nvPicPr>
          <p:cNvPr id="7" name="Content Placeholder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D516533-C37A-E641-89C9-266B38D5C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0" r="-1"/>
          <a:stretch/>
        </p:blipFill>
        <p:spPr>
          <a:xfrm>
            <a:off x="1962073" y="2362484"/>
            <a:ext cx="6483118" cy="3537857"/>
          </a:xfr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05EA086-5ECF-424E-AF9E-92CB14D8D5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40"/>
          <a:stretch/>
        </p:blipFill>
        <p:spPr>
          <a:xfrm>
            <a:off x="2272365" y="4131412"/>
            <a:ext cx="7452721" cy="1767028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EDDB1FA-C7CC-4644-B8D0-156ACCC3FB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957"/>
          <a:stretch/>
        </p:blipFill>
        <p:spPr>
          <a:xfrm>
            <a:off x="9919635" y="4559310"/>
            <a:ext cx="1468552" cy="64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277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E2404-C919-CA44-BA08-7C41C9CB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Focused analysis characterizes trajectory from OPCs to mature oligodendrocytes</a:t>
            </a:r>
          </a:p>
        </p:txBody>
      </p:sp>
      <p:pic>
        <p:nvPicPr>
          <p:cNvPr id="7" name="Content Placeholder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D516533-C37A-E641-89C9-266B38D5C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40" r="-1"/>
          <a:stretch/>
        </p:blipFill>
        <p:spPr>
          <a:xfrm>
            <a:off x="1962073" y="2362484"/>
            <a:ext cx="6483118" cy="3537857"/>
          </a:xfr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EDDB1FA-C7CC-4644-B8D0-156ACCC3FB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57"/>
          <a:stretch/>
        </p:blipFill>
        <p:spPr>
          <a:xfrm>
            <a:off x="9919635" y="4559310"/>
            <a:ext cx="1468552" cy="64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03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913178-A256-B848-831B-A1979BCC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before we move on?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188C75F-AC3F-3F45-A717-90C43D0AE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en-US" dirty="0"/>
              <a:t>to another neuroscience application</a:t>
            </a:r>
          </a:p>
        </p:txBody>
      </p:sp>
    </p:spTree>
    <p:extLst>
      <p:ext uri="{BB962C8B-B14F-4D97-AF65-F5344CB8AC3E}">
        <p14:creationId xmlns:p14="http://schemas.microsoft.com/office/powerpoint/2010/main" val="1880638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05882C-EC52-3542-A9D2-B5526B747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Fast forward in time (2015 to current) and the rise in high-throughput spatially resolved transcriptomics</a:t>
            </a:r>
          </a:p>
        </p:txBody>
      </p:sp>
      <p:pic>
        <p:nvPicPr>
          <p:cNvPr id="6146" name="Picture 2" descr="Uncovering an Organ&amp;#39;s Molecular Architecture at Single-Cell Resolution by  Spatially Resolved Transcriptomics: Trends in Biotechnology">
            <a:extLst>
              <a:ext uri="{FF2B5EF4-FFF2-40B4-BE49-F238E27FC236}">
                <a16:creationId xmlns:a16="http://schemas.microsoft.com/office/drawing/2014/main" id="{88708838-4DB5-1443-9027-4771C4E028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830" y="2008663"/>
            <a:ext cx="8651722" cy="4361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613764-E4BF-424A-858F-9E573504C29D}"/>
              </a:ext>
            </a:extLst>
          </p:cNvPr>
          <p:cNvSpPr txBox="1"/>
          <p:nvPr/>
        </p:nvSpPr>
        <p:spPr>
          <a:xfrm>
            <a:off x="231228" y="6354375"/>
            <a:ext cx="55308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www.cell.com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/trends/biotechnology/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fulltext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/S0167-7799(20)30140-2</a:t>
            </a:r>
          </a:p>
        </p:txBody>
      </p:sp>
    </p:spTree>
    <p:extLst>
      <p:ext uri="{BB962C8B-B14F-4D97-AF65-F5344CB8AC3E}">
        <p14:creationId xmlns:p14="http://schemas.microsoft.com/office/powerpoint/2010/main" val="35736829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5FAF48-7026-3146-B178-0EDFEBA9D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Goal: How are genes organized in highly polarized cells like the neuron? (why do we care?)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63499D-29FC-3547-B757-84D8427BBE41}"/>
              </a:ext>
            </a:extLst>
          </p:cNvPr>
          <p:cNvSpPr txBox="1"/>
          <p:nvPr/>
        </p:nvSpPr>
        <p:spPr>
          <a:xfrm>
            <a:off x="633620" y="6215876"/>
            <a:ext cx="60976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www.nature.com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/articles/s41594-019-0263-5</a:t>
            </a:r>
          </a:p>
        </p:txBody>
      </p:sp>
      <p:pic>
        <p:nvPicPr>
          <p:cNvPr id="5122" name="Picture 2" descr="Local translation in neurons: visualization and function | Nature  Structural &amp;amp; Molecular Biology">
            <a:extLst>
              <a:ext uri="{FF2B5EF4-FFF2-40B4-BE49-F238E27FC236}">
                <a16:creationId xmlns:a16="http://schemas.microsoft.com/office/drawing/2014/main" id="{53BBDFA7-70CB-8247-A02A-6C41A0F4D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36"/>
          <a:stretch/>
        </p:blipFill>
        <p:spPr bwMode="auto">
          <a:xfrm>
            <a:off x="2331830" y="1886547"/>
            <a:ext cx="7528339" cy="413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305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457A8-A320-EF41-8D9F-796492B46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Goal: How can we identify and characterize transcriptionally distinct cell-types in the developing mouse brain?</a:t>
            </a:r>
          </a:p>
        </p:txBody>
      </p:sp>
      <p:pic>
        <p:nvPicPr>
          <p:cNvPr id="6" name="Picture 5" descr="Chart&#10;&#10;Description automatically generated with medium confidence">
            <a:extLst>
              <a:ext uri="{FF2B5EF4-FFF2-40B4-BE49-F238E27FC236}">
                <a16:creationId xmlns:a16="http://schemas.microsoft.com/office/drawing/2014/main" id="{940B9F6E-7A49-0648-A54C-9A8B4D452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322" y="1886422"/>
            <a:ext cx="6441356" cy="460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671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78DC4A0-2D1E-B146-B6EE-B41AE980E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6304" y="673135"/>
            <a:ext cx="6105279" cy="555494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10DA6B-A104-694F-9506-B6FD18AC64E7}"/>
              </a:ext>
            </a:extLst>
          </p:cNvPr>
          <p:cNvSpPr txBox="1"/>
          <p:nvPr/>
        </p:nvSpPr>
        <p:spPr>
          <a:xfrm>
            <a:off x="152400" y="6481763"/>
            <a:ext cx="47153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www.biorxiv.org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/content/10.1101/2020.12.07.414060v1</a:t>
            </a:r>
          </a:p>
        </p:txBody>
      </p:sp>
      <p:pic>
        <p:nvPicPr>
          <p:cNvPr id="8" name="Picture 7" descr="Chart, map&#10;&#10;Description automatically generated with medium confidence">
            <a:extLst>
              <a:ext uri="{FF2B5EF4-FFF2-40B4-BE49-F238E27FC236}">
                <a16:creationId xmlns:a16="http://schemas.microsoft.com/office/drawing/2014/main" id="{85150CBA-8C36-0042-AAF4-CDD1A827A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2233" y="3247696"/>
            <a:ext cx="4939978" cy="23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250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AE064-2F4F-794E-82C7-45FC308EC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dendrites transcriptionally distinct from the soma? (manually segment)</a:t>
            </a:r>
          </a:p>
        </p:txBody>
      </p:sp>
      <p:pic>
        <p:nvPicPr>
          <p:cNvPr id="5" name="Content Placeholder 4" descr="A picture containing text, colorful&#10;&#10;Description automatically generated">
            <a:extLst>
              <a:ext uri="{FF2B5EF4-FFF2-40B4-BE49-F238E27FC236}">
                <a16:creationId xmlns:a16="http://schemas.microsoft.com/office/drawing/2014/main" id="{EB4504E5-ADA1-064E-8BF7-AC6E4B176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30891"/>
            <a:ext cx="4108231" cy="4176703"/>
          </a:xfrm>
        </p:spPr>
      </p:pic>
      <p:pic>
        <p:nvPicPr>
          <p:cNvPr id="7" name="Picture 6" descr="Scatter chart&#10;&#10;Description automatically generated">
            <a:extLst>
              <a:ext uri="{FF2B5EF4-FFF2-40B4-BE49-F238E27FC236}">
                <a16:creationId xmlns:a16="http://schemas.microsoft.com/office/drawing/2014/main" id="{832673AA-3EE1-7448-B37F-6D7CFB35B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067" y="2149142"/>
            <a:ext cx="4610100" cy="4140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EDAD8F7-FEFC-A44E-A393-C68B7F805691}"/>
              </a:ext>
            </a:extLst>
          </p:cNvPr>
          <p:cNvSpPr txBox="1"/>
          <p:nvPr/>
        </p:nvSpPr>
        <p:spPr>
          <a:xfrm>
            <a:off x="838200" y="6222261"/>
            <a:ext cx="2919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Tau is axon; Map2 is dendrite</a:t>
            </a:r>
          </a:p>
        </p:txBody>
      </p:sp>
      <p:sp>
        <p:nvSpPr>
          <p:cNvPr id="9" name="32-Point Star 8">
            <a:extLst>
              <a:ext uri="{FF2B5EF4-FFF2-40B4-BE49-F238E27FC236}">
                <a16:creationId xmlns:a16="http://schemas.microsoft.com/office/drawing/2014/main" id="{6A6216FE-B852-BB4F-9846-246F889E7175}"/>
              </a:ext>
            </a:extLst>
          </p:cNvPr>
          <p:cNvSpPr/>
          <p:nvPr/>
        </p:nvSpPr>
        <p:spPr>
          <a:xfrm>
            <a:off x="9829803" y="3106023"/>
            <a:ext cx="2264719" cy="2226438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Why are there two clusters of dendrites and soma?</a:t>
            </a:r>
          </a:p>
        </p:txBody>
      </p:sp>
    </p:spTree>
    <p:extLst>
      <p:ext uri="{BB962C8B-B14F-4D97-AF65-F5344CB8AC3E}">
        <p14:creationId xmlns:p14="http://schemas.microsoft.com/office/powerpoint/2010/main" val="18802223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AE064-2F4F-794E-82C7-45FC308EC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dendrites transcriptionally distinct from the soma? (manually segment)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6C44A01-0C33-474A-AB33-001059E91B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3566" y="1690688"/>
            <a:ext cx="8344868" cy="485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120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804AD-689A-7145-B900-053D4F376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gene expression variable along dendrites?</a:t>
            </a:r>
          </a:p>
        </p:txBody>
      </p:sp>
      <p:pic>
        <p:nvPicPr>
          <p:cNvPr id="5" name="Content Placeholder 4" descr="Chart, treemap chart&#10;&#10;Description automatically generated">
            <a:extLst>
              <a:ext uri="{FF2B5EF4-FFF2-40B4-BE49-F238E27FC236}">
                <a16:creationId xmlns:a16="http://schemas.microsoft.com/office/drawing/2014/main" id="{68658D06-2F79-854F-BC0E-49A8E902FD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6552" y="1857155"/>
            <a:ext cx="3734569" cy="4635719"/>
          </a:xfrm>
        </p:spPr>
      </p:pic>
      <p:pic>
        <p:nvPicPr>
          <p:cNvPr id="7" name="Picture 6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E04C7A74-8DE1-5E4A-BAD0-49EA423A3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17809" y="1352868"/>
            <a:ext cx="1231900" cy="29203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664FCE-6E5D-7B4A-91A3-41575B6F6088}"/>
              </a:ext>
            </a:extLst>
          </p:cNvPr>
          <p:cNvSpPr txBox="1"/>
          <p:nvPr/>
        </p:nvSpPr>
        <p:spPr>
          <a:xfrm>
            <a:off x="1564394" y="1954318"/>
            <a:ext cx="15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Align neurons:</a:t>
            </a:r>
          </a:p>
        </p:txBody>
      </p:sp>
      <p:pic>
        <p:nvPicPr>
          <p:cNvPr id="11" name="Picture 10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D22F590D-56D4-8747-B75D-6D438CF13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17809" y="2400104"/>
            <a:ext cx="1231900" cy="2920364"/>
          </a:xfrm>
          <a:prstGeom prst="rect">
            <a:avLst/>
          </a:prstGeom>
        </p:spPr>
      </p:pic>
      <p:pic>
        <p:nvPicPr>
          <p:cNvPr id="12" name="Picture 11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999F1933-2513-7241-8248-E950B8A627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286"/>
          <a:stretch/>
        </p:blipFill>
        <p:spPr>
          <a:xfrm rot="5400000">
            <a:off x="3965343" y="2769327"/>
            <a:ext cx="1231900" cy="2181921"/>
          </a:xfrm>
          <a:prstGeom prst="rect">
            <a:avLst/>
          </a:prstGeom>
        </p:spPr>
      </p:pic>
      <p:pic>
        <p:nvPicPr>
          <p:cNvPr id="13" name="Picture 12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3D1500E0-85AD-1C40-9A85-DEAB5EAA5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436395" y="3435219"/>
            <a:ext cx="1231900" cy="2920364"/>
          </a:xfrm>
          <a:prstGeom prst="rect">
            <a:avLst/>
          </a:prstGeom>
        </p:spPr>
      </p:pic>
      <p:pic>
        <p:nvPicPr>
          <p:cNvPr id="14" name="Picture 13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A2739606-1AEC-3149-A8FE-E78C8F2D57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286"/>
          <a:stretch/>
        </p:blipFill>
        <p:spPr>
          <a:xfrm rot="5400000">
            <a:off x="4017382" y="3804442"/>
            <a:ext cx="1231900" cy="2181921"/>
          </a:xfrm>
          <a:prstGeom prst="rect">
            <a:avLst/>
          </a:prstGeom>
        </p:spPr>
      </p:pic>
      <p:pic>
        <p:nvPicPr>
          <p:cNvPr id="15" name="Picture 14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B9723797-47E8-B548-9BC1-1A7F0635F0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286"/>
          <a:stretch/>
        </p:blipFill>
        <p:spPr>
          <a:xfrm rot="5400000">
            <a:off x="4827704" y="3805410"/>
            <a:ext cx="1231900" cy="21819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1CA5B5C-C8C4-1743-BF88-E5E336559F7A}"/>
              </a:ext>
            </a:extLst>
          </p:cNvPr>
          <p:cNvSpPr/>
          <p:nvPr/>
        </p:nvSpPr>
        <p:spPr>
          <a:xfrm>
            <a:off x="2333740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EA5CBC-4696-444B-8411-84706280AA56}"/>
              </a:ext>
            </a:extLst>
          </p:cNvPr>
          <p:cNvSpPr/>
          <p:nvPr/>
        </p:nvSpPr>
        <p:spPr>
          <a:xfrm>
            <a:off x="2840830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690F1D-D08A-BE47-84A6-76F593BF8589}"/>
              </a:ext>
            </a:extLst>
          </p:cNvPr>
          <p:cNvSpPr/>
          <p:nvPr/>
        </p:nvSpPr>
        <p:spPr>
          <a:xfrm>
            <a:off x="3387541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4D011B-EC0C-364F-85DE-1687121527A2}"/>
              </a:ext>
            </a:extLst>
          </p:cNvPr>
          <p:cNvSpPr/>
          <p:nvPr/>
        </p:nvSpPr>
        <p:spPr>
          <a:xfrm>
            <a:off x="3924357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248AC9-4530-2740-A98D-9B87B0F8BA49}"/>
              </a:ext>
            </a:extLst>
          </p:cNvPr>
          <p:cNvSpPr txBox="1"/>
          <p:nvPr/>
        </p:nvSpPr>
        <p:spPr>
          <a:xfrm>
            <a:off x="2016906" y="5658156"/>
            <a:ext cx="3139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Look at expression within a </a:t>
            </a:r>
          </a:p>
          <a:p>
            <a:r>
              <a:rPr lang="en-US" dirty="0"/>
              <a:t>binned distance to soma center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659E41-96DE-5A44-A3AF-67BBEC2692D2}"/>
              </a:ext>
            </a:extLst>
          </p:cNvPr>
          <p:cNvSpPr/>
          <p:nvPr/>
        </p:nvSpPr>
        <p:spPr>
          <a:xfrm>
            <a:off x="4500181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68BAFA9-A539-0B4B-BDAF-B341223DA71E}"/>
              </a:ext>
            </a:extLst>
          </p:cNvPr>
          <p:cNvSpPr/>
          <p:nvPr/>
        </p:nvSpPr>
        <p:spPr>
          <a:xfrm>
            <a:off x="5079370" y="2470453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518D015-1EFF-874F-8404-7B0E1D27A4FC}"/>
              </a:ext>
            </a:extLst>
          </p:cNvPr>
          <p:cNvSpPr/>
          <p:nvPr/>
        </p:nvSpPr>
        <p:spPr>
          <a:xfrm>
            <a:off x="5648757" y="2470453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656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804AD-689A-7145-B900-053D4F376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question: should we normalize by dendritic length? Why or why not?</a:t>
            </a:r>
          </a:p>
        </p:txBody>
      </p:sp>
      <p:pic>
        <p:nvPicPr>
          <p:cNvPr id="7" name="Picture 6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E04C7A74-8DE1-5E4A-BAD0-49EA423A3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17809" y="1352868"/>
            <a:ext cx="1231900" cy="29203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2664FCE-6E5D-7B4A-91A3-41575B6F6088}"/>
              </a:ext>
            </a:extLst>
          </p:cNvPr>
          <p:cNvSpPr txBox="1"/>
          <p:nvPr/>
        </p:nvSpPr>
        <p:spPr>
          <a:xfrm>
            <a:off x="1573577" y="1954318"/>
            <a:ext cx="1695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 normalized:</a:t>
            </a:r>
          </a:p>
        </p:txBody>
      </p:sp>
      <p:pic>
        <p:nvPicPr>
          <p:cNvPr id="11" name="Picture 10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D22F590D-56D4-8747-B75D-6D438CF13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17809" y="2400104"/>
            <a:ext cx="1231900" cy="2920364"/>
          </a:xfrm>
          <a:prstGeom prst="rect">
            <a:avLst/>
          </a:prstGeom>
        </p:spPr>
      </p:pic>
      <p:pic>
        <p:nvPicPr>
          <p:cNvPr id="12" name="Picture 11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999F1933-2513-7241-8248-E950B8A62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86"/>
          <a:stretch/>
        </p:blipFill>
        <p:spPr>
          <a:xfrm rot="5400000">
            <a:off x="3965343" y="2769327"/>
            <a:ext cx="1231900" cy="2181921"/>
          </a:xfrm>
          <a:prstGeom prst="rect">
            <a:avLst/>
          </a:prstGeom>
        </p:spPr>
      </p:pic>
      <p:pic>
        <p:nvPicPr>
          <p:cNvPr id="13" name="Picture 12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3D1500E0-85AD-1C40-9A85-DEAB5EAA5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436395" y="3435219"/>
            <a:ext cx="1231900" cy="2920364"/>
          </a:xfrm>
          <a:prstGeom prst="rect">
            <a:avLst/>
          </a:prstGeom>
        </p:spPr>
      </p:pic>
      <p:pic>
        <p:nvPicPr>
          <p:cNvPr id="14" name="Picture 13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A2739606-1AEC-3149-A8FE-E78C8F2D5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86"/>
          <a:stretch/>
        </p:blipFill>
        <p:spPr>
          <a:xfrm rot="5400000">
            <a:off x="4017382" y="3804442"/>
            <a:ext cx="1231900" cy="2181921"/>
          </a:xfrm>
          <a:prstGeom prst="rect">
            <a:avLst/>
          </a:prstGeom>
        </p:spPr>
      </p:pic>
      <p:pic>
        <p:nvPicPr>
          <p:cNvPr id="15" name="Picture 14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B9723797-47E8-B548-9BC1-1A7F0635F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86"/>
          <a:stretch/>
        </p:blipFill>
        <p:spPr>
          <a:xfrm rot="5400000">
            <a:off x="4827704" y="3805410"/>
            <a:ext cx="1231900" cy="21819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1CA5B5C-C8C4-1743-BF88-E5E336559F7A}"/>
              </a:ext>
            </a:extLst>
          </p:cNvPr>
          <p:cNvSpPr/>
          <p:nvPr/>
        </p:nvSpPr>
        <p:spPr>
          <a:xfrm>
            <a:off x="2333740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EA5CBC-4696-444B-8411-84706280AA56}"/>
              </a:ext>
            </a:extLst>
          </p:cNvPr>
          <p:cNvSpPr/>
          <p:nvPr/>
        </p:nvSpPr>
        <p:spPr>
          <a:xfrm>
            <a:off x="2840830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690F1D-D08A-BE47-84A6-76F593BF8589}"/>
              </a:ext>
            </a:extLst>
          </p:cNvPr>
          <p:cNvSpPr/>
          <p:nvPr/>
        </p:nvSpPr>
        <p:spPr>
          <a:xfrm>
            <a:off x="3387541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D4D011B-EC0C-364F-85DE-1687121527A2}"/>
              </a:ext>
            </a:extLst>
          </p:cNvPr>
          <p:cNvSpPr/>
          <p:nvPr/>
        </p:nvSpPr>
        <p:spPr>
          <a:xfrm>
            <a:off x="3924357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83221CEA-385F-904E-A537-390BE29011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494903" y="248576"/>
            <a:ext cx="1231900" cy="512894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5D64A11-B575-664F-99C2-FB888A55A4CB}"/>
              </a:ext>
            </a:extLst>
          </p:cNvPr>
          <p:cNvGrpSpPr/>
          <p:nvPr/>
        </p:nvGrpSpPr>
        <p:grpSpPr>
          <a:xfrm>
            <a:off x="6546380" y="3244336"/>
            <a:ext cx="4961038" cy="1231902"/>
            <a:chOff x="6546380" y="3244336"/>
            <a:chExt cx="4098676" cy="1231902"/>
          </a:xfrm>
        </p:grpSpPr>
        <p:pic>
          <p:nvPicPr>
            <p:cNvPr id="23" name="Picture 22" descr="A close-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D11ADD0B-724F-0C48-A08D-0CA150155F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7390612" y="2400104"/>
              <a:ext cx="1231900" cy="2920364"/>
            </a:xfrm>
            <a:prstGeom prst="rect">
              <a:avLst/>
            </a:prstGeom>
          </p:spPr>
        </p:pic>
        <p:pic>
          <p:nvPicPr>
            <p:cNvPr id="24" name="Picture 23" descr="A close-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DE910A67-BC97-F042-B4DF-5CF9A2E3A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5286"/>
            <a:stretch/>
          </p:blipFill>
          <p:spPr>
            <a:xfrm rot="5400000">
              <a:off x="8938146" y="2769327"/>
              <a:ext cx="1231900" cy="2181921"/>
            </a:xfrm>
            <a:prstGeom prst="rect">
              <a:avLst/>
            </a:prstGeom>
          </p:spPr>
        </p:pic>
      </p:grpSp>
      <p:pic>
        <p:nvPicPr>
          <p:cNvPr id="25" name="Picture 24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3B2813B2-49BF-3D4E-9E26-37916AC6B4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409198" y="3435219"/>
            <a:ext cx="1231900" cy="2920364"/>
          </a:xfrm>
          <a:prstGeom prst="rect">
            <a:avLst/>
          </a:prstGeom>
        </p:spPr>
      </p:pic>
      <p:pic>
        <p:nvPicPr>
          <p:cNvPr id="26" name="Picture 25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149C0F46-8FE1-3146-941E-30B4938221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86"/>
          <a:stretch/>
        </p:blipFill>
        <p:spPr>
          <a:xfrm rot="5400000">
            <a:off x="8990185" y="3804442"/>
            <a:ext cx="1231900" cy="2181921"/>
          </a:xfrm>
          <a:prstGeom prst="rect">
            <a:avLst/>
          </a:prstGeom>
        </p:spPr>
      </p:pic>
      <p:pic>
        <p:nvPicPr>
          <p:cNvPr id="27" name="Picture 26" descr="A close-up of a toy&#10;&#10;Description automatically generated with medium confidence">
            <a:extLst>
              <a:ext uri="{FF2B5EF4-FFF2-40B4-BE49-F238E27FC236}">
                <a16:creationId xmlns:a16="http://schemas.microsoft.com/office/drawing/2014/main" id="{70865D7A-A39C-A548-BD0A-8D3F9074BA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286"/>
          <a:stretch/>
        </p:blipFill>
        <p:spPr>
          <a:xfrm rot="5400000">
            <a:off x="9800507" y="3805410"/>
            <a:ext cx="1231900" cy="2181921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2AF9912D-CB9E-7641-B4AC-3BE168E74810}"/>
              </a:ext>
            </a:extLst>
          </p:cNvPr>
          <p:cNvSpPr/>
          <p:nvPr/>
        </p:nvSpPr>
        <p:spPr>
          <a:xfrm>
            <a:off x="7306543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690760-2E7A-6644-A7E5-585F4BC19A0E}"/>
              </a:ext>
            </a:extLst>
          </p:cNvPr>
          <p:cNvSpPr/>
          <p:nvPr/>
        </p:nvSpPr>
        <p:spPr>
          <a:xfrm>
            <a:off x="7813633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948A597-FDFF-F446-95CA-0013E8383F4A}"/>
              </a:ext>
            </a:extLst>
          </p:cNvPr>
          <p:cNvSpPr/>
          <p:nvPr/>
        </p:nvSpPr>
        <p:spPr>
          <a:xfrm>
            <a:off x="8360344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D49FADD-A0D3-0241-A7B7-B36EE12671ED}"/>
              </a:ext>
            </a:extLst>
          </p:cNvPr>
          <p:cNvSpPr/>
          <p:nvPr/>
        </p:nvSpPr>
        <p:spPr>
          <a:xfrm>
            <a:off x="8897160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24B9BEB-0209-0A48-8908-8507D8F6F437}"/>
              </a:ext>
            </a:extLst>
          </p:cNvPr>
          <p:cNvSpPr txBox="1"/>
          <p:nvPr/>
        </p:nvSpPr>
        <p:spPr>
          <a:xfrm>
            <a:off x="6534615" y="1954318"/>
            <a:ext cx="1259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Normalized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F158934-77E2-F742-8E13-2C91844977BE}"/>
              </a:ext>
            </a:extLst>
          </p:cNvPr>
          <p:cNvSpPr/>
          <p:nvPr/>
        </p:nvSpPr>
        <p:spPr>
          <a:xfrm>
            <a:off x="4500181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D0BF78F-E183-0240-8110-34C40A095504}"/>
              </a:ext>
            </a:extLst>
          </p:cNvPr>
          <p:cNvSpPr/>
          <p:nvPr/>
        </p:nvSpPr>
        <p:spPr>
          <a:xfrm>
            <a:off x="5079370" y="2470453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01F4DB9-33D8-2542-A683-CC53DE609ADE}"/>
              </a:ext>
            </a:extLst>
          </p:cNvPr>
          <p:cNvSpPr/>
          <p:nvPr/>
        </p:nvSpPr>
        <p:spPr>
          <a:xfrm>
            <a:off x="5648757" y="2470453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FF02B8E-9772-C945-88F0-AA12AC16C7A3}"/>
              </a:ext>
            </a:extLst>
          </p:cNvPr>
          <p:cNvSpPr/>
          <p:nvPr/>
        </p:nvSpPr>
        <p:spPr>
          <a:xfrm>
            <a:off x="9469847" y="2470454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A611C6F-3BA3-194A-A27C-AAA960CD7512}"/>
              </a:ext>
            </a:extLst>
          </p:cNvPr>
          <p:cNvSpPr/>
          <p:nvPr/>
        </p:nvSpPr>
        <p:spPr>
          <a:xfrm>
            <a:off x="10049036" y="2470453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AB9EBAC-26EE-6C46-B96B-3A78170E0B68}"/>
              </a:ext>
            </a:extLst>
          </p:cNvPr>
          <p:cNvSpPr/>
          <p:nvPr/>
        </p:nvSpPr>
        <p:spPr>
          <a:xfrm>
            <a:off x="10618423" y="2470453"/>
            <a:ext cx="398309" cy="3040898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1947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913178-A256-B848-831B-A1979BCC2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before we move on?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188C75F-AC3F-3F45-A717-90C43D0AE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en-US" dirty="0"/>
              <a:t>to </a:t>
            </a:r>
            <a:r>
              <a:rPr lang="en-US" dirty="0" err="1"/>
              <a:t>hw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2238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528D3-80B6-4744-B641-98F8AE251A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7 (due Thursday 8pm Baltimore time)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69691-1A9B-5642-967C-510FC0E22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Find a spatially resolved omics paper </a:t>
            </a:r>
          </a:p>
          <a:p>
            <a:pPr lvl="1"/>
            <a:r>
              <a:rPr lang="en-US" dirty="0"/>
              <a:t>Can be transcriptomics, proteomics,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Can be neuroscience, cancer,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Whatever you’re interested in</a:t>
            </a:r>
          </a:p>
          <a:p>
            <a:r>
              <a:rPr lang="en-US" dirty="0"/>
              <a:t>Pick one of the main figures (if the figure is very complex, you can focus on a set of specific panels)</a:t>
            </a:r>
          </a:p>
          <a:p>
            <a:r>
              <a:rPr lang="en-US" dirty="0"/>
              <a:t>Peer review the figure* </a:t>
            </a:r>
          </a:p>
          <a:p>
            <a:r>
              <a:rPr lang="en-US" dirty="0"/>
              <a:t>Submit a writeup as [jhed-hw7].txt to the hw7/ folder</a:t>
            </a:r>
          </a:p>
          <a:p>
            <a:pPr lvl="1"/>
            <a:r>
              <a:rPr lang="en-US" dirty="0"/>
              <a:t>Include in your writeup, a link to the paper</a:t>
            </a:r>
          </a:p>
          <a:p>
            <a:pPr lvl="1"/>
            <a:r>
              <a:rPr lang="en-US" dirty="0"/>
              <a:t>Which figure you’re reviewing </a:t>
            </a:r>
          </a:p>
          <a:p>
            <a:pPr lvl="1"/>
            <a:r>
              <a:rPr lang="en-US" dirty="0"/>
              <a:t>See hw7/jfan9-hw7.txt for a template</a:t>
            </a:r>
          </a:p>
        </p:txBody>
      </p:sp>
    </p:spTree>
    <p:extLst>
      <p:ext uri="{BB962C8B-B14F-4D97-AF65-F5344CB8AC3E}">
        <p14:creationId xmlns:p14="http://schemas.microsoft.com/office/powerpoint/2010/main" val="2944804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C3B5C-BDC0-A342-A02A-9CD4D5937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*Peer review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27143-1C21-874E-BD92-C204047E8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Your peer review must address the following questions:</a:t>
            </a:r>
          </a:p>
          <a:p>
            <a:pPr lvl="1"/>
            <a:r>
              <a:rPr lang="en-US" dirty="0"/>
              <a:t>Why did the authors carry out the study?</a:t>
            </a:r>
          </a:p>
          <a:p>
            <a:pPr lvl="1"/>
            <a:r>
              <a:rPr lang="en-US" dirty="0"/>
              <a:t>What did the authors do? </a:t>
            </a:r>
          </a:p>
          <a:p>
            <a:pPr lvl="1"/>
            <a:r>
              <a:rPr lang="en-US" dirty="0"/>
              <a:t>What did the authors find out?</a:t>
            </a:r>
          </a:p>
          <a:p>
            <a:pPr lvl="1"/>
            <a:r>
              <a:rPr lang="en-US" dirty="0"/>
              <a:t>How did the authors visualize their result?</a:t>
            </a:r>
          </a:p>
          <a:p>
            <a:pPr lvl="2"/>
            <a:r>
              <a:rPr lang="en-US" dirty="0"/>
              <a:t>What data visualization principals did they apply?</a:t>
            </a:r>
          </a:p>
          <a:p>
            <a:pPr lvl="1"/>
            <a:r>
              <a:rPr lang="en-US" dirty="0"/>
              <a:t>What do you think was effective in the way the author made this data visualization? Why?</a:t>
            </a:r>
          </a:p>
          <a:p>
            <a:pPr lvl="1"/>
            <a:r>
              <a:rPr lang="en-US" dirty="0"/>
              <a:t>How could the original author improve this data visualization? Why should they do this?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6125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AD1949-DF05-8041-85EC-123151C17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bit.ly</a:t>
            </a:r>
            <a:r>
              <a:rPr lang="en-US" dirty="0"/>
              <a:t>/</a:t>
            </a:r>
            <a:r>
              <a:rPr lang="en-US" dirty="0" err="1"/>
              <a:t>GDV_rc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0632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F85FF-5178-4943-BEC5-8E2D2CC06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Challenge: gene expression measurements in single cells were much noisier than what we had been used to seeing in bulk RNA-seq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788B8526-06B8-D34D-BC00-AE7721D4E5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334" y="2041652"/>
            <a:ext cx="3939276" cy="4284697"/>
          </a:xfrm>
          <a:prstGeom prst="rect">
            <a:avLst/>
          </a:prstGeom>
        </p:spPr>
      </p:pic>
      <p:pic>
        <p:nvPicPr>
          <p:cNvPr id="8" name="Picture 7" descr="Chart, diagram&#10;&#10;Description automatically generated">
            <a:extLst>
              <a:ext uri="{FF2B5EF4-FFF2-40B4-BE49-F238E27FC236}">
                <a16:creationId xmlns:a16="http://schemas.microsoft.com/office/drawing/2014/main" id="{A1A8F8A8-03C8-7742-AB79-E1CEEC70E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439" y="1943108"/>
            <a:ext cx="5350361" cy="4284698"/>
          </a:xfrm>
          <a:prstGeom prst="rect">
            <a:avLst/>
          </a:prstGeom>
        </p:spPr>
      </p:pic>
      <p:sp>
        <p:nvSpPr>
          <p:cNvPr id="9" name="32-Point Star 8">
            <a:extLst>
              <a:ext uri="{FF2B5EF4-FFF2-40B4-BE49-F238E27FC236}">
                <a16:creationId xmlns:a16="http://schemas.microsoft.com/office/drawing/2014/main" id="{DC5507A7-A429-884B-A7D1-0E89413F1972}"/>
              </a:ext>
            </a:extLst>
          </p:cNvPr>
          <p:cNvSpPr/>
          <p:nvPr/>
        </p:nvSpPr>
        <p:spPr>
          <a:xfrm>
            <a:off x="10345292" y="5141652"/>
            <a:ext cx="1551848" cy="1551848"/>
          </a:xfrm>
          <a:prstGeom prst="star3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Why?</a:t>
            </a:r>
          </a:p>
        </p:txBody>
      </p:sp>
    </p:spTree>
    <p:extLst>
      <p:ext uri="{BB962C8B-B14F-4D97-AF65-F5344CB8AC3E}">
        <p14:creationId xmlns:p14="http://schemas.microsoft.com/office/powerpoint/2010/main" val="890580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85B61-33D9-124E-9A78-4A84B6F32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Approach: Pathway and gene set overdispersion analysis (PAGODA)</a:t>
            </a:r>
          </a:p>
        </p:txBody>
      </p:sp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43CF21C4-3701-9A4F-BAAC-1674E2FF8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323" y="1966734"/>
            <a:ext cx="3839354" cy="437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47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F01AFA7-70B7-C245-B4A3-217B528DFF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72755" cy="68795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9484EE-6E68-6B42-B818-ABDDCD2331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01"/>
          <a:stretch/>
        </p:blipFill>
        <p:spPr>
          <a:xfrm>
            <a:off x="9610940" y="5969479"/>
            <a:ext cx="2581060" cy="88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867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able&#10;&#10;Description automatically generated with medium confidence">
            <a:extLst>
              <a:ext uri="{FF2B5EF4-FFF2-40B4-BE49-F238E27FC236}">
                <a16:creationId xmlns:a16="http://schemas.microsoft.com/office/drawing/2014/main" id="{915AF3E3-2C62-2E44-87C6-542CEF0C0D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0" y="0"/>
            <a:ext cx="914400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2DE8D1-6B51-3A4A-AA00-7D18B7AF91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01"/>
          <a:stretch/>
        </p:blipFill>
        <p:spPr>
          <a:xfrm>
            <a:off x="9610940" y="5969479"/>
            <a:ext cx="2581060" cy="888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03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DD5E0-DD8C-4A40-9483-7FB158BF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We wanted to summarize gene expression within many annotated pathways, so we took the first principal component </a:t>
            </a:r>
          </a:p>
        </p:txBody>
      </p:sp>
      <p:pic>
        <p:nvPicPr>
          <p:cNvPr id="5" name="Content Placeholder 4" descr="Chart, table&#10;&#10;Description automatically generated with medium confidence">
            <a:extLst>
              <a:ext uri="{FF2B5EF4-FFF2-40B4-BE49-F238E27FC236}">
                <a16:creationId xmlns:a16="http://schemas.microsoft.com/office/drawing/2014/main" id="{093358DC-57A3-9047-9E50-ED44A9BF4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824"/>
          <a:stretch/>
        </p:blipFill>
        <p:spPr>
          <a:xfrm>
            <a:off x="0" y="2987645"/>
            <a:ext cx="11422121" cy="286397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CF90E7-FC4E-074C-A2B0-21E0B514430C}"/>
              </a:ext>
            </a:extLst>
          </p:cNvPr>
          <p:cNvSpPr txBox="1"/>
          <p:nvPr/>
        </p:nvSpPr>
        <p:spPr>
          <a:xfrm>
            <a:off x="7884543" y="3158069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PC1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AFF88F-123E-A046-A003-6A287BCFE3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6040"/>
          <a:stretch/>
        </p:blipFill>
        <p:spPr>
          <a:xfrm>
            <a:off x="9610940" y="4796287"/>
            <a:ext cx="2581060" cy="206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031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1558</TotalTime>
  <Words>1129</Words>
  <Application>Microsoft Macintosh PowerPoint</Application>
  <PresentationFormat>Widescreen</PresentationFormat>
  <Paragraphs>109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gothambook</vt:lpstr>
      <vt:lpstr>Office Theme</vt:lpstr>
      <vt:lpstr>PowerPoint Presentation</vt:lpstr>
      <vt:lpstr>Today: Applications of single-cell omics in the study of neuroscience </vt:lpstr>
      <vt:lpstr>PowerPoint Presentation</vt:lpstr>
      <vt:lpstr>Goal: How can we identify and characterize transcriptionally distinct cell-types in the developing mouse brain?</vt:lpstr>
      <vt:lpstr>Challenge: gene expression measurements in single cells were much noisier than what we had been used to seeing in bulk RNA-seq</vt:lpstr>
      <vt:lpstr>Approach: Pathway and gene set overdispersion analysis (PAGODA)</vt:lpstr>
      <vt:lpstr>PowerPoint Presentation</vt:lpstr>
      <vt:lpstr>PowerPoint Presentation</vt:lpstr>
      <vt:lpstr>We wanted to summarize gene expression within many annotated pathways, so we took the first principal component </vt:lpstr>
      <vt:lpstr>So then we could perform hierarchical clustering on cells based on pathway scores, rather than just noisy gene expression</vt:lpstr>
      <vt:lpstr>Quick question: why use the first PC to summarize gene expression within a pathway rather than just taking an average?</vt:lpstr>
      <vt:lpstr>Quick question: why use the first PC to summarize gene expression within a pathway rather than just taking an average?</vt:lpstr>
      <vt:lpstr>We apply PAGODA to single-cell RNA-seq of neuro-progenitor cells in the developing mouse brain</vt:lpstr>
      <vt:lpstr>We apply PAGODA to single-cell RNA-seq of neuro-progenitor cells in the developing mouse brain</vt:lpstr>
      <vt:lpstr>Quick question: How can I validate that I have identified early and intermediate+mature NPCs?</vt:lpstr>
      <vt:lpstr>All mouse brains are kind of the same…</vt:lpstr>
      <vt:lpstr>PowerPoint Presentation</vt:lpstr>
      <vt:lpstr>PowerPoint Presentation</vt:lpstr>
      <vt:lpstr>PowerPoint Presentation</vt:lpstr>
      <vt:lpstr>PowerPoint Presentation</vt:lpstr>
      <vt:lpstr>Questions before we move on?</vt:lpstr>
      <vt:lpstr>Goal: We’ve looked at gene expression and predicted spatial placement, but what about alternative splicing?</vt:lpstr>
      <vt:lpstr>Challenge: single-cell RNA-seq reads still had pretty shallow coverage</vt:lpstr>
      <vt:lpstr>Approach: pool reads from single cells of each cell-type</vt:lpstr>
      <vt:lpstr>By pooling together single cells, we can indeed identify distinct alternative splicing in NPCs vs. mature neurons</vt:lpstr>
      <vt:lpstr>We also compare to micro-dissected bulk RNA-seq of the SVZ and CP </vt:lpstr>
      <vt:lpstr>Quick question: knowing what we know now about spatial transcriptomics, what else could we do to validate?</vt:lpstr>
      <vt:lpstr>Questions before we move on?</vt:lpstr>
      <vt:lpstr>Goal: We’ve looked at genes, what about accessibility?</vt:lpstr>
      <vt:lpstr>PowerPoint Presentation</vt:lpstr>
      <vt:lpstr>snDrop-seq and scTHS-seq resolve intra- and inter-regional cellular diversity in the adult human brain</vt:lpstr>
      <vt:lpstr>Use differentially expressed genes to predict differentially accessible promoters to improve clustering of scTHS-seq data</vt:lpstr>
      <vt:lpstr>Use differentially expressed genes to predict differentially accessible promoters to improve clustering of scTHS-seq data</vt:lpstr>
      <vt:lpstr>Focused analysis characterizes trajectory from OPCs to mature oligodendrocytes</vt:lpstr>
      <vt:lpstr>Focused analysis characterizes trajectory from OPCs to mature oligodendrocytes</vt:lpstr>
      <vt:lpstr>Focused analysis characterizes trajectory from OPCs to mature oligodendrocytes</vt:lpstr>
      <vt:lpstr>Questions before we move on?</vt:lpstr>
      <vt:lpstr>Fast forward in time (2015 to current) and the rise in high-throughput spatially resolved transcriptomics</vt:lpstr>
      <vt:lpstr>Goal: How are genes organized in highly polarized cells like the neuron? (why do we care?)</vt:lpstr>
      <vt:lpstr>PowerPoint Presentation</vt:lpstr>
      <vt:lpstr>Are dendrites transcriptionally distinct from the soma? (manually segment)</vt:lpstr>
      <vt:lpstr>Are dendrites transcriptionally distinct from the soma? (manually segment)</vt:lpstr>
      <vt:lpstr>Is gene expression variable along dendrites?</vt:lpstr>
      <vt:lpstr>Quick question: should we normalize by dendritic length? Why or why not?</vt:lpstr>
      <vt:lpstr>Questions before we move on?</vt:lpstr>
      <vt:lpstr>Homework 7 (due Thursday 8pm Baltimore time)</vt:lpstr>
      <vt:lpstr>*Peer review criteria</vt:lpstr>
      <vt:lpstr>bit.ly/GDV_rc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 Fan</dc:creator>
  <cp:lastModifiedBy>Jean Fan</cp:lastModifiedBy>
  <cp:revision>8</cp:revision>
  <dcterms:created xsi:type="dcterms:W3CDTF">2022-02-27T13:59:08Z</dcterms:created>
  <dcterms:modified xsi:type="dcterms:W3CDTF">2022-02-28T15:58:20Z</dcterms:modified>
</cp:coreProperties>
</file>