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</p:sldMasterIdLst>
  <p:sldIdLst>
    <p:sldId id="306" r:id="rId3"/>
    <p:sldId id="369" r:id="rId4"/>
    <p:sldId id="307" r:id="rId5"/>
    <p:sldId id="308" r:id="rId6"/>
    <p:sldId id="309" r:id="rId7"/>
    <p:sldId id="347" r:id="rId8"/>
    <p:sldId id="311" r:id="rId9"/>
    <p:sldId id="314" r:id="rId10"/>
    <p:sldId id="315" r:id="rId11"/>
    <p:sldId id="310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46" r:id="rId21"/>
    <p:sldId id="348" r:id="rId22"/>
    <p:sldId id="359" r:id="rId23"/>
    <p:sldId id="360" r:id="rId24"/>
    <p:sldId id="361" r:id="rId25"/>
    <p:sldId id="362" r:id="rId26"/>
    <p:sldId id="363" r:id="rId27"/>
    <p:sldId id="350" r:id="rId28"/>
    <p:sldId id="355" r:id="rId29"/>
    <p:sldId id="351" r:id="rId30"/>
    <p:sldId id="352" r:id="rId31"/>
    <p:sldId id="354" r:id="rId32"/>
    <p:sldId id="357" r:id="rId33"/>
    <p:sldId id="358" r:id="rId34"/>
    <p:sldId id="356" r:id="rId35"/>
    <p:sldId id="364" r:id="rId36"/>
    <p:sldId id="365" r:id="rId37"/>
    <p:sldId id="367" r:id="rId38"/>
    <p:sldId id="368" r:id="rId39"/>
    <p:sldId id="370" r:id="rId40"/>
    <p:sldId id="711" r:id="rId41"/>
    <p:sldId id="713" r:id="rId42"/>
    <p:sldId id="716" r:id="rId43"/>
    <p:sldId id="715" r:id="rId44"/>
    <p:sldId id="717" r:id="rId45"/>
    <p:sldId id="719" r:id="rId46"/>
    <p:sldId id="718" r:id="rId47"/>
    <p:sldId id="37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039"/>
    <p:restoredTop sz="96327"/>
  </p:normalViewPr>
  <p:slideViewPr>
    <p:cSldViewPr snapToGrid="0" snapToObjects="1">
      <p:cViewPr>
        <p:scale>
          <a:sx n="133" d="100"/>
          <a:sy n="133" d="100"/>
        </p:scale>
        <p:origin x="1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5262-2A8D-D54E-9921-B029F2661F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73CE4-8AAD-3B44-8F0E-066BBAB7D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BC943-C2C1-C644-9968-A81DA6712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F512B-4EAB-CD48-AC87-D8A48BF41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C5715-5703-9A4D-AD50-E261F7D7C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1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2A9EE-E93A-2243-BC54-3D87D528E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E057D-C23F-C444-B64C-EC1AB51AF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62FA0-4172-E34D-940E-5C8BAE8A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794D2-DEE8-EB45-9323-60779F51D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D4531-2987-4040-B2AD-EB2C5FB3B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3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E1BDC6-685E-F343-8E7A-7DB8E8ACCF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5D4A2F-D407-734E-A393-626F31D14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99DD6-A135-9E4B-94DA-A7540C35C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A4E5A-C141-4744-808F-CD68534D7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9D4EB-EA64-6844-8BAE-9239AFCF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3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25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16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24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78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24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2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22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2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F266F-9470-F445-8E25-4C5CF067C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8EA03-7C1D-0146-9ABA-CD22F0D95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53D50-8A21-D54B-9F1F-7FE6F7AE3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1997F-E994-1443-A104-7CC7CF2B3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FF339-6D63-D24B-9E14-66C63F177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86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64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65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8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7B77D-45D4-DE44-AC29-5D8E307E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F2EDC-98D5-984D-BB7B-87B14744A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054EF-6A16-444E-B41C-75BD9C327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4665F-4F50-574D-9634-4EEB2D931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E8005-1636-F540-BAAD-A3ECF3D3E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81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5981F-B254-264A-990F-E8E6161F7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42326-11AF-4A44-9AC0-5C0B6D4D5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112CD-5273-DC43-A077-65C9DDDCF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BEDD6-D817-AB4A-9CFA-8A594E469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40242-2FEC-DB44-B73D-56517E968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17F09-CFDE-1F49-80A0-3A2B5985E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56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86B9A-4850-6842-A116-4E6F9C11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BC51A-BAE2-B447-B0EE-79253C692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87D91-676C-0848-8A03-BB15A0732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00423E-9709-C64F-8D0D-CCCFE5F6A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43DDC1-1BC6-9D44-AA2F-B2FED9206A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FF5B09-E909-9149-8F70-F69C65CE3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C6BDDD-85A4-CF44-B7BD-E53BB0F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D3212D-F9F5-FD49-B163-B0F5CAC7B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95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9A330-612C-9040-9B94-4DC25D6C5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5338F-9CB5-A443-8959-DBCF18D94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7B3EAD-EE3E-3E49-861A-1B2E80BE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AD01B-5C0F-A646-BEE4-C09921592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6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AFF2BE-7021-AE49-B9DE-40AB932F8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FE63E7-C5B7-9042-8D62-0EC9EBE7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88885-0E6A-8B47-8399-2DC12B5D3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3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1F1CC-25AF-D343-8A98-2BEA5111C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68D6D-64C9-B94E-A119-BE96EFD52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05322E-0DEB-3348-A420-1EDB47880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46D17-1BD2-4744-B994-75223E6D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0379F-E046-2A43-BECE-1F708D6C4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17E1E-E987-8947-8588-6DCC6175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5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4562-7095-F84D-8B5E-3F3F05ADD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10DF5D-597B-204B-A1E7-560E4A0C31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1DEA3-7157-C249-909A-BF0D82F85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7B50A-5F37-D344-8C6E-6A1ACC548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2B35AB-C1A3-DD46-BF57-137A20057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2CFE1-C2A9-A84B-9792-337CA3C3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1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E9D113-F0C6-E942-86EA-3A50FD9BC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735AC-86B2-EE4C-9959-7F426DDFA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34E97-3B69-574B-9482-E8919CB6F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337C3-7978-E143-9A87-7CF561548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4A4AF-3E70-A343-A62E-B2A5C556F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4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C011A-BA26-BE47-B1C2-97D99E5A8D1B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A6FE7-697F-3943-A86F-A0038308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6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ye examination - Wikipedia">
            <a:extLst>
              <a:ext uri="{FF2B5EF4-FFF2-40B4-BE49-F238E27FC236}">
                <a16:creationId xmlns:a16="http://schemas.microsoft.com/office/drawing/2014/main" id="{E46E3FE6-53BA-D940-8D11-B2B9CFE53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0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3C357FA-23F6-4A48-ACDD-A047A7A27B3D}"/>
              </a:ext>
            </a:extLst>
          </p:cNvPr>
          <p:cNvSpPr txBox="1">
            <a:spLocks/>
          </p:cNvSpPr>
          <p:nvPr/>
        </p:nvSpPr>
        <p:spPr>
          <a:xfrm>
            <a:off x="6895474" y="1122362"/>
            <a:ext cx="3772525" cy="43340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dirty="0"/>
              <a:t>Genomic Data Visualization </a:t>
            </a:r>
            <a:br>
              <a:rPr lang="en-US" sz="4900" dirty="0"/>
            </a:br>
            <a:br>
              <a:rPr lang="en-US" sz="4900" dirty="0"/>
            </a:br>
            <a:r>
              <a:rPr lang="en-US" sz="4000" dirty="0"/>
              <a:t>Applications in Cancer</a:t>
            </a:r>
            <a:br>
              <a:rPr lang="en-US" sz="4000" dirty="0"/>
            </a:br>
            <a:br>
              <a:rPr lang="en-US" sz="4000" dirty="0"/>
            </a:br>
            <a:r>
              <a:rPr lang="en-US" sz="2800" dirty="0"/>
              <a:t>please move forward if you cannot read this from where you are</a:t>
            </a:r>
          </a:p>
        </p:txBody>
      </p:sp>
    </p:spTree>
    <p:extLst>
      <p:ext uri="{BB962C8B-B14F-4D97-AF65-F5344CB8AC3E}">
        <p14:creationId xmlns:p14="http://schemas.microsoft.com/office/powerpoint/2010/main" val="3689986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B79E7A2-C46A-3645-AA16-5AAA2A7B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9A300ABD-EE5B-7A4F-9637-1F19569A0E1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096000" y="584606"/>
            <a:ext cx="5257800" cy="59404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04538D3-BFCC-744B-999C-50B9D2485517}"/>
              </a:ext>
            </a:extLst>
          </p:cNvPr>
          <p:cNvSpPr/>
          <p:nvPr/>
        </p:nvSpPr>
        <p:spPr>
          <a:xfrm>
            <a:off x="6632279" y="6061567"/>
            <a:ext cx="1478073" cy="480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PSI:</a:t>
            </a:r>
          </a:p>
        </p:txBody>
      </p:sp>
      <p:pic>
        <p:nvPicPr>
          <p:cNvPr id="18" name="Picture 2" descr="Patients Icon #347072 - Free Icons Library">
            <a:extLst>
              <a:ext uri="{FF2B5EF4-FFF2-40B4-BE49-F238E27FC236}">
                <a16:creationId xmlns:a16="http://schemas.microsoft.com/office/drawing/2014/main" id="{99D9F698-2DAC-1B4A-AED1-5E539BEF3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0" y="1939381"/>
            <a:ext cx="1382038" cy="138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atients Icon #347072 - Free Icons Library">
            <a:extLst>
              <a:ext uri="{FF2B5EF4-FFF2-40B4-BE49-F238E27FC236}">
                <a16:creationId xmlns:a16="http://schemas.microsoft.com/office/drawing/2014/main" id="{84CD97B0-0E4D-7541-9976-9F50C4875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381" y="1939381"/>
            <a:ext cx="1382038" cy="138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atients Icon #347072 - Free Icons Library">
            <a:extLst>
              <a:ext uri="{FF2B5EF4-FFF2-40B4-BE49-F238E27FC236}">
                <a16:creationId xmlns:a16="http://schemas.microsoft.com/office/drawing/2014/main" id="{1FD5BB1D-F8AD-9A45-8952-1E278B646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222" y="1939381"/>
            <a:ext cx="1382038" cy="138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484A5FD-2B50-E04B-9F6C-2CD66D17525C}"/>
              </a:ext>
            </a:extLst>
          </p:cNvPr>
          <p:cNvSpPr txBox="1"/>
          <p:nvPr/>
        </p:nvSpPr>
        <p:spPr>
          <a:xfrm>
            <a:off x="2568508" y="3338703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SF3B1</a:t>
            </a:r>
            <a:r>
              <a:rPr lang="en-US" dirty="0"/>
              <a:t> WT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A078D9-BFD4-CF4A-AFA0-23AE33D03C9D}"/>
              </a:ext>
            </a:extLst>
          </p:cNvPr>
          <p:cNvSpPr txBox="1"/>
          <p:nvPr/>
        </p:nvSpPr>
        <p:spPr>
          <a:xfrm>
            <a:off x="4173366" y="3338703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SF3B1</a:t>
            </a:r>
            <a:r>
              <a:rPr lang="en-US" dirty="0"/>
              <a:t> mut</a:t>
            </a:r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1D075B30-1DC9-EE42-A658-C077041E68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3"/>
          <a:stretch/>
        </p:blipFill>
        <p:spPr>
          <a:xfrm>
            <a:off x="1682172" y="3891256"/>
            <a:ext cx="2745526" cy="24491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1C85EBA-CB46-CF4C-A417-E5EB19E35CD0}"/>
              </a:ext>
            </a:extLst>
          </p:cNvPr>
          <p:cNvSpPr txBox="1"/>
          <p:nvPr/>
        </p:nvSpPr>
        <p:spPr>
          <a:xfrm>
            <a:off x="1069744" y="3370153"/>
            <a:ext cx="9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Healthy</a:t>
            </a:r>
          </a:p>
        </p:txBody>
      </p:sp>
    </p:spTree>
    <p:extLst>
      <p:ext uri="{BB962C8B-B14F-4D97-AF65-F5344CB8AC3E}">
        <p14:creationId xmlns:p14="http://schemas.microsoft.com/office/powerpoint/2010/main" val="3458296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4CCC8-4EF1-874A-A907-1E3B73C8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question: what would you think if my results looked instead like this?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22FD2-FBF8-B348-9F4D-A05FE7D0D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06" t="24653" r="30736" b="13465"/>
          <a:stretch/>
        </p:blipFill>
        <p:spPr>
          <a:xfrm>
            <a:off x="3173505" y="1926781"/>
            <a:ext cx="5844989" cy="456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73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B79E7A2-C46A-3645-AA16-5AAA2A7B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Validation by PCR on additional samples using specific primers complementary to unique sequence in splice variant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9A300ABD-EE5B-7A4F-9637-1F19569A0E1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063356" y="1690688"/>
            <a:ext cx="4392706" cy="49630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04538D3-BFCC-744B-999C-50B9D2485517}"/>
              </a:ext>
            </a:extLst>
          </p:cNvPr>
          <p:cNvSpPr/>
          <p:nvPr/>
        </p:nvSpPr>
        <p:spPr>
          <a:xfrm>
            <a:off x="2238780" y="6323867"/>
            <a:ext cx="1478073" cy="240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PSI:</a:t>
            </a:r>
          </a:p>
        </p:txBody>
      </p:sp>
      <p:pic>
        <p:nvPicPr>
          <p:cNvPr id="3" name="Picture 2" descr="Chart, scatter chart&#10;&#10;Description automatically generated with medium confidence">
            <a:extLst>
              <a:ext uri="{FF2B5EF4-FFF2-40B4-BE49-F238E27FC236}">
                <a16:creationId xmlns:a16="http://schemas.microsoft.com/office/drawing/2014/main" id="{70FC66A5-C7DC-9046-A3FD-B3BE6CF04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20" y="1820286"/>
            <a:ext cx="2672219" cy="483341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EF5C98B-3073-8B4D-8C9D-F3F61BACDC65}"/>
              </a:ext>
            </a:extLst>
          </p:cNvPr>
          <p:cNvCxnSpPr/>
          <p:nvPr/>
        </p:nvCxnSpPr>
        <p:spPr>
          <a:xfrm>
            <a:off x="6112701" y="3316609"/>
            <a:ext cx="1148219" cy="19039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61A09A-1787-CB45-8789-3872B0A9919F}"/>
              </a:ext>
            </a:extLst>
          </p:cNvPr>
          <p:cNvCxnSpPr>
            <a:cxnSpLocks/>
          </p:cNvCxnSpPr>
          <p:nvPr/>
        </p:nvCxnSpPr>
        <p:spPr>
          <a:xfrm flipV="1">
            <a:off x="6225435" y="3316609"/>
            <a:ext cx="1002267" cy="1972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EC521D4-ECC0-A540-94C4-3FEF8541114D}"/>
              </a:ext>
            </a:extLst>
          </p:cNvPr>
          <p:cNvCxnSpPr>
            <a:cxnSpLocks/>
          </p:cNvCxnSpPr>
          <p:nvPr/>
        </p:nvCxnSpPr>
        <p:spPr>
          <a:xfrm flipV="1">
            <a:off x="6017620" y="2189267"/>
            <a:ext cx="1302891" cy="19590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6574F7C-70EF-F84D-8823-EB9D1FCC7FF9}"/>
              </a:ext>
            </a:extLst>
          </p:cNvPr>
          <p:cNvCxnSpPr>
            <a:cxnSpLocks/>
          </p:cNvCxnSpPr>
          <p:nvPr/>
        </p:nvCxnSpPr>
        <p:spPr>
          <a:xfrm flipV="1">
            <a:off x="5954928" y="4517321"/>
            <a:ext cx="1365583" cy="13211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32-Point Star 9">
            <a:extLst>
              <a:ext uri="{FF2B5EF4-FFF2-40B4-BE49-F238E27FC236}">
                <a16:creationId xmlns:a16="http://schemas.microsoft.com/office/drawing/2014/main" id="{5C9C0BF4-BAFA-AB4D-9E97-4B7BD963BA35}"/>
              </a:ext>
            </a:extLst>
          </p:cNvPr>
          <p:cNvSpPr/>
          <p:nvPr/>
        </p:nvSpPr>
        <p:spPr>
          <a:xfrm>
            <a:off x="10015413" y="2853488"/>
            <a:ext cx="2589703" cy="2589703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missed opportunity for which Gestalt principal?</a:t>
            </a:r>
          </a:p>
        </p:txBody>
      </p:sp>
    </p:spTree>
    <p:extLst>
      <p:ext uri="{BB962C8B-B14F-4D97-AF65-F5344CB8AC3E}">
        <p14:creationId xmlns:p14="http://schemas.microsoft.com/office/powerpoint/2010/main" val="2067925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B79E7A2-C46A-3645-AA16-5AAA2A7B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Validation by knock-in to K562 cells + PCR using specific primers complementary to unique sequence in splice variant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DE59EECC-E1A8-924D-B13F-C1C48BBEE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87" y="2444577"/>
            <a:ext cx="4445000" cy="3822700"/>
          </a:xfrm>
          <a:prstGeom prst="rect">
            <a:avLst/>
          </a:prstGeom>
        </p:spPr>
      </p:pic>
      <p:pic>
        <p:nvPicPr>
          <p:cNvPr id="8" name="Picture 7" descr="Chart, diagram, schematic&#10;&#10;Description automatically generated">
            <a:extLst>
              <a:ext uri="{FF2B5EF4-FFF2-40B4-BE49-F238E27FC236}">
                <a16:creationId xmlns:a16="http://schemas.microsoft.com/office/drawing/2014/main" id="{A5D34330-80FE-C846-9E57-450F7BFD5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94728"/>
            <a:ext cx="3896810" cy="4723407"/>
          </a:xfrm>
          <a:prstGeom prst="rect">
            <a:avLst/>
          </a:prstGeom>
        </p:spPr>
      </p:pic>
      <p:sp>
        <p:nvSpPr>
          <p:cNvPr id="14" name="32-Point Star 13">
            <a:extLst>
              <a:ext uri="{FF2B5EF4-FFF2-40B4-BE49-F238E27FC236}">
                <a16:creationId xmlns:a16="http://schemas.microsoft.com/office/drawing/2014/main" id="{A91F75BB-9E6F-B043-958A-0676E7090E1E}"/>
              </a:ext>
            </a:extLst>
          </p:cNvPr>
          <p:cNvSpPr/>
          <p:nvPr/>
        </p:nvSpPr>
        <p:spPr>
          <a:xfrm>
            <a:off x="10345292" y="5141652"/>
            <a:ext cx="1551848" cy="1551848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922434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F7F18-AD4B-7A4B-B70A-C762C66A5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wanted to validate in single cells but this was the early days of single-cell sequencing…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8F615-6424-2C46-BF7A-C6CBEB9ED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needed to figure out which single cells has the </a:t>
            </a:r>
            <a:r>
              <a:rPr lang="en-US" i="1" dirty="0"/>
              <a:t>SF3B1</a:t>
            </a:r>
            <a:r>
              <a:rPr lang="en-US" dirty="0"/>
              <a:t> mutation (and which variant)</a:t>
            </a:r>
          </a:p>
          <a:p>
            <a:r>
              <a:rPr lang="en-US" dirty="0"/>
              <a:t>AND evaluate alternative splicing in these single cells…</a:t>
            </a:r>
          </a:p>
          <a:p>
            <a:r>
              <a:rPr lang="en-US" dirty="0"/>
              <a:t>Profiling DNA and RNA in the same single cells not yet available</a:t>
            </a:r>
          </a:p>
        </p:txBody>
      </p:sp>
    </p:spTree>
    <p:extLst>
      <p:ext uri="{BB962C8B-B14F-4D97-AF65-F5344CB8AC3E}">
        <p14:creationId xmlns:p14="http://schemas.microsoft.com/office/powerpoint/2010/main" val="3092220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F7F18-AD4B-7A4B-B70A-C762C66A5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Invented an approach based on PCR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8F615-6424-2C46-BF7A-C6CBEB9ED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006"/>
            <a:ext cx="10515600" cy="4351338"/>
          </a:xfrm>
        </p:spPr>
        <p:txBody>
          <a:bodyPr/>
          <a:lstStyle/>
          <a:p>
            <a:r>
              <a:rPr lang="en-US" dirty="0"/>
              <a:t>Use primer unique to normal allele -&gt; try to detect</a:t>
            </a:r>
          </a:p>
          <a:p>
            <a:r>
              <a:rPr lang="en-US" dirty="0"/>
              <a:t>Use primer unique to mutant allele -&gt; try to detect</a:t>
            </a:r>
          </a:p>
          <a:p>
            <a:r>
              <a:rPr lang="en-US" dirty="0"/>
              <a:t>Look at ratio of normal to mutant allele detection</a:t>
            </a:r>
          </a:p>
          <a:p>
            <a:endParaRPr lang="en-US" dirty="0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F306FF0E-3D62-8540-96F9-683A070CE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211" y="3429000"/>
            <a:ext cx="7533622" cy="32805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02F045-0A70-6841-89BB-CFFB42378F14}"/>
              </a:ext>
            </a:extLst>
          </p:cNvPr>
          <p:cNvSpPr/>
          <p:nvPr/>
        </p:nvSpPr>
        <p:spPr>
          <a:xfrm>
            <a:off x="5306339" y="3331923"/>
            <a:ext cx="4634630" cy="303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32-Point Star 6">
            <a:extLst>
              <a:ext uri="{FF2B5EF4-FFF2-40B4-BE49-F238E27FC236}">
                <a16:creationId xmlns:a16="http://schemas.microsoft.com/office/drawing/2014/main" id="{FE6DA477-ED89-1F48-BC47-5717E073A448}"/>
              </a:ext>
            </a:extLst>
          </p:cNvPr>
          <p:cNvSpPr/>
          <p:nvPr/>
        </p:nvSpPr>
        <p:spPr>
          <a:xfrm>
            <a:off x="8352642" y="3262252"/>
            <a:ext cx="3176653" cy="3176653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 are there mutant alleles detected in healthy B cells?</a:t>
            </a:r>
          </a:p>
        </p:txBody>
      </p:sp>
    </p:spTree>
    <p:extLst>
      <p:ext uri="{BB962C8B-B14F-4D97-AF65-F5344CB8AC3E}">
        <p14:creationId xmlns:p14="http://schemas.microsoft.com/office/powerpoint/2010/main" val="31522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F7F18-AD4B-7A4B-B70A-C762C66A5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Invented an approach based on PCR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8F615-6424-2C46-BF7A-C6CBEB9ED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006"/>
            <a:ext cx="10515600" cy="4351338"/>
          </a:xfrm>
        </p:spPr>
        <p:txBody>
          <a:bodyPr/>
          <a:lstStyle/>
          <a:p>
            <a:r>
              <a:rPr lang="en-US" dirty="0"/>
              <a:t>Use primer unique to normal allele -&gt; try to detect</a:t>
            </a:r>
          </a:p>
          <a:p>
            <a:r>
              <a:rPr lang="en-US" dirty="0"/>
              <a:t>Use primer unique to mutant allele -&gt; try to detect</a:t>
            </a:r>
          </a:p>
          <a:p>
            <a:r>
              <a:rPr lang="en-US" dirty="0"/>
              <a:t>Look at ratio of normal to mutant allele detection</a:t>
            </a:r>
          </a:p>
          <a:p>
            <a:endParaRPr lang="en-US" dirty="0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F306FF0E-3D62-8540-96F9-683A070CE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211" y="3429000"/>
            <a:ext cx="7533622" cy="328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7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87750-2C75-124F-9F0D-0AEFAF64A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Invented an approach based on PCR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B431A-F99D-BF4B-8074-035CD2C8E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370"/>
            <a:ext cx="10515600" cy="4351338"/>
          </a:xfrm>
        </p:spPr>
        <p:txBody>
          <a:bodyPr/>
          <a:lstStyle/>
          <a:p>
            <a:r>
              <a:rPr lang="en-US" dirty="0"/>
              <a:t>Use primer targeting unique sequence in splice variant we anticipate to be differentially spliced in for cells with </a:t>
            </a:r>
            <a:r>
              <a:rPr lang="en-US" i="1" dirty="0"/>
              <a:t>SF3B1</a:t>
            </a:r>
            <a:r>
              <a:rPr lang="en-US" dirty="0"/>
              <a:t> mutation</a:t>
            </a:r>
          </a:p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4A77DBA-51B4-E74E-8413-4CA97C2DE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10" y="2537561"/>
            <a:ext cx="6970474" cy="41557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A81CCB-CA75-8940-B825-CAAAAE403CBB}"/>
              </a:ext>
            </a:extLst>
          </p:cNvPr>
          <p:cNvSpPr/>
          <p:nvPr/>
        </p:nvSpPr>
        <p:spPr>
          <a:xfrm>
            <a:off x="4346532" y="3256768"/>
            <a:ext cx="4334005" cy="2805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32-Point Star 6">
            <a:extLst>
              <a:ext uri="{FF2B5EF4-FFF2-40B4-BE49-F238E27FC236}">
                <a16:creationId xmlns:a16="http://schemas.microsoft.com/office/drawing/2014/main" id="{676EB76A-C8AD-464E-B531-C72D0F50FC84}"/>
              </a:ext>
            </a:extLst>
          </p:cNvPr>
          <p:cNvSpPr/>
          <p:nvPr/>
        </p:nvSpPr>
        <p:spPr>
          <a:xfrm>
            <a:off x="9442253" y="3915308"/>
            <a:ext cx="2465041" cy="2465041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do you think the results will look like?</a:t>
            </a:r>
          </a:p>
        </p:txBody>
      </p:sp>
    </p:spTree>
    <p:extLst>
      <p:ext uri="{BB962C8B-B14F-4D97-AF65-F5344CB8AC3E}">
        <p14:creationId xmlns:p14="http://schemas.microsoft.com/office/powerpoint/2010/main" val="2444651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87750-2C75-124F-9F0D-0AEFAF64A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Invented an approach based on PCR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B431A-F99D-BF4B-8074-035CD2C8E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370"/>
            <a:ext cx="10515600" cy="4351338"/>
          </a:xfrm>
        </p:spPr>
        <p:txBody>
          <a:bodyPr/>
          <a:lstStyle/>
          <a:p>
            <a:r>
              <a:rPr lang="en-US" dirty="0"/>
              <a:t>Use primer targeting unique sequence in splice variant we anticipate to be differentially spliced in for cells with </a:t>
            </a:r>
            <a:r>
              <a:rPr lang="en-US" i="1" dirty="0"/>
              <a:t>SF3B1</a:t>
            </a:r>
            <a:r>
              <a:rPr lang="en-US" dirty="0"/>
              <a:t> mutation</a:t>
            </a:r>
          </a:p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4A77DBA-51B4-E74E-8413-4CA97C2DE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10" y="2537561"/>
            <a:ext cx="6970474" cy="415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42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913178-A256-B848-831B-A1979BCC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/>
              <a:t>And that’s how we showed </a:t>
            </a:r>
            <a:r>
              <a:rPr lang="en-US" sz="2700" b="1" i="1" dirty="0"/>
              <a:t>SF3B1</a:t>
            </a:r>
            <a:r>
              <a:rPr lang="en-US" sz="2700" b="1" dirty="0"/>
              <a:t> mutation in CLL causes aberrant alternative splicing (impacting a variety of pathways and processes)</a:t>
            </a:r>
            <a:br>
              <a:rPr lang="en-US" sz="4000" b="1" dirty="0"/>
            </a:br>
            <a:br>
              <a:rPr lang="en-US" dirty="0"/>
            </a:br>
            <a:r>
              <a:rPr lang="en-US" dirty="0"/>
              <a:t>Questions before we move on?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188C75F-AC3F-3F45-A717-90C43D0AE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en-US" dirty="0"/>
              <a:t>to another cancer application</a:t>
            </a:r>
          </a:p>
        </p:txBody>
      </p:sp>
    </p:spTree>
    <p:extLst>
      <p:ext uri="{BB962C8B-B14F-4D97-AF65-F5344CB8AC3E}">
        <p14:creationId xmlns:p14="http://schemas.microsoft.com/office/powerpoint/2010/main" val="1919223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E9F4F-D259-3842-B14E-2180859E0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49B95-EE0F-E543-AAF6-82696C6EC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Homework 7 is due Thursday 8pm</a:t>
            </a:r>
          </a:p>
          <a:p>
            <a:r>
              <a:rPr lang="en-US" dirty="0"/>
              <a:t>Review and final quiz Friday</a:t>
            </a:r>
          </a:p>
          <a:p>
            <a:r>
              <a:rPr lang="en-US" dirty="0"/>
              <a:t>Quiz will primarily involve coding </a:t>
            </a:r>
          </a:p>
        </p:txBody>
      </p:sp>
    </p:spTree>
    <p:extLst>
      <p:ext uri="{BB962C8B-B14F-4D97-AF65-F5344CB8AC3E}">
        <p14:creationId xmlns:p14="http://schemas.microsoft.com/office/powerpoint/2010/main" val="4279516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9CB4C7-B925-2F41-B509-0F30BD5EB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how do CNVs impact gene expression in cancer cells at the single cell level?</a:t>
            </a:r>
          </a:p>
        </p:txBody>
      </p:sp>
      <p:pic>
        <p:nvPicPr>
          <p:cNvPr id="7" name="Content Placeholder 6" descr="Text, letter&#10;&#10;Description automatically generated">
            <a:extLst>
              <a:ext uri="{FF2B5EF4-FFF2-40B4-BE49-F238E27FC236}">
                <a16:creationId xmlns:a16="http://schemas.microsoft.com/office/drawing/2014/main" id="{6C26AA30-73F5-9F48-892C-122DEA2B81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04219"/>
            <a:ext cx="5181600" cy="3994150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5E07D4-7CEB-214C-BB1A-54F377557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82813"/>
            <a:ext cx="5181600" cy="39941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Context</a:t>
            </a:r>
          </a:p>
          <a:p>
            <a:r>
              <a:rPr lang="en-US" dirty="0"/>
              <a:t>The year is 2018</a:t>
            </a:r>
          </a:p>
          <a:p>
            <a:r>
              <a:rPr lang="en-US" dirty="0"/>
              <a:t>Simultaneous DNA and RNA sequencing not available yet</a:t>
            </a:r>
          </a:p>
          <a:p>
            <a:r>
              <a:rPr lang="en-US" dirty="0"/>
              <a:t>Approach: infer CNVs from single-cell RNA-seq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F5921-11BF-0E43-9B5F-05FE23F14FA6}"/>
              </a:ext>
            </a:extLst>
          </p:cNvPr>
          <p:cNvSpPr txBox="1"/>
          <p:nvPr/>
        </p:nvSpPr>
        <p:spPr>
          <a:xfrm>
            <a:off x="187632" y="6308209"/>
            <a:ext cx="5574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Source: 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jef.works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/assets/papers/gr228080117.pdf</a:t>
            </a:r>
          </a:p>
        </p:txBody>
      </p:sp>
    </p:spTree>
    <p:extLst>
      <p:ext uri="{BB962C8B-B14F-4D97-AF65-F5344CB8AC3E}">
        <p14:creationId xmlns:p14="http://schemas.microsoft.com/office/powerpoint/2010/main" val="1186167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60CDE-F367-0C48-9CE0-11C964259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in diploid mammalian cells, we have two copies of autosomal genes</a:t>
            </a:r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34283C3A-3A2A-DE40-BD91-3D094B05A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229" y="2554570"/>
            <a:ext cx="3924089" cy="26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83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60CDE-F367-0C48-9CE0-11C964259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question: how can we tell these two copies apart?</a:t>
            </a:r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34283C3A-3A2A-DE40-BD91-3D094B05A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229" y="2554570"/>
            <a:ext cx="3924089" cy="26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64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60CDE-F367-0C48-9CE0-11C964259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question: how can we tell these two copies apart?</a:t>
            </a:r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34283C3A-3A2A-DE40-BD91-3D094B05A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10070"/>
            <a:ext cx="3924089" cy="2637860"/>
          </a:xfrm>
          <a:prstGeom prst="rect">
            <a:avLst/>
          </a:prstGeom>
        </p:spPr>
      </p:pic>
      <p:pic>
        <p:nvPicPr>
          <p:cNvPr id="4" name="Picture 4" descr="IGV screenshot demonstrating that TSC2 c.1803C.G (splice) and TSC2... |  Download Scientific Diagram">
            <a:extLst>
              <a:ext uri="{FF2B5EF4-FFF2-40B4-BE49-F238E27FC236}">
                <a16:creationId xmlns:a16="http://schemas.microsoft.com/office/drawing/2014/main" id="{1908406F-A03B-5C46-8C0F-6F7C7B8A12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3"/>
          <a:stretch/>
        </p:blipFill>
        <p:spPr bwMode="auto">
          <a:xfrm>
            <a:off x="5398387" y="2265312"/>
            <a:ext cx="5955413" cy="248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D47F72DB-E2E2-734A-B1C2-857483CDAE47}"/>
              </a:ext>
            </a:extLst>
          </p:cNvPr>
          <p:cNvSpPr/>
          <p:nvPr/>
        </p:nvSpPr>
        <p:spPr>
          <a:xfrm>
            <a:off x="2941695" y="5742076"/>
            <a:ext cx="2242159" cy="363255"/>
          </a:xfrm>
          <a:custGeom>
            <a:avLst/>
            <a:gdLst>
              <a:gd name="connsiteX0" fmla="*/ 0 w 2242159"/>
              <a:gd name="connsiteY0" fmla="*/ 87682 h 363255"/>
              <a:gd name="connsiteX1" fmla="*/ 87682 w 2242159"/>
              <a:gd name="connsiteY1" fmla="*/ 62630 h 363255"/>
              <a:gd name="connsiteX2" fmla="*/ 137786 w 2242159"/>
              <a:gd name="connsiteY2" fmla="*/ 50104 h 363255"/>
              <a:gd name="connsiteX3" fmla="*/ 187890 w 2242159"/>
              <a:gd name="connsiteY3" fmla="*/ 25052 h 363255"/>
              <a:gd name="connsiteX4" fmla="*/ 275572 w 2242159"/>
              <a:gd name="connsiteY4" fmla="*/ 0 h 363255"/>
              <a:gd name="connsiteX5" fmla="*/ 475989 w 2242159"/>
              <a:gd name="connsiteY5" fmla="*/ 12526 h 363255"/>
              <a:gd name="connsiteX6" fmla="*/ 513567 w 2242159"/>
              <a:gd name="connsiteY6" fmla="*/ 25052 h 363255"/>
              <a:gd name="connsiteX7" fmla="*/ 588723 w 2242159"/>
              <a:gd name="connsiteY7" fmla="*/ 75156 h 363255"/>
              <a:gd name="connsiteX8" fmla="*/ 663879 w 2242159"/>
              <a:gd name="connsiteY8" fmla="*/ 150313 h 363255"/>
              <a:gd name="connsiteX9" fmla="*/ 688931 w 2242159"/>
              <a:gd name="connsiteY9" fmla="*/ 187891 h 363255"/>
              <a:gd name="connsiteX10" fmla="*/ 764087 w 2242159"/>
              <a:gd name="connsiteY10" fmla="*/ 263047 h 363255"/>
              <a:gd name="connsiteX11" fmla="*/ 814192 w 2242159"/>
              <a:gd name="connsiteY11" fmla="*/ 313151 h 363255"/>
              <a:gd name="connsiteX12" fmla="*/ 889348 w 2242159"/>
              <a:gd name="connsiteY12" fmla="*/ 363255 h 363255"/>
              <a:gd name="connsiteX13" fmla="*/ 1052186 w 2242159"/>
              <a:gd name="connsiteY13" fmla="*/ 338203 h 363255"/>
              <a:gd name="connsiteX14" fmla="*/ 1127342 w 2242159"/>
              <a:gd name="connsiteY14" fmla="*/ 288099 h 363255"/>
              <a:gd name="connsiteX15" fmla="*/ 1164920 w 2242159"/>
              <a:gd name="connsiteY15" fmla="*/ 275573 h 363255"/>
              <a:gd name="connsiteX16" fmla="*/ 1227550 w 2242159"/>
              <a:gd name="connsiteY16" fmla="*/ 237995 h 363255"/>
              <a:gd name="connsiteX17" fmla="*/ 1302707 w 2242159"/>
              <a:gd name="connsiteY17" fmla="*/ 212943 h 363255"/>
              <a:gd name="connsiteX18" fmla="*/ 1340285 w 2242159"/>
              <a:gd name="connsiteY18" fmla="*/ 187891 h 363255"/>
              <a:gd name="connsiteX19" fmla="*/ 1440493 w 2242159"/>
              <a:gd name="connsiteY19" fmla="*/ 162839 h 363255"/>
              <a:gd name="connsiteX20" fmla="*/ 1528175 w 2242159"/>
              <a:gd name="connsiteY20" fmla="*/ 137787 h 363255"/>
              <a:gd name="connsiteX21" fmla="*/ 1916482 w 2242159"/>
              <a:gd name="connsiteY21" fmla="*/ 162839 h 363255"/>
              <a:gd name="connsiteX22" fmla="*/ 2016690 w 2242159"/>
              <a:gd name="connsiteY22" fmla="*/ 200417 h 363255"/>
              <a:gd name="connsiteX23" fmla="*/ 2091846 w 2242159"/>
              <a:gd name="connsiteY23" fmla="*/ 225469 h 363255"/>
              <a:gd name="connsiteX24" fmla="*/ 2129424 w 2242159"/>
              <a:gd name="connsiteY24" fmla="*/ 237995 h 363255"/>
              <a:gd name="connsiteX25" fmla="*/ 2192055 w 2242159"/>
              <a:gd name="connsiteY25" fmla="*/ 225469 h 363255"/>
              <a:gd name="connsiteX26" fmla="*/ 2242159 w 2242159"/>
              <a:gd name="connsiteY26" fmla="*/ 187891 h 36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42159" h="363255">
                <a:moveTo>
                  <a:pt x="0" y="87682"/>
                </a:moveTo>
                <a:lnTo>
                  <a:pt x="87682" y="62630"/>
                </a:lnTo>
                <a:cubicBezTo>
                  <a:pt x="104291" y="58100"/>
                  <a:pt x="121667" y="56149"/>
                  <a:pt x="137786" y="50104"/>
                </a:cubicBezTo>
                <a:cubicBezTo>
                  <a:pt x="155270" y="43548"/>
                  <a:pt x="170727" y="32408"/>
                  <a:pt x="187890" y="25052"/>
                </a:cubicBezTo>
                <a:cubicBezTo>
                  <a:pt x="213048" y="14270"/>
                  <a:pt x="250147" y="6356"/>
                  <a:pt x="275572" y="0"/>
                </a:cubicBezTo>
                <a:cubicBezTo>
                  <a:pt x="342378" y="4175"/>
                  <a:pt x="409421" y="5519"/>
                  <a:pt x="475989" y="12526"/>
                </a:cubicBezTo>
                <a:cubicBezTo>
                  <a:pt x="489120" y="13908"/>
                  <a:pt x="502025" y="18640"/>
                  <a:pt x="513567" y="25052"/>
                </a:cubicBezTo>
                <a:cubicBezTo>
                  <a:pt x="539887" y="39674"/>
                  <a:pt x="588723" y="75156"/>
                  <a:pt x="588723" y="75156"/>
                </a:cubicBezTo>
                <a:cubicBezTo>
                  <a:pt x="647763" y="163716"/>
                  <a:pt x="570658" y="57091"/>
                  <a:pt x="663879" y="150313"/>
                </a:cubicBezTo>
                <a:cubicBezTo>
                  <a:pt x="674524" y="160958"/>
                  <a:pt x="678929" y="176639"/>
                  <a:pt x="688931" y="187891"/>
                </a:cubicBezTo>
                <a:cubicBezTo>
                  <a:pt x="712469" y="214371"/>
                  <a:pt x="739035" y="237995"/>
                  <a:pt x="764087" y="263047"/>
                </a:cubicBezTo>
                <a:cubicBezTo>
                  <a:pt x="780789" y="279748"/>
                  <a:pt x="794539" y="300049"/>
                  <a:pt x="814192" y="313151"/>
                </a:cubicBezTo>
                <a:lnTo>
                  <a:pt x="889348" y="363255"/>
                </a:lnTo>
                <a:cubicBezTo>
                  <a:pt x="896663" y="362442"/>
                  <a:pt x="1021192" y="353700"/>
                  <a:pt x="1052186" y="338203"/>
                </a:cubicBezTo>
                <a:cubicBezTo>
                  <a:pt x="1079116" y="324738"/>
                  <a:pt x="1098778" y="297620"/>
                  <a:pt x="1127342" y="288099"/>
                </a:cubicBezTo>
                <a:cubicBezTo>
                  <a:pt x="1139868" y="283924"/>
                  <a:pt x="1153110" y="281478"/>
                  <a:pt x="1164920" y="275573"/>
                </a:cubicBezTo>
                <a:cubicBezTo>
                  <a:pt x="1186696" y="264685"/>
                  <a:pt x="1205386" y="248069"/>
                  <a:pt x="1227550" y="237995"/>
                </a:cubicBezTo>
                <a:cubicBezTo>
                  <a:pt x="1251590" y="227068"/>
                  <a:pt x="1302707" y="212943"/>
                  <a:pt x="1302707" y="212943"/>
                </a:cubicBezTo>
                <a:cubicBezTo>
                  <a:pt x="1315233" y="204592"/>
                  <a:pt x="1326137" y="193036"/>
                  <a:pt x="1340285" y="187891"/>
                </a:cubicBezTo>
                <a:cubicBezTo>
                  <a:pt x="1372643" y="176125"/>
                  <a:pt x="1407829" y="173727"/>
                  <a:pt x="1440493" y="162839"/>
                </a:cubicBezTo>
                <a:cubicBezTo>
                  <a:pt x="1494403" y="144869"/>
                  <a:pt x="1465262" y="153515"/>
                  <a:pt x="1528175" y="137787"/>
                </a:cubicBezTo>
                <a:cubicBezTo>
                  <a:pt x="1681733" y="144185"/>
                  <a:pt x="1781489" y="138295"/>
                  <a:pt x="1916482" y="162839"/>
                </a:cubicBezTo>
                <a:cubicBezTo>
                  <a:pt x="1991061" y="176399"/>
                  <a:pt x="1944290" y="171457"/>
                  <a:pt x="2016690" y="200417"/>
                </a:cubicBezTo>
                <a:cubicBezTo>
                  <a:pt x="2041208" y="210224"/>
                  <a:pt x="2066794" y="217118"/>
                  <a:pt x="2091846" y="225469"/>
                </a:cubicBezTo>
                <a:lnTo>
                  <a:pt x="2129424" y="237995"/>
                </a:lnTo>
                <a:cubicBezTo>
                  <a:pt x="2150301" y="233820"/>
                  <a:pt x="2172120" y="232945"/>
                  <a:pt x="2192055" y="225469"/>
                </a:cubicBezTo>
                <a:cubicBezTo>
                  <a:pt x="2214717" y="216971"/>
                  <a:pt x="2226766" y="203284"/>
                  <a:pt x="2242159" y="18789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AE7C0-16AD-D740-9B38-E66F7086B60D}"/>
              </a:ext>
            </a:extLst>
          </p:cNvPr>
          <p:cNvSpPr txBox="1"/>
          <p:nvPr/>
        </p:nvSpPr>
        <p:spPr>
          <a:xfrm>
            <a:off x="3359562" y="5451265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F8DD518-EACB-EB4C-9884-477CB84B5CEE}"/>
              </a:ext>
            </a:extLst>
          </p:cNvPr>
          <p:cNvSpPr/>
          <p:nvPr/>
        </p:nvSpPr>
        <p:spPr>
          <a:xfrm>
            <a:off x="6259741" y="5742076"/>
            <a:ext cx="2242159" cy="363255"/>
          </a:xfrm>
          <a:custGeom>
            <a:avLst/>
            <a:gdLst>
              <a:gd name="connsiteX0" fmla="*/ 0 w 2242159"/>
              <a:gd name="connsiteY0" fmla="*/ 87682 h 363255"/>
              <a:gd name="connsiteX1" fmla="*/ 87682 w 2242159"/>
              <a:gd name="connsiteY1" fmla="*/ 62630 h 363255"/>
              <a:gd name="connsiteX2" fmla="*/ 137786 w 2242159"/>
              <a:gd name="connsiteY2" fmla="*/ 50104 h 363255"/>
              <a:gd name="connsiteX3" fmla="*/ 187890 w 2242159"/>
              <a:gd name="connsiteY3" fmla="*/ 25052 h 363255"/>
              <a:gd name="connsiteX4" fmla="*/ 275572 w 2242159"/>
              <a:gd name="connsiteY4" fmla="*/ 0 h 363255"/>
              <a:gd name="connsiteX5" fmla="*/ 475989 w 2242159"/>
              <a:gd name="connsiteY5" fmla="*/ 12526 h 363255"/>
              <a:gd name="connsiteX6" fmla="*/ 513567 w 2242159"/>
              <a:gd name="connsiteY6" fmla="*/ 25052 h 363255"/>
              <a:gd name="connsiteX7" fmla="*/ 588723 w 2242159"/>
              <a:gd name="connsiteY7" fmla="*/ 75156 h 363255"/>
              <a:gd name="connsiteX8" fmla="*/ 663879 w 2242159"/>
              <a:gd name="connsiteY8" fmla="*/ 150313 h 363255"/>
              <a:gd name="connsiteX9" fmla="*/ 688931 w 2242159"/>
              <a:gd name="connsiteY9" fmla="*/ 187891 h 363255"/>
              <a:gd name="connsiteX10" fmla="*/ 764087 w 2242159"/>
              <a:gd name="connsiteY10" fmla="*/ 263047 h 363255"/>
              <a:gd name="connsiteX11" fmla="*/ 814192 w 2242159"/>
              <a:gd name="connsiteY11" fmla="*/ 313151 h 363255"/>
              <a:gd name="connsiteX12" fmla="*/ 889348 w 2242159"/>
              <a:gd name="connsiteY12" fmla="*/ 363255 h 363255"/>
              <a:gd name="connsiteX13" fmla="*/ 1052186 w 2242159"/>
              <a:gd name="connsiteY13" fmla="*/ 338203 h 363255"/>
              <a:gd name="connsiteX14" fmla="*/ 1127342 w 2242159"/>
              <a:gd name="connsiteY14" fmla="*/ 288099 h 363255"/>
              <a:gd name="connsiteX15" fmla="*/ 1164920 w 2242159"/>
              <a:gd name="connsiteY15" fmla="*/ 275573 h 363255"/>
              <a:gd name="connsiteX16" fmla="*/ 1227550 w 2242159"/>
              <a:gd name="connsiteY16" fmla="*/ 237995 h 363255"/>
              <a:gd name="connsiteX17" fmla="*/ 1302707 w 2242159"/>
              <a:gd name="connsiteY17" fmla="*/ 212943 h 363255"/>
              <a:gd name="connsiteX18" fmla="*/ 1340285 w 2242159"/>
              <a:gd name="connsiteY18" fmla="*/ 187891 h 363255"/>
              <a:gd name="connsiteX19" fmla="*/ 1440493 w 2242159"/>
              <a:gd name="connsiteY19" fmla="*/ 162839 h 363255"/>
              <a:gd name="connsiteX20" fmla="*/ 1528175 w 2242159"/>
              <a:gd name="connsiteY20" fmla="*/ 137787 h 363255"/>
              <a:gd name="connsiteX21" fmla="*/ 1916482 w 2242159"/>
              <a:gd name="connsiteY21" fmla="*/ 162839 h 363255"/>
              <a:gd name="connsiteX22" fmla="*/ 2016690 w 2242159"/>
              <a:gd name="connsiteY22" fmla="*/ 200417 h 363255"/>
              <a:gd name="connsiteX23" fmla="*/ 2091846 w 2242159"/>
              <a:gd name="connsiteY23" fmla="*/ 225469 h 363255"/>
              <a:gd name="connsiteX24" fmla="*/ 2129424 w 2242159"/>
              <a:gd name="connsiteY24" fmla="*/ 237995 h 363255"/>
              <a:gd name="connsiteX25" fmla="*/ 2192055 w 2242159"/>
              <a:gd name="connsiteY25" fmla="*/ 225469 h 363255"/>
              <a:gd name="connsiteX26" fmla="*/ 2242159 w 2242159"/>
              <a:gd name="connsiteY26" fmla="*/ 187891 h 36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42159" h="363255">
                <a:moveTo>
                  <a:pt x="0" y="87682"/>
                </a:moveTo>
                <a:lnTo>
                  <a:pt x="87682" y="62630"/>
                </a:lnTo>
                <a:cubicBezTo>
                  <a:pt x="104291" y="58100"/>
                  <a:pt x="121667" y="56149"/>
                  <a:pt x="137786" y="50104"/>
                </a:cubicBezTo>
                <a:cubicBezTo>
                  <a:pt x="155270" y="43548"/>
                  <a:pt x="170727" y="32408"/>
                  <a:pt x="187890" y="25052"/>
                </a:cubicBezTo>
                <a:cubicBezTo>
                  <a:pt x="213048" y="14270"/>
                  <a:pt x="250147" y="6356"/>
                  <a:pt x="275572" y="0"/>
                </a:cubicBezTo>
                <a:cubicBezTo>
                  <a:pt x="342378" y="4175"/>
                  <a:pt x="409421" y="5519"/>
                  <a:pt x="475989" y="12526"/>
                </a:cubicBezTo>
                <a:cubicBezTo>
                  <a:pt x="489120" y="13908"/>
                  <a:pt x="502025" y="18640"/>
                  <a:pt x="513567" y="25052"/>
                </a:cubicBezTo>
                <a:cubicBezTo>
                  <a:pt x="539887" y="39674"/>
                  <a:pt x="588723" y="75156"/>
                  <a:pt x="588723" y="75156"/>
                </a:cubicBezTo>
                <a:cubicBezTo>
                  <a:pt x="647763" y="163716"/>
                  <a:pt x="570658" y="57091"/>
                  <a:pt x="663879" y="150313"/>
                </a:cubicBezTo>
                <a:cubicBezTo>
                  <a:pt x="674524" y="160958"/>
                  <a:pt x="678929" y="176639"/>
                  <a:pt x="688931" y="187891"/>
                </a:cubicBezTo>
                <a:cubicBezTo>
                  <a:pt x="712469" y="214371"/>
                  <a:pt x="739035" y="237995"/>
                  <a:pt x="764087" y="263047"/>
                </a:cubicBezTo>
                <a:cubicBezTo>
                  <a:pt x="780789" y="279748"/>
                  <a:pt x="794539" y="300049"/>
                  <a:pt x="814192" y="313151"/>
                </a:cubicBezTo>
                <a:lnTo>
                  <a:pt x="889348" y="363255"/>
                </a:lnTo>
                <a:cubicBezTo>
                  <a:pt x="896663" y="362442"/>
                  <a:pt x="1021192" y="353700"/>
                  <a:pt x="1052186" y="338203"/>
                </a:cubicBezTo>
                <a:cubicBezTo>
                  <a:pt x="1079116" y="324738"/>
                  <a:pt x="1098778" y="297620"/>
                  <a:pt x="1127342" y="288099"/>
                </a:cubicBezTo>
                <a:cubicBezTo>
                  <a:pt x="1139868" y="283924"/>
                  <a:pt x="1153110" y="281478"/>
                  <a:pt x="1164920" y="275573"/>
                </a:cubicBezTo>
                <a:cubicBezTo>
                  <a:pt x="1186696" y="264685"/>
                  <a:pt x="1205386" y="248069"/>
                  <a:pt x="1227550" y="237995"/>
                </a:cubicBezTo>
                <a:cubicBezTo>
                  <a:pt x="1251590" y="227068"/>
                  <a:pt x="1302707" y="212943"/>
                  <a:pt x="1302707" y="212943"/>
                </a:cubicBezTo>
                <a:cubicBezTo>
                  <a:pt x="1315233" y="204592"/>
                  <a:pt x="1326137" y="193036"/>
                  <a:pt x="1340285" y="187891"/>
                </a:cubicBezTo>
                <a:cubicBezTo>
                  <a:pt x="1372643" y="176125"/>
                  <a:pt x="1407829" y="173727"/>
                  <a:pt x="1440493" y="162839"/>
                </a:cubicBezTo>
                <a:cubicBezTo>
                  <a:pt x="1494403" y="144869"/>
                  <a:pt x="1465262" y="153515"/>
                  <a:pt x="1528175" y="137787"/>
                </a:cubicBezTo>
                <a:cubicBezTo>
                  <a:pt x="1681733" y="144185"/>
                  <a:pt x="1781489" y="138295"/>
                  <a:pt x="1916482" y="162839"/>
                </a:cubicBezTo>
                <a:cubicBezTo>
                  <a:pt x="1991061" y="176399"/>
                  <a:pt x="1944290" y="171457"/>
                  <a:pt x="2016690" y="200417"/>
                </a:cubicBezTo>
                <a:cubicBezTo>
                  <a:pt x="2041208" y="210224"/>
                  <a:pt x="2066794" y="217118"/>
                  <a:pt x="2091846" y="225469"/>
                </a:cubicBezTo>
                <a:lnTo>
                  <a:pt x="2129424" y="237995"/>
                </a:lnTo>
                <a:cubicBezTo>
                  <a:pt x="2150301" y="233820"/>
                  <a:pt x="2172120" y="232945"/>
                  <a:pt x="2192055" y="225469"/>
                </a:cubicBezTo>
                <a:cubicBezTo>
                  <a:pt x="2214717" y="216971"/>
                  <a:pt x="2226766" y="203284"/>
                  <a:pt x="2242159" y="187891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B4565-C9F3-5A4D-B24B-A3385BA658B4}"/>
              </a:ext>
            </a:extLst>
          </p:cNvPr>
          <p:cNvSpPr txBox="1"/>
          <p:nvPr/>
        </p:nvSpPr>
        <p:spPr>
          <a:xfrm>
            <a:off x="7753493" y="552978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58325-AE1E-A940-AD31-77E6C4FE872B}"/>
              </a:ext>
            </a:extLst>
          </p:cNvPr>
          <p:cNvSpPr txBox="1"/>
          <p:nvPr/>
        </p:nvSpPr>
        <p:spPr>
          <a:xfrm>
            <a:off x="4597019" y="555741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C5EC1E-4122-954D-B26D-124820E61555}"/>
              </a:ext>
            </a:extLst>
          </p:cNvPr>
          <p:cNvSpPr txBox="1"/>
          <p:nvPr/>
        </p:nvSpPr>
        <p:spPr>
          <a:xfrm>
            <a:off x="6650860" y="545126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568128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60CDE-F367-0C48-9CE0-11C964259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Quick question: if the cell had a deletion (1x copy number loss), how would this affect the observed alleles in the expressed genes?</a:t>
            </a:r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34283C3A-3A2A-DE40-BD91-3D094B05A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10070"/>
            <a:ext cx="3924089" cy="2637860"/>
          </a:xfrm>
          <a:prstGeom prst="rect">
            <a:avLst/>
          </a:prstGeom>
        </p:spPr>
      </p:pic>
      <p:sp>
        <p:nvSpPr>
          <p:cNvPr id="12" name="&quot;No&quot; Symbol 11">
            <a:extLst>
              <a:ext uri="{FF2B5EF4-FFF2-40B4-BE49-F238E27FC236}">
                <a16:creationId xmlns:a16="http://schemas.microsoft.com/office/drawing/2014/main" id="{63C5872A-10E1-DC47-9D43-30DE89FE76E8}"/>
              </a:ext>
            </a:extLst>
          </p:cNvPr>
          <p:cNvSpPr/>
          <p:nvPr/>
        </p:nvSpPr>
        <p:spPr>
          <a:xfrm>
            <a:off x="1623849" y="2987566"/>
            <a:ext cx="882868" cy="882868"/>
          </a:xfrm>
          <a:prstGeom prst="noSmoking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0404B1-63B1-054F-B51F-70AE062E82B9}"/>
              </a:ext>
            </a:extLst>
          </p:cNvPr>
          <p:cNvSpPr/>
          <p:nvPr/>
        </p:nvSpPr>
        <p:spPr>
          <a:xfrm>
            <a:off x="2963917" y="2743200"/>
            <a:ext cx="1198180" cy="1403131"/>
          </a:xfrm>
          <a:prstGeom prst="rect">
            <a:avLst/>
          </a:prstGeom>
          <a:solidFill>
            <a:srgbClr val="FDD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4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60CDE-F367-0C48-9CE0-11C964259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Quick question: if the cell had a deletion (1x copy number loss), how would this affect the observed alleles in the expressed genes?</a:t>
            </a:r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34283C3A-3A2A-DE40-BD91-3D094B05A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10070"/>
            <a:ext cx="3924089" cy="2637860"/>
          </a:xfrm>
          <a:prstGeom prst="rect">
            <a:avLst/>
          </a:prstGeom>
        </p:spPr>
      </p:pic>
      <p:sp>
        <p:nvSpPr>
          <p:cNvPr id="12" name="&quot;No&quot; Symbol 11">
            <a:extLst>
              <a:ext uri="{FF2B5EF4-FFF2-40B4-BE49-F238E27FC236}">
                <a16:creationId xmlns:a16="http://schemas.microsoft.com/office/drawing/2014/main" id="{63C5872A-10E1-DC47-9D43-30DE89FE76E8}"/>
              </a:ext>
            </a:extLst>
          </p:cNvPr>
          <p:cNvSpPr/>
          <p:nvPr/>
        </p:nvSpPr>
        <p:spPr>
          <a:xfrm>
            <a:off x="1623849" y="2987566"/>
            <a:ext cx="882868" cy="882868"/>
          </a:xfrm>
          <a:prstGeom prst="noSmoking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8143F65-0600-9E47-A5F8-CF0C5D5D3859}"/>
              </a:ext>
            </a:extLst>
          </p:cNvPr>
          <p:cNvSpPr/>
          <p:nvPr/>
        </p:nvSpPr>
        <p:spPr>
          <a:xfrm>
            <a:off x="6308633" y="3065745"/>
            <a:ext cx="2242159" cy="363255"/>
          </a:xfrm>
          <a:custGeom>
            <a:avLst/>
            <a:gdLst>
              <a:gd name="connsiteX0" fmla="*/ 0 w 2242159"/>
              <a:gd name="connsiteY0" fmla="*/ 87682 h 363255"/>
              <a:gd name="connsiteX1" fmla="*/ 87682 w 2242159"/>
              <a:gd name="connsiteY1" fmla="*/ 62630 h 363255"/>
              <a:gd name="connsiteX2" fmla="*/ 137786 w 2242159"/>
              <a:gd name="connsiteY2" fmla="*/ 50104 h 363255"/>
              <a:gd name="connsiteX3" fmla="*/ 187890 w 2242159"/>
              <a:gd name="connsiteY3" fmla="*/ 25052 h 363255"/>
              <a:gd name="connsiteX4" fmla="*/ 275572 w 2242159"/>
              <a:gd name="connsiteY4" fmla="*/ 0 h 363255"/>
              <a:gd name="connsiteX5" fmla="*/ 475989 w 2242159"/>
              <a:gd name="connsiteY5" fmla="*/ 12526 h 363255"/>
              <a:gd name="connsiteX6" fmla="*/ 513567 w 2242159"/>
              <a:gd name="connsiteY6" fmla="*/ 25052 h 363255"/>
              <a:gd name="connsiteX7" fmla="*/ 588723 w 2242159"/>
              <a:gd name="connsiteY7" fmla="*/ 75156 h 363255"/>
              <a:gd name="connsiteX8" fmla="*/ 663879 w 2242159"/>
              <a:gd name="connsiteY8" fmla="*/ 150313 h 363255"/>
              <a:gd name="connsiteX9" fmla="*/ 688931 w 2242159"/>
              <a:gd name="connsiteY9" fmla="*/ 187891 h 363255"/>
              <a:gd name="connsiteX10" fmla="*/ 764087 w 2242159"/>
              <a:gd name="connsiteY10" fmla="*/ 263047 h 363255"/>
              <a:gd name="connsiteX11" fmla="*/ 814192 w 2242159"/>
              <a:gd name="connsiteY11" fmla="*/ 313151 h 363255"/>
              <a:gd name="connsiteX12" fmla="*/ 889348 w 2242159"/>
              <a:gd name="connsiteY12" fmla="*/ 363255 h 363255"/>
              <a:gd name="connsiteX13" fmla="*/ 1052186 w 2242159"/>
              <a:gd name="connsiteY13" fmla="*/ 338203 h 363255"/>
              <a:gd name="connsiteX14" fmla="*/ 1127342 w 2242159"/>
              <a:gd name="connsiteY14" fmla="*/ 288099 h 363255"/>
              <a:gd name="connsiteX15" fmla="*/ 1164920 w 2242159"/>
              <a:gd name="connsiteY15" fmla="*/ 275573 h 363255"/>
              <a:gd name="connsiteX16" fmla="*/ 1227550 w 2242159"/>
              <a:gd name="connsiteY16" fmla="*/ 237995 h 363255"/>
              <a:gd name="connsiteX17" fmla="*/ 1302707 w 2242159"/>
              <a:gd name="connsiteY17" fmla="*/ 212943 h 363255"/>
              <a:gd name="connsiteX18" fmla="*/ 1340285 w 2242159"/>
              <a:gd name="connsiteY18" fmla="*/ 187891 h 363255"/>
              <a:gd name="connsiteX19" fmla="*/ 1440493 w 2242159"/>
              <a:gd name="connsiteY19" fmla="*/ 162839 h 363255"/>
              <a:gd name="connsiteX20" fmla="*/ 1528175 w 2242159"/>
              <a:gd name="connsiteY20" fmla="*/ 137787 h 363255"/>
              <a:gd name="connsiteX21" fmla="*/ 1916482 w 2242159"/>
              <a:gd name="connsiteY21" fmla="*/ 162839 h 363255"/>
              <a:gd name="connsiteX22" fmla="*/ 2016690 w 2242159"/>
              <a:gd name="connsiteY22" fmla="*/ 200417 h 363255"/>
              <a:gd name="connsiteX23" fmla="*/ 2091846 w 2242159"/>
              <a:gd name="connsiteY23" fmla="*/ 225469 h 363255"/>
              <a:gd name="connsiteX24" fmla="*/ 2129424 w 2242159"/>
              <a:gd name="connsiteY24" fmla="*/ 237995 h 363255"/>
              <a:gd name="connsiteX25" fmla="*/ 2192055 w 2242159"/>
              <a:gd name="connsiteY25" fmla="*/ 225469 h 363255"/>
              <a:gd name="connsiteX26" fmla="*/ 2242159 w 2242159"/>
              <a:gd name="connsiteY26" fmla="*/ 187891 h 36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42159" h="363255">
                <a:moveTo>
                  <a:pt x="0" y="87682"/>
                </a:moveTo>
                <a:lnTo>
                  <a:pt x="87682" y="62630"/>
                </a:lnTo>
                <a:cubicBezTo>
                  <a:pt x="104291" y="58100"/>
                  <a:pt x="121667" y="56149"/>
                  <a:pt x="137786" y="50104"/>
                </a:cubicBezTo>
                <a:cubicBezTo>
                  <a:pt x="155270" y="43548"/>
                  <a:pt x="170727" y="32408"/>
                  <a:pt x="187890" y="25052"/>
                </a:cubicBezTo>
                <a:cubicBezTo>
                  <a:pt x="213048" y="14270"/>
                  <a:pt x="250147" y="6356"/>
                  <a:pt x="275572" y="0"/>
                </a:cubicBezTo>
                <a:cubicBezTo>
                  <a:pt x="342378" y="4175"/>
                  <a:pt x="409421" y="5519"/>
                  <a:pt x="475989" y="12526"/>
                </a:cubicBezTo>
                <a:cubicBezTo>
                  <a:pt x="489120" y="13908"/>
                  <a:pt x="502025" y="18640"/>
                  <a:pt x="513567" y="25052"/>
                </a:cubicBezTo>
                <a:cubicBezTo>
                  <a:pt x="539887" y="39674"/>
                  <a:pt x="588723" y="75156"/>
                  <a:pt x="588723" y="75156"/>
                </a:cubicBezTo>
                <a:cubicBezTo>
                  <a:pt x="647763" y="163716"/>
                  <a:pt x="570658" y="57091"/>
                  <a:pt x="663879" y="150313"/>
                </a:cubicBezTo>
                <a:cubicBezTo>
                  <a:pt x="674524" y="160958"/>
                  <a:pt x="678929" y="176639"/>
                  <a:pt x="688931" y="187891"/>
                </a:cubicBezTo>
                <a:cubicBezTo>
                  <a:pt x="712469" y="214371"/>
                  <a:pt x="739035" y="237995"/>
                  <a:pt x="764087" y="263047"/>
                </a:cubicBezTo>
                <a:cubicBezTo>
                  <a:pt x="780789" y="279748"/>
                  <a:pt x="794539" y="300049"/>
                  <a:pt x="814192" y="313151"/>
                </a:cubicBezTo>
                <a:lnTo>
                  <a:pt x="889348" y="363255"/>
                </a:lnTo>
                <a:cubicBezTo>
                  <a:pt x="896663" y="362442"/>
                  <a:pt x="1021192" y="353700"/>
                  <a:pt x="1052186" y="338203"/>
                </a:cubicBezTo>
                <a:cubicBezTo>
                  <a:pt x="1079116" y="324738"/>
                  <a:pt x="1098778" y="297620"/>
                  <a:pt x="1127342" y="288099"/>
                </a:cubicBezTo>
                <a:cubicBezTo>
                  <a:pt x="1139868" y="283924"/>
                  <a:pt x="1153110" y="281478"/>
                  <a:pt x="1164920" y="275573"/>
                </a:cubicBezTo>
                <a:cubicBezTo>
                  <a:pt x="1186696" y="264685"/>
                  <a:pt x="1205386" y="248069"/>
                  <a:pt x="1227550" y="237995"/>
                </a:cubicBezTo>
                <a:cubicBezTo>
                  <a:pt x="1251590" y="227068"/>
                  <a:pt x="1302707" y="212943"/>
                  <a:pt x="1302707" y="212943"/>
                </a:cubicBezTo>
                <a:cubicBezTo>
                  <a:pt x="1315233" y="204592"/>
                  <a:pt x="1326137" y="193036"/>
                  <a:pt x="1340285" y="187891"/>
                </a:cubicBezTo>
                <a:cubicBezTo>
                  <a:pt x="1372643" y="176125"/>
                  <a:pt x="1407829" y="173727"/>
                  <a:pt x="1440493" y="162839"/>
                </a:cubicBezTo>
                <a:cubicBezTo>
                  <a:pt x="1494403" y="144869"/>
                  <a:pt x="1465262" y="153515"/>
                  <a:pt x="1528175" y="137787"/>
                </a:cubicBezTo>
                <a:cubicBezTo>
                  <a:pt x="1681733" y="144185"/>
                  <a:pt x="1781489" y="138295"/>
                  <a:pt x="1916482" y="162839"/>
                </a:cubicBezTo>
                <a:cubicBezTo>
                  <a:pt x="1991061" y="176399"/>
                  <a:pt x="1944290" y="171457"/>
                  <a:pt x="2016690" y="200417"/>
                </a:cubicBezTo>
                <a:cubicBezTo>
                  <a:pt x="2041208" y="210224"/>
                  <a:pt x="2066794" y="217118"/>
                  <a:pt x="2091846" y="225469"/>
                </a:cubicBezTo>
                <a:lnTo>
                  <a:pt x="2129424" y="237995"/>
                </a:lnTo>
                <a:cubicBezTo>
                  <a:pt x="2150301" y="233820"/>
                  <a:pt x="2172120" y="232945"/>
                  <a:pt x="2192055" y="225469"/>
                </a:cubicBezTo>
                <a:cubicBezTo>
                  <a:pt x="2214717" y="216971"/>
                  <a:pt x="2226766" y="203284"/>
                  <a:pt x="2242159" y="18789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8927C9-7339-6246-AB9C-484A623604AB}"/>
              </a:ext>
            </a:extLst>
          </p:cNvPr>
          <p:cNvSpPr txBox="1"/>
          <p:nvPr/>
        </p:nvSpPr>
        <p:spPr>
          <a:xfrm>
            <a:off x="6726500" y="277493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16F224-2443-7049-B8C9-976BB8767905}"/>
              </a:ext>
            </a:extLst>
          </p:cNvPr>
          <p:cNvSpPr txBox="1"/>
          <p:nvPr/>
        </p:nvSpPr>
        <p:spPr>
          <a:xfrm>
            <a:off x="7963957" y="28810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F009B1A-4C5B-B540-A251-1A7A45785690}"/>
              </a:ext>
            </a:extLst>
          </p:cNvPr>
          <p:cNvSpPr/>
          <p:nvPr/>
        </p:nvSpPr>
        <p:spPr>
          <a:xfrm>
            <a:off x="6308633" y="3607590"/>
            <a:ext cx="2242159" cy="363255"/>
          </a:xfrm>
          <a:custGeom>
            <a:avLst/>
            <a:gdLst>
              <a:gd name="connsiteX0" fmla="*/ 0 w 2242159"/>
              <a:gd name="connsiteY0" fmla="*/ 87682 h 363255"/>
              <a:gd name="connsiteX1" fmla="*/ 87682 w 2242159"/>
              <a:gd name="connsiteY1" fmla="*/ 62630 h 363255"/>
              <a:gd name="connsiteX2" fmla="*/ 137786 w 2242159"/>
              <a:gd name="connsiteY2" fmla="*/ 50104 h 363255"/>
              <a:gd name="connsiteX3" fmla="*/ 187890 w 2242159"/>
              <a:gd name="connsiteY3" fmla="*/ 25052 h 363255"/>
              <a:gd name="connsiteX4" fmla="*/ 275572 w 2242159"/>
              <a:gd name="connsiteY4" fmla="*/ 0 h 363255"/>
              <a:gd name="connsiteX5" fmla="*/ 475989 w 2242159"/>
              <a:gd name="connsiteY5" fmla="*/ 12526 h 363255"/>
              <a:gd name="connsiteX6" fmla="*/ 513567 w 2242159"/>
              <a:gd name="connsiteY6" fmla="*/ 25052 h 363255"/>
              <a:gd name="connsiteX7" fmla="*/ 588723 w 2242159"/>
              <a:gd name="connsiteY7" fmla="*/ 75156 h 363255"/>
              <a:gd name="connsiteX8" fmla="*/ 663879 w 2242159"/>
              <a:gd name="connsiteY8" fmla="*/ 150313 h 363255"/>
              <a:gd name="connsiteX9" fmla="*/ 688931 w 2242159"/>
              <a:gd name="connsiteY9" fmla="*/ 187891 h 363255"/>
              <a:gd name="connsiteX10" fmla="*/ 764087 w 2242159"/>
              <a:gd name="connsiteY10" fmla="*/ 263047 h 363255"/>
              <a:gd name="connsiteX11" fmla="*/ 814192 w 2242159"/>
              <a:gd name="connsiteY11" fmla="*/ 313151 h 363255"/>
              <a:gd name="connsiteX12" fmla="*/ 889348 w 2242159"/>
              <a:gd name="connsiteY12" fmla="*/ 363255 h 363255"/>
              <a:gd name="connsiteX13" fmla="*/ 1052186 w 2242159"/>
              <a:gd name="connsiteY13" fmla="*/ 338203 h 363255"/>
              <a:gd name="connsiteX14" fmla="*/ 1127342 w 2242159"/>
              <a:gd name="connsiteY14" fmla="*/ 288099 h 363255"/>
              <a:gd name="connsiteX15" fmla="*/ 1164920 w 2242159"/>
              <a:gd name="connsiteY15" fmla="*/ 275573 h 363255"/>
              <a:gd name="connsiteX16" fmla="*/ 1227550 w 2242159"/>
              <a:gd name="connsiteY16" fmla="*/ 237995 h 363255"/>
              <a:gd name="connsiteX17" fmla="*/ 1302707 w 2242159"/>
              <a:gd name="connsiteY17" fmla="*/ 212943 h 363255"/>
              <a:gd name="connsiteX18" fmla="*/ 1340285 w 2242159"/>
              <a:gd name="connsiteY18" fmla="*/ 187891 h 363255"/>
              <a:gd name="connsiteX19" fmla="*/ 1440493 w 2242159"/>
              <a:gd name="connsiteY19" fmla="*/ 162839 h 363255"/>
              <a:gd name="connsiteX20" fmla="*/ 1528175 w 2242159"/>
              <a:gd name="connsiteY20" fmla="*/ 137787 h 363255"/>
              <a:gd name="connsiteX21" fmla="*/ 1916482 w 2242159"/>
              <a:gd name="connsiteY21" fmla="*/ 162839 h 363255"/>
              <a:gd name="connsiteX22" fmla="*/ 2016690 w 2242159"/>
              <a:gd name="connsiteY22" fmla="*/ 200417 h 363255"/>
              <a:gd name="connsiteX23" fmla="*/ 2091846 w 2242159"/>
              <a:gd name="connsiteY23" fmla="*/ 225469 h 363255"/>
              <a:gd name="connsiteX24" fmla="*/ 2129424 w 2242159"/>
              <a:gd name="connsiteY24" fmla="*/ 237995 h 363255"/>
              <a:gd name="connsiteX25" fmla="*/ 2192055 w 2242159"/>
              <a:gd name="connsiteY25" fmla="*/ 225469 h 363255"/>
              <a:gd name="connsiteX26" fmla="*/ 2242159 w 2242159"/>
              <a:gd name="connsiteY26" fmla="*/ 187891 h 36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42159" h="363255">
                <a:moveTo>
                  <a:pt x="0" y="87682"/>
                </a:moveTo>
                <a:lnTo>
                  <a:pt x="87682" y="62630"/>
                </a:lnTo>
                <a:cubicBezTo>
                  <a:pt x="104291" y="58100"/>
                  <a:pt x="121667" y="56149"/>
                  <a:pt x="137786" y="50104"/>
                </a:cubicBezTo>
                <a:cubicBezTo>
                  <a:pt x="155270" y="43548"/>
                  <a:pt x="170727" y="32408"/>
                  <a:pt x="187890" y="25052"/>
                </a:cubicBezTo>
                <a:cubicBezTo>
                  <a:pt x="213048" y="14270"/>
                  <a:pt x="250147" y="6356"/>
                  <a:pt x="275572" y="0"/>
                </a:cubicBezTo>
                <a:cubicBezTo>
                  <a:pt x="342378" y="4175"/>
                  <a:pt x="409421" y="5519"/>
                  <a:pt x="475989" y="12526"/>
                </a:cubicBezTo>
                <a:cubicBezTo>
                  <a:pt x="489120" y="13908"/>
                  <a:pt x="502025" y="18640"/>
                  <a:pt x="513567" y="25052"/>
                </a:cubicBezTo>
                <a:cubicBezTo>
                  <a:pt x="539887" y="39674"/>
                  <a:pt x="588723" y="75156"/>
                  <a:pt x="588723" y="75156"/>
                </a:cubicBezTo>
                <a:cubicBezTo>
                  <a:pt x="647763" y="163716"/>
                  <a:pt x="570658" y="57091"/>
                  <a:pt x="663879" y="150313"/>
                </a:cubicBezTo>
                <a:cubicBezTo>
                  <a:pt x="674524" y="160958"/>
                  <a:pt x="678929" y="176639"/>
                  <a:pt x="688931" y="187891"/>
                </a:cubicBezTo>
                <a:cubicBezTo>
                  <a:pt x="712469" y="214371"/>
                  <a:pt x="739035" y="237995"/>
                  <a:pt x="764087" y="263047"/>
                </a:cubicBezTo>
                <a:cubicBezTo>
                  <a:pt x="780789" y="279748"/>
                  <a:pt x="794539" y="300049"/>
                  <a:pt x="814192" y="313151"/>
                </a:cubicBezTo>
                <a:lnTo>
                  <a:pt x="889348" y="363255"/>
                </a:lnTo>
                <a:cubicBezTo>
                  <a:pt x="896663" y="362442"/>
                  <a:pt x="1021192" y="353700"/>
                  <a:pt x="1052186" y="338203"/>
                </a:cubicBezTo>
                <a:cubicBezTo>
                  <a:pt x="1079116" y="324738"/>
                  <a:pt x="1098778" y="297620"/>
                  <a:pt x="1127342" y="288099"/>
                </a:cubicBezTo>
                <a:cubicBezTo>
                  <a:pt x="1139868" y="283924"/>
                  <a:pt x="1153110" y="281478"/>
                  <a:pt x="1164920" y="275573"/>
                </a:cubicBezTo>
                <a:cubicBezTo>
                  <a:pt x="1186696" y="264685"/>
                  <a:pt x="1205386" y="248069"/>
                  <a:pt x="1227550" y="237995"/>
                </a:cubicBezTo>
                <a:cubicBezTo>
                  <a:pt x="1251590" y="227068"/>
                  <a:pt x="1302707" y="212943"/>
                  <a:pt x="1302707" y="212943"/>
                </a:cubicBezTo>
                <a:cubicBezTo>
                  <a:pt x="1315233" y="204592"/>
                  <a:pt x="1326137" y="193036"/>
                  <a:pt x="1340285" y="187891"/>
                </a:cubicBezTo>
                <a:cubicBezTo>
                  <a:pt x="1372643" y="176125"/>
                  <a:pt x="1407829" y="173727"/>
                  <a:pt x="1440493" y="162839"/>
                </a:cubicBezTo>
                <a:cubicBezTo>
                  <a:pt x="1494403" y="144869"/>
                  <a:pt x="1465262" y="153515"/>
                  <a:pt x="1528175" y="137787"/>
                </a:cubicBezTo>
                <a:cubicBezTo>
                  <a:pt x="1681733" y="144185"/>
                  <a:pt x="1781489" y="138295"/>
                  <a:pt x="1916482" y="162839"/>
                </a:cubicBezTo>
                <a:cubicBezTo>
                  <a:pt x="1991061" y="176399"/>
                  <a:pt x="1944290" y="171457"/>
                  <a:pt x="2016690" y="200417"/>
                </a:cubicBezTo>
                <a:cubicBezTo>
                  <a:pt x="2041208" y="210224"/>
                  <a:pt x="2066794" y="217118"/>
                  <a:pt x="2091846" y="225469"/>
                </a:cubicBezTo>
                <a:lnTo>
                  <a:pt x="2129424" y="237995"/>
                </a:lnTo>
                <a:cubicBezTo>
                  <a:pt x="2150301" y="233820"/>
                  <a:pt x="2172120" y="232945"/>
                  <a:pt x="2192055" y="225469"/>
                </a:cubicBezTo>
                <a:cubicBezTo>
                  <a:pt x="2214717" y="216971"/>
                  <a:pt x="2226766" y="203284"/>
                  <a:pt x="2242159" y="18789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E07BC-D7AD-924A-B173-B20FE6C82DB3}"/>
              </a:ext>
            </a:extLst>
          </p:cNvPr>
          <p:cNvSpPr txBox="1"/>
          <p:nvPr/>
        </p:nvSpPr>
        <p:spPr>
          <a:xfrm>
            <a:off x="6726500" y="3316779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553F43-0A66-F643-8AA0-D2DCE3B7419F}"/>
              </a:ext>
            </a:extLst>
          </p:cNvPr>
          <p:cNvSpPr txBox="1"/>
          <p:nvPr/>
        </p:nvSpPr>
        <p:spPr>
          <a:xfrm>
            <a:off x="7963957" y="342292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3BB790B-3F61-2D47-871B-CA1D165DA38F}"/>
              </a:ext>
            </a:extLst>
          </p:cNvPr>
          <p:cNvSpPr/>
          <p:nvPr/>
        </p:nvSpPr>
        <p:spPr>
          <a:xfrm>
            <a:off x="7854977" y="4259174"/>
            <a:ext cx="2242159" cy="363255"/>
          </a:xfrm>
          <a:custGeom>
            <a:avLst/>
            <a:gdLst>
              <a:gd name="connsiteX0" fmla="*/ 0 w 2242159"/>
              <a:gd name="connsiteY0" fmla="*/ 87682 h 363255"/>
              <a:gd name="connsiteX1" fmla="*/ 87682 w 2242159"/>
              <a:gd name="connsiteY1" fmla="*/ 62630 h 363255"/>
              <a:gd name="connsiteX2" fmla="*/ 137786 w 2242159"/>
              <a:gd name="connsiteY2" fmla="*/ 50104 h 363255"/>
              <a:gd name="connsiteX3" fmla="*/ 187890 w 2242159"/>
              <a:gd name="connsiteY3" fmla="*/ 25052 h 363255"/>
              <a:gd name="connsiteX4" fmla="*/ 275572 w 2242159"/>
              <a:gd name="connsiteY4" fmla="*/ 0 h 363255"/>
              <a:gd name="connsiteX5" fmla="*/ 475989 w 2242159"/>
              <a:gd name="connsiteY5" fmla="*/ 12526 h 363255"/>
              <a:gd name="connsiteX6" fmla="*/ 513567 w 2242159"/>
              <a:gd name="connsiteY6" fmla="*/ 25052 h 363255"/>
              <a:gd name="connsiteX7" fmla="*/ 588723 w 2242159"/>
              <a:gd name="connsiteY7" fmla="*/ 75156 h 363255"/>
              <a:gd name="connsiteX8" fmla="*/ 663879 w 2242159"/>
              <a:gd name="connsiteY8" fmla="*/ 150313 h 363255"/>
              <a:gd name="connsiteX9" fmla="*/ 688931 w 2242159"/>
              <a:gd name="connsiteY9" fmla="*/ 187891 h 363255"/>
              <a:gd name="connsiteX10" fmla="*/ 764087 w 2242159"/>
              <a:gd name="connsiteY10" fmla="*/ 263047 h 363255"/>
              <a:gd name="connsiteX11" fmla="*/ 814192 w 2242159"/>
              <a:gd name="connsiteY11" fmla="*/ 313151 h 363255"/>
              <a:gd name="connsiteX12" fmla="*/ 889348 w 2242159"/>
              <a:gd name="connsiteY12" fmla="*/ 363255 h 363255"/>
              <a:gd name="connsiteX13" fmla="*/ 1052186 w 2242159"/>
              <a:gd name="connsiteY13" fmla="*/ 338203 h 363255"/>
              <a:gd name="connsiteX14" fmla="*/ 1127342 w 2242159"/>
              <a:gd name="connsiteY14" fmla="*/ 288099 h 363255"/>
              <a:gd name="connsiteX15" fmla="*/ 1164920 w 2242159"/>
              <a:gd name="connsiteY15" fmla="*/ 275573 h 363255"/>
              <a:gd name="connsiteX16" fmla="*/ 1227550 w 2242159"/>
              <a:gd name="connsiteY16" fmla="*/ 237995 h 363255"/>
              <a:gd name="connsiteX17" fmla="*/ 1302707 w 2242159"/>
              <a:gd name="connsiteY17" fmla="*/ 212943 h 363255"/>
              <a:gd name="connsiteX18" fmla="*/ 1340285 w 2242159"/>
              <a:gd name="connsiteY18" fmla="*/ 187891 h 363255"/>
              <a:gd name="connsiteX19" fmla="*/ 1440493 w 2242159"/>
              <a:gd name="connsiteY19" fmla="*/ 162839 h 363255"/>
              <a:gd name="connsiteX20" fmla="*/ 1528175 w 2242159"/>
              <a:gd name="connsiteY20" fmla="*/ 137787 h 363255"/>
              <a:gd name="connsiteX21" fmla="*/ 1916482 w 2242159"/>
              <a:gd name="connsiteY21" fmla="*/ 162839 h 363255"/>
              <a:gd name="connsiteX22" fmla="*/ 2016690 w 2242159"/>
              <a:gd name="connsiteY22" fmla="*/ 200417 h 363255"/>
              <a:gd name="connsiteX23" fmla="*/ 2091846 w 2242159"/>
              <a:gd name="connsiteY23" fmla="*/ 225469 h 363255"/>
              <a:gd name="connsiteX24" fmla="*/ 2129424 w 2242159"/>
              <a:gd name="connsiteY24" fmla="*/ 237995 h 363255"/>
              <a:gd name="connsiteX25" fmla="*/ 2192055 w 2242159"/>
              <a:gd name="connsiteY25" fmla="*/ 225469 h 363255"/>
              <a:gd name="connsiteX26" fmla="*/ 2242159 w 2242159"/>
              <a:gd name="connsiteY26" fmla="*/ 187891 h 36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42159" h="363255">
                <a:moveTo>
                  <a:pt x="0" y="87682"/>
                </a:moveTo>
                <a:lnTo>
                  <a:pt x="87682" y="62630"/>
                </a:lnTo>
                <a:cubicBezTo>
                  <a:pt x="104291" y="58100"/>
                  <a:pt x="121667" y="56149"/>
                  <a:pt x="137786" y="50104"/>
                </a:cubicBezTo>
                <a:cubicBezTo>
                  <a:pt x="155270" y="43548"/>
                  <a:pt x="170727" y="32408"/>
                  <a:pt x="187890" y="25052"/>
                </a:cubicBezTo>
                <a:cubicBezTo>
                  <a:pt x="213048" y="14270"/>
                  <a:pt x="250147" y="6356"/>
                  <a:pt x="275572" y="0"/>
                </a:cubicBezTo>
                <a:cubicBezTo>
                  <a:pt x="342378" y="4175"/>
                  <a:pt x="409421" y="5519"/>
                  <a:pt x="475989" y="12526"/>
                </a:cubicBezTo>
                <a:cubicBezTo>
                  <a:pt x="489120" y="13908"/>
                  <a:pt x="502025" y="18640"/>
                  <a:pt x="513567" y="25052"/>
                </a:cubicBezTo>
                <a:cubicBezTo>
                  <a:pt x="539887" y="39674"/>
                  <a:pt x="588723" y="75156"/>
                  <a:pt x="588723" y="75156"/>
                </a:cubicBezTo>
                <a:cubicBezTo>
                  <a:pt x="647763" y="163716"/>
                  <a:pt x="570658" y="57091"/>
                  <a:pt x="663879" y="150313"/>
                </a:cubicBezTo>
                <a:cubicBezTo>
                  <a:pt x="674524" y="160958"/>
                  <a:pt x="678929" y="176639"/>
                  <a:pt x="688931" y="187891"/>
                </a:cubicBezTo>
                <a:cubicBezTo>
                  <a:pt x="712469" y="214371"/>
                  <a:pt x="739035" y="237995"/>
                  <a:pt x="764087" y="263047"/>
                </a:cubicBezTo>
                <a:cubicBezTo>
                  <a:pt x="780789" y="279748"/>
                  <a:pt x="794539" y="300049"/>
                  <a:pt x="814192" y="313151"/>
                </a:cubicBezTo>
                <a:lnTo>
                  <a:pt x="889348" y="363255"/>
                </a:lnTo>
                <a:cubicBezTo>
                  <a:pt x="896663" y="362442"/>
                  <a:pt x="1021192" y="353700"/>
                  <a:pt x="1052186" y="338203"/>
                </a:cubicBezTo>
                <a:cubicBezTo>
                  <a:pt x="1079116" y="324738"/>
                  <a:pt x="1098778" y="297620"/>
                  <a:pt x="1127342" y="288099"/>
                </a:cubicBezTo>
                <a:cubicBezTo>
                  <a:pt x="1139868" y="283924"/>
                  <a:pt x="1153110" y="281478"/>
                  <a:pt x="1164920" y="275573"/>
                </a:cubicBezTo>
                <a:cubicBezTo>
                  <a:pt x="1186696" y="264685"/>
                  <a:pt x="1205386" y="248069"/>
                  <a:pt x="1227550" y="237995"/>
                </a:cubicBezTo>
                <a:cubicBezTo>
                  <a:pt x="1251590" y="227068"/>
                  <a:pt x="1302707" y="212943"/>
                  <a:pt x="1302707" y="212943"/>
                </a:cubicBezTo>
                <a:cubicBezTo>
                  <a:pt x="1315233" y="204592"/>
                  <a:pt x="1326137" y="193036"/>
                  <a:pt x="1340285" y="187891"/>
                </a:cubicBezTo>
                <a:cubicBezTo>
                  <a:pt x="1372643" y="176125"/>
                  <a:pt x="1407829" y="173727"/>
                  <a:pt x="1440493" y="162839"/>
                </a:cubicBezTo>
                <a:cubicBezTo>
                  <a:pt x="1494403" y="144869"/>
                  <a:pt x="1465262" y="153515"/>
                  <a:pt x="1528175" y="137787"/>
                </a:cubicBezTo>
                <a:cubicBezTo>
                  <a:pt x="1681733" y="144185"/>
                  <a:pt x="1781489" y="138295"/>
                  <a:pt x="1916482" y="162839"/>
                </a:cubicBezTo>
                <a:cubicBezTo>
                  <a:pt x="1991061" y="176399"/>
                  <a:pt x="1944290" y="171457"/>
                  <a:pt x="2016690" y="200417"/>
                </a:cubicBezTo>
                <a:cubicBezTo>
                  <a:pt x="2041208" y="210224"/>
                  <a:pt x="2066794" y="217118"/>
                  <a:pt x="2091846" y="225469"/>
                </a:cubicBezTo>
                <a:lnTo>
                  <a:pt x="2129424" y="237995"/>
                </a:lnTo>
                <a:cubicBezTo>
                  <a:pt x="2150301" y="233820"/>
                  <a:pt x="2172120" y="232945"/>
                  <a:pt x="2192055" y="225469"/>
                </a:cubicBezTo>
                <a:cubicBezTo>
                  <a:pt x="2214717" y="216971"/>
                  <a:pt x="2226766" y="203284"/>
                  <a:pt x="2242159" y="18789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DA3C11-1C6D-BE49-B82E-4281E5189694}"/>
              </a:ext>
            </a:extLst>
          </p:cNvPr>
          <p:cNvSpPr txBox="1"/>
          <p:nvPr/>
        </p:nvSpPr>
        <p:spPr>
          <a:xfrm>
            <a:off x="8272844" y="3968363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22880B-8B31-8342-BCF7-87E048B5E77B}"/>
              </a:ext>
            </a:extLst>
          </p:cNvPr>
          <p:cNvSpPr txBox="1"/>
          <p:nvPr/>
        </p:nvSpPr>
        <p:spPr>
          <a:xfrm>
            <a:off x="9510301" y="407450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ECCE623-E3EE-5B44-A85F-A4399F17301D}"/>
              </a:ext>
            </a:extLst>
          </p:cNvPr>
          <p:cNvSpPr/>
          <p:nvPr/>
        </p:nvSpPr>
        <p:spPr>
          <a:xfrm>
            <a:off x="6096000" y="4622429"/>
            <a:ext cx="2242159" cy="363255"/>
          </a:xfrm>
          <a:custGeom>
            <a:avLst/>
            <a:gdLst>
              <a:gd name="connsiteX0" fmla="*/ 0 w 2242159"/>
              <a:gd name="connsiteY0" fmla="*/ 87682 h 363255"/>
              <a:gd name="connsiteX1" fmla="*/ 87682 w 2242159"/>
              <a:gd name="connsiteY1" fmla="*/ 62630 h 363255"/>
              <a:gd name="connsiteX2" fmla="*/ 137786 w 2242159"/>
              <a:gd name="connsiteY2" fmla="*/ 50104 h 363255"/>
              <a:gd name="connsiteX3" fmla="*/ 187890 w 2242159"/>
              <a:gd name="connsiteY3" fmla="*/ 25052 h 363255"/>
              <a:gd name="connsiteX4" fmla="*/ 275572 w 2242159"/>
              <a:gd name="connsiteY4" fmla="*/ 0 h 363255"/>
              <a:gd name="connsiteX5" fmla="*/ 475989 w 2242159"/>
              <a:gd name="connsiteY5" fmla="*/ 12526 h 363255"/>
              <a:gd name="connsiteX6" fmla="*/ 513567 w 2242159"/>
              <a:gd name="connsiteY6" fmla="*/ 25052 h 363255"/>
              <a:gd name="connsiteX7" fmla="*/ 588723 w 2242159"/>
              <a:gd name="connsiteY7" fmla="*/ 75156 h 363255"/>
              <a:gd name="connsiteX8" fmla="*/ 663879 w 2242159"/>
              <a:gd name="connsiteY8" fmla="*/ 150313 h 363255"/>
              <a:gd name="connsiteX9" fmla="*/ 688931 w 2242159"/>
              <a:gd name="connsiteY9" fmla="*/ 187891 h 363255"/>
              <a:gd name="connsiteX10" fmla="*/ 764087 w 2242159"/>
              <a:gd name="connsiteY10" fmla="*/ 263047 h 363255"/>
              <a:gd name="connsiteX11" fmla="*/ 814192 w 2242159"/>
              <a:gd name="connsiteY11" fmla="*/ 313151 h 363255"/>
              <a:gd name="connsiteX12" fmla="*/ 889348 w 2242159"/>
              <a:gd name="connsiteY12" fmla="*/ 363255 h 363255"/>
              <a:gd name="connsiteX13" fmla="*/ 1052186 w 2242159"/>
              <a:gd name="connsiteY13" fmla="*/ 338203 h 363255"/>
              <a:gd name="connsiteX14" fmla="*/ 1127342 w 2242159"/>
              <a:gd name="connsiteY14" fmla="*/ 288099 h 363255"/>
              <a:gd name="connsiteX15" fmla="*/ 1164920 w 2242159"/>
              <a:gd name="connsiteY15" fmla="*/ 275573 h 363255"/>
              <a:gd name="connsiteX16" fmla="*/ 1227550 w 2242159"/>
              <a:gd name="connsiteY16" fmla="*/ 237995 h 363255"/>
              <a:gd name="connsiteX17" fmla="*/ 1302707 w 2242159"/>
              <a:gd name="connsiteY17" fmla="*/ 212943 h 363255"/>
              <a:gd name="connsiteX18" fmla="*/ 1340285 w 2242159"/>
              <a:gd name="connsiteY18" fmla="*/ 187891 h 363255"/>
              <a:gd name="connsiteX19" fmla="*/ 1440493 w 2242159"/>
              <a:gd name="connsiteY19" fmla="*/ 162839 h 363255"/>
              <a:gd name="connsiteX20" fmla="*/ 1528175 w 2242159"/>
              <a:gd name="connsiteY20" fmla="*/ 137787 h 363255"/>
              <a:gd name="connsiteX21" fmla="*/ 1916482 w 2242159"/>
              <a:gd name="connsiteY21" fmla="*/ 162839 h 363255"/>
              <a:gd name="connsiteX22" fmla="*/ 2016690 w 2242159"/>
              <a:gd name="connsiteY22" fmla="*/ 200417 h 363255"/>
              <a:gd name="connsiteX23" fmla="*/ 2091846 w 2242159"/>
              <a:gd name="connsiteY23" fmla="*/ 225469 h 363255"/>
              <a:gd name="connsiteX24" fmla="*/ 2129424 w 2242159"/>
              <a:gd name="connsiteY24" fmla="*/ 237995 h 363255"/>
              <a:gd name="connsiteX25" fmla="*/ 2192055 w 2242159"/>
              <a:gd name="connsiteY25" fmla="*/ 225469 h 363255"/>
              <a:gd name="connsiteX26" fmla="*/ 2242159 w 2242159"/>
              <a:gd name="connsiteY26" fmla="*/ 187891 h 36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42159" h="363255">
                <a:moveTo>
                  <a:pt x="0" y="87682"/>
                </a:moveTo>
                <a:lnTo>
                  <a:pt x="87682" y="62630"/>
                </a:lnTo>
                <a:cubicBezTo>
                  <a:pt x="104291" y="58100"/>
                  <a:pt x="121667" y="56149"/>
                  <a:pt x="137786" y="50104"/>
                </a:cubicBezTo>
                <a:cubicBezTo>
                  <a:pt x="155270" y="43548"/>
                  <a:pt x="170727" y="32408"/>
                  <a:pt x="187890" y="25052"/>
                </a:cubicBezTo>
                <a:cubicBezTo>
                  <a:pt x="213048" y="14270"/>
                  <a:pt x="250147" y="6356"/>
                  <a:pt x="275572" y="0"/>
                </a:cubicBezTo>
                <a:cubicBezTo>
                  <a:pt x="342378" y="4175"/>
                  <a:pt x="409421" y="5519"/>
                  <a:pt x="475989" y="12526"/>
                </a:cubicBezTo>
                <a:cubicBezTo>
                  <a:pt x="489120" y="13908"/>
                  <a:pt x="502025" y="18640"/>
                  <a:pt x="513567" y="25052"/>
                </a:cubicBezTo>
                <a:cubicBezTo>
                  <a:pt x="539887" y="39674"/>
                  <a:pt x="588723" y="75156"/>
                  <a:pt x="588723" y="75156"/>
                </a:cubicBezTo>
                <a:cubicBezTo>
                  <a:pt x="647763" y="163716"/>
                  <a:pt x="570658" y="57091"/>
                  <a:pt x="663879" y="150313"/>
                </a:cubicBezTo>
                <a:cubicBezTo>
                  <a:pt x="674524" y="160958"/>
                  <a:pt x="678929" y="176639"/>
                  <a:pt x="688931" y="187891"/>
                </a:cubicBezTo>
                <a:cubicBezTo>
                  <a:pt x="712469" y="214371"/>
                  <a:pt x="739035" y="237995"/>
                  <a:pt x="764087" y="263047"/>
                </a:cubicBezTo>
                <a:cubicBezTo>
                  <a:pt x="780789" y="279748"/>
                  <a:pt x="794539" y="300049"/>
                  <a:pt x="814192" y="313151"/>
                </a:cubicBezTo>
                <a:lnTo>
                  <a:pt x="889348" y="363255"/>
                </a:lnTo>
                <a:cubicBezTo>
                  <a:pt x="896663" y="362442"/>
                  <a:pt x="1021192" y="353700"/>
                  <a:pt x="1052186" y="338203"/>
                </a:cubicBezTo>
                <a:cubicBezTo>
                  <a:pt x="1079116" y="324738"/>
                  <a:pt x="1098778" y="297620"/>
                  <a:pt x="1127342" y="288099"/>
                </a:cubicBezTo>
                <a:cubicBezTo>
                  <a:pt x="1139868" y="283924"/>
                  <a:pt x="1153110" y="281478"/>
                  <a:pt x="1164920" y="275573"/>
                </a:cubicBezTo>
                <a:cubicBezTo>
                  <a:pt x="1186696" y="264685"/>
                  <a:pt x="1205386" y="248069"/>
                  <a:pt x="1227550" y="237995"/>
                </a:cubicBezTo>
                <a:cubicBezTo>
                  <a:pt x="1251590" y="227068"/>
                  <a:pt x="1302707" y="212943"/>
                  <a:pt x="1302707" y="212943"/>
                </a:cubicBezTo>
                <a:cubicBezTo>
                  <a:pt x="1315233" y="204592"/>
                  <a:pt x="1326137" y="193036"/>
                  <a:pt x="1340285" y="187891"/>
                </a:cubicBezTo>
                <a:cubicBezTo>
                  <a:pt x="1372643" y="176125"/>
                  <a:pt x="1407829" y="173727"/>
                  <a:pt x="1440493" y="162839"/>
                </a:cubicBezTo>
                <a:cubicBezTo>
                  <a:pt x="1494403" y="144869"/>
                  <a:pt x="1465262" y="153515"/>
                  <a:pt x="1528175" y="137787"/>
                </a:cubicBezTo>
                <a:cubicBezTo>
                  <a:pt x="1681733" y="144185"/>
                  <a:pt x="1781489" y="138295"/>
                  <a:pt x="1916482" y="162839"/>
                </a:cubicBezTo>
                <a:cubicBezTo>
                  <a:pt x="1991061" y="176399"/>
                  <a:pt x="1944290" y="171457"/>
                  <a:pt x="2016690" y="200417"/>
                </a:cubicBezTo>
                <a:cubicBezTo>
                  <a:pt x="2041208" y="210224"/>
                  <a:pt x="2066794" y="217118"/>
                  <a:pt x="2091846" y="225469"/>
                </a:cubicBezTo>
                <a:lnTo>
                  <a:pt x="2129424" y="237995"/>
                </a:lnTo>
                <a:cubicBezTo>
                  <a:pt x="2150301" y="233820"/>
                  <a:pt x="2172120" y="232945"/>
                  <a:pt x="2192055" y="225469"/>
                </a:cubicBezTo>
                <a:cubicBezTo>
                  <a:pt x="2214717" y="216971"/>
                  <a:pt x="2226766" y="203284"/>
                  <a:pt x="2242159" y="18789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F66D9C-8802-1D43-8589-7BF7E2BC7C42}"/>
              </a:ext>
            </a:extLst>
          </p:cNvPr>
          <p:cNvSpPr txBox="1"/>
          <p:nvPr/>
        </p:nvSpPr>
        <p:spPr>
          <a:xfrm>
            <a:off x="6513867" y="433161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6C4FC7-952F-104D-866B-8CE2D385B6EC}"/>
              </a:ext>
            </a:extLst>
          </p:cNvPr>
          <p:cNvSpPr txBox="1"/>
          <p:nvPr/>
        </p:nvSpPr>
        <p:spPr>
          <a:xfrm>
            <a:off x="7751324" y="443776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92CB20-14C9-E443-A5CB-2D8783C9207E}"/>
              </a:ext>
            </a:extLst>
          </p:cNvPr>
          <p:cNvSpPr/>
          <p:nvPr/>
        </p:nvSpPr>
        <p:spPr>
          <a:xfrm>
            <a:off x="2963917" y="2743200"/>
            <a:ext cx="1198180" cy="1403131"/>
          </a:xfrm>
          <a:prstGeom prst="rect">
            <a:avLst/>
          </a:prstGeom>
          <a:solidFill>
            <a:srgbClr val="FDD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04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D9C7-5F77-0141-B8CD-89AC221D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Follow-up: Look at the RNA-seq reads for this cell. Do you think it has a deletion in this region?</a:t>
            </a:r>
          </a:p>
        </p:txBody>
      </p:sp>
      <p:pic>
        <p:nvPicPr>
          <p:cNvPr id="6" name="Picture 4" descr="IGV screenshot demonstrating that TSC2 c.1803C.G (splice) and TSC2... |  Download Scientific Diagram">
            <a:extLst>
              <a:ext uri="{FF2B5EF4-FFF2-40B4-BE49-F238E27FC236}">
                <a16:creationId xmlns:a16="http://schemas.microsoft.com/office/drawing/2014/main" id="{289DA6D0-084D-814D-BF97-E7A2114062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3"/>
          <a:stretch/>
        </p:blipFill>
        <p:spPr bwMode="auto">
          <a:xfrm>
            <a:off x="1565275" y="2114434"/>
            <a:ext cx="9061450" cy="37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0DC1D-30E5-3042-8B26-F5B0B58915CA}"/>
              </a:ext>
            </a:extLst>
          </p:cNvPr>
          <p:cNvSpPr/>
          <p:nvPr/>
        </p:nvSpPr>
        <p:spPr>
          <a:xfrm>
            <a:off x="1565275" y="3657600"/>
            <a:ext cx="9205394" cy="587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67FEAA-CC70-B045-9DE9-8961A6C8C6B1}"/>
              </a:ext>
            </a:extLst>
          </p:cNvPr>
          <p:cNvSpPr/>
          <p:nvPr/>
        </p:nvSpPr>
        <p:spPr>
          <a:xfrm>
            <a:off x="1493303" y="4485971"/>
            <a:ext cx="9205394" cy="268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40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D9C7-5F77-0141-B8CD-89AC221D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Follow-up: If we focus on SNPs that are supposed to be heterozygous in this sample, what do you think the region affected by deletion will look like?</a:t>
            </a:r>
          </a:p>
        </p:txBody>
      </p:sp>
      <p:pic>
        <p:nvPicPr>
          <p:cNvPr id="7" name="Content Placeholder 5" descr="Scatter chart, qr code&#10;&#10;Description automatically generated">
            <a:extLst>
              <a:ext uri="{FF2B5EF4-FFF2-40B4-BE49-F238E27FC236}">
                <a16:creationId xmlns:a16="http://schemas.microsoft.com/office/drawing/2014/main" id="{FD9034B6-A37B-7C45-9E2B-65F8CF55F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9613" y="1825625"/>
            <a:ext cx="6872773" cy="4351338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EE58C2-7B35-BE40-B6A4-17F723D32A4B}"/>
              </a:ext>
            </a:extLst>
          </p:cNvPr>
          <p:cNvSpPr/>
          <p:nvPr/>
        </p:nvSpPr>
        <p:spPr>
          <a:xfrm>
            <a:off x="2659613" y="2714623"/>
            <a:ext cx="6127200" cy="3243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907318-3404-E842-9CFF-EFBB4C1456A6}"/>
              </a:ext>
            </a:extLst>
          </p:cNvPr>
          <p:cNvSpPr/>
          <p:nvPr/>
        </p:nvSpPr>
        <p:spPr>
          <a:xfrm>
            <a:off x="2659613" y="1843087"/>
            <a:ext cx="526500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F0BC39-2B72-3245-AE00-6D1C4BC63976}"/>
              </a:ext>
            </a:extLst>
          </p:cNvPr>
          <p:cNvSpPr/>
          <p:nvPr/>
        </p:nvSpPr>
        <p:spPr>
          <a:xfrm>
            <a:off x="6876788" y="2579686"/>
            <a:ext cx="1803749" cy="134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408022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ADD1-705D-DF40-85E2-B17A66595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Indeed, in bulk RNA-seq, if we focus on known heterozygous SNP sites, diploid regions show 2 different allele and deletion regions show 1 allele</a:t>
            </a:r>
          </a:p>
        </p:txBody>
      </p:sp>
      <p:pic>
        <p:nvPicPr>
          <p:cNvPr id="6" name="Content Placeholder 5" descr="Scatter chart, qr code&#10;&#10;Description automatically generated">
            <a:extLst>
              <a:ext uri="{FF2B5EF4-FFF2-40B4-BE49-F238E27FC236}">
                <a16:creationId xmlns:a16="http://schemas.microsoft.com/office/drawing/2014/main" id="{CFBEA825-FC4E-8E44-A501-C54923E88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9613" y="1825625"/>
            <a:ext cx="6872773" cy="435133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151B14-9B24-9942-B7F5-86E47CDF383A}"/>
              </a:ext>
            </a:extLst>
          </p:cNvPr>
          <p:cNvSpPr/>
          <p:nvPr/>
        </p:nvSpPr>
        <p:spPr>
          <a:xfrm>
            <a:off x="2659613" y="2714623"/>
            <a:ext cx="6127200" cy="3243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9CFF09-8540-0644-9C70-2762347BBC52}"/>
              </a:ext>
            </a:extLst>
          </p:cNvPr>
          <p:cNvSpPr/>
          <p:nvPr/>
        </p:nvSpPr>
        <p:spPr>
          <a:xfrm>
            <a:off x="2659613" y="1843087"/>
            <a:ext cx="526500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49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ADD1-705D-DF40-85E2-B17A66595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Indeed, when we look at single-cell RNA-seq, deletion regions show 1 allele</a:t>
            </a:r>
          </a:p>
        </p:txBody>
      </p:sp>
      <p:pic>
        <p:nvPicPr>
          <p:cNvPr id="6" name="Content Placeholder 5" descr="Scatter chart, qr code&#10;&#10;Description automatically generated">
            <a:extLst>
              <a:ext uri="{FF2B5EF4-FFF2-40B4-BE49-F238E27FC236}">
                <a16:creationId xmlns:a16="http://schemas.microsoft.com/office/drawing/2014/main" id="{CFBEA825-FC4E-8E44-A501-C54923E88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9613" y="1825625"/>
            <a:ext cx="6872773" cy="435133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151B14-9B24-9942-B7F5-86E47CDF383A}"/>
              </a:ext>
            </a:extLst>
          </p:cNvPr>
          <p:cNvSpPr/>
          <p:nvPr/>
        </p:nvSpPr>
        <p:spPr>
          <a:xfrm>
            <a:off x="3186113" y="2714623"/>
            <a:ext cx="3471862" cy="3243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9CFF09-8540-0644-9C70-2762347BBC52}"/>
              </a:ext>
            </a:extLst>
          </p:cNvPr>
          <p:cNvSpPr/>
          <p:nvPr/>
        </p:nvSpPr>
        <p:spPr>
          <a:xfrm>
            <a:off x="2659613" y="1843087"/>
            <a:ext cx="526500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32-Point Star 8">
            <a:extLst>
              <a:ext uri="{FF2B5EF4-FFF2-40B4-BE49-F238E27FC236}">
                <a16:creationId xmlns:a16="http://schemas.microsoft.com/office/drawing/2014/main" id="{1714F040-A6C7-FA43-A5EF-560ABC62D3F6}"/>
              </a:ext>
            </a:extLst>
          </p:cNvPr>
          <p:cNvSpPr/>
          <p:nvPr/>
        </p:nvSpPr>
        <p:spPr>
          <a:xfrm>
            <a:off x="9532386" y="2768773"/>
            <a:ext cx="2465041" cy="2465041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 do some single cells not have coverage?</a:t>
            </a:r>
          </a:p>
        </p:txBody>
      </p:sp>
    </p:spTree>
    <p:extLst>
      <p:ext uri="{BB962C8B-B14F-4D97-AF65-F5344CB8AC3E}">
        <p14:creationId xmlns:p14="http://schemas.microsoft.com/office/powerpoint/2010/main" val="3759711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AC7EE-DD1E-924E-A62A-32297273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 Applications of single-cell and spatial omics in the study of cancer </a:t>
            </a:r>
          </a:p>
        </p:txBody>
      </p:sp>
      <p:pic>
        <p:nvPicPr>
          <p:cNvPr id="3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A2FA1B0-63D7-954C-B6AC-8B852B8B3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001" y="1690688"/>
            <a:ext cx="6663998" cy="49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68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ADD1-705D-DF40-85E2-B17A66595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However, when we look at single-cell RNA-seq, even diploid regions some times show only 1 allele</a:t>
            </a:r>
          </a:p>
        </p:txBody>
      </p:sp>
      <p:pic>
        <p:nvPicPr>
          <p:cNvPr id="6" name="Content Placeholder 5" descr="Scatter chart, qr code&#10;&#10;Description automatically generated">
            <a:extLst>
              <a:ext uri="{FF2B5EF4-FFF2-40B4-BE49-F238E27FC236}">
                <a16:creationId xmlns:a16="http://schemas.microsoft.com/office/drawing/2014/main" id="{CFBEA825-FC4E-8E44-A501-C54923E88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9613" y="1825625"/>
            <a:ext cx="6872773" cy="4351338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9CFF09-8540-0644-9C70-2762347BBC52}"/>
              </a:ext>
            </a:extLst>
          </p:cNvPr>
          <p:cNvSpPr/>
          <p:nvPr/>
        </p:nvSpPr>
        <p:spPr>
          <a:xfrm>
            <a:off x="2659613" y="1843087"/>
            <a:ext cx="526500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32-Point Star 8">
            <a:extLst>
              <a:ext uri="{FF2B5EF4-FFF2-40B4-BE49-F238E27FC236}">
                <a16:creationId xmlns:a16="http://schemas.microsoft.com/office/drawing/2014/main" id="{1714F040-A6C7-FA43-A5EF-560ABC62D3F6}"/>
              </a:ext>
            </a:extLst>
          </p:cNvPr>
          <p:cNvSpPr/>
          <p:nvPr/>
        </p:nvSpPr>
        <p:spPr>
          <a:xfrm>
            <a:off x="9532386" y="2768773"/>
            <a:ext cx="2465041" cy="2465041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 do you think this is?</a:t>
            </a:r>
          </a:p>
        </p:txBody>
      </p:sp>
    </p:spTree>
    <p:extLst>
      <p:ext uri="{BB962C8B-B14F-4D97-AF65-F5344CB8AC3E}">
        <p14:creationId xmlns:p14="http://schemas.microsoft.com/office/powerpoint/2010/main" val="3692994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ADD1-705D-DF40-85E2-B17A66595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Random mono-allelic expression/detection presents challenges but if we look across a large enough region, we can calculate probabilities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9CFF09-8540-0644-9C70-2762347BBC52}"/>
              </a:ext>
            </a:extLst>
          </p:cNvPr>
          <p:cNvSpPr/>
          <p:nvPr/>
        </p:nvSpPr>
        <p:spPr>
          <a:xfrm>
            <a:off x="2659613" y="1843087"/>
            <a:ext cx="526500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53999-448B-6049-89B7-B316E98EC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that we estimate random mono-allelic expression/detection in single cells occur 50% of the time</a:t>
            </a:r>
          </a:p>
          <a:p>
            <a:r>
              <a:rPr lang="en-US" dirty="0"/>
              <a:t>For a single gene in a single cell, I observe 1 allele</a:t>
            </a:r>
          </a:p>
          <a:p>
            <a:r>
              <a:rPr lang="en-US" dirty="0"/>
              <a:t>I conclude that this cell must have a deletion</a:t>
            </a:r>
          </a:p>
          <a:p>
            <a:r>
              <a:rPr lang="en-US" dirty="0"/>
              <a:t>What do you think of my conclusion?</a:t>
            </a:r>
          </a:p>
        </p:txBody>
      </p:sp>
    </p:spTree>
    <p:extLst>
      <p:ext uri="{BB962C8B-B14F-4D97-AF65-F5344CB8AC3E}">
        <p14:creationId xmlns:p14="http://schemas.microsoft.com/office/powerpoint/2010/main" val="1696933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ADD1-705D-DF40-85E2-B17A66595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Random mono-allelic expression/detection presents challenges but if we look across a large enough region, we can calculate probabilities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9CFF09-8540-0644-9C70-2762347BBC52}"/>
              </a:ext>
            </a:extLst>
          </p:cNvPr>
          <p:cNvSpPr/>
          <p:nvPr/>
        </p:nvSpPr>
        <p:spPr>
          <a:xfrm>
            <a:off x="2659613" y="1843087"/>
            <a:ext cx="526500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53999-448B-6049-89B7-B316E98EC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that we estimate random mono-allelic expression/detection in single cells occur 50% of the time</a:t>
            </a:r>
          </a:p>
          <a:p>
            <a:r>
              <a:rPr lang="en-US" dirty="0"/>
              <a:t>Across 100 genes that are sequential to each each along the genome in a single cell, I observe the same single allele</a:t>
            </a:r>
          </a:p>
          <a:p>
            <a:r>
              <a:rPr lang="en-US" dirty="0"/>
              <a:t>I conclude that this cell must have a deletion</a:t>
            </a:r>
          </a:p>
          <a:p>
            <a:r>
              <a:rPr lang="en-US" dirty="0"/>
              <a:t>What do you think of my conclusion?</a:t>
            </a:r>
          </a:p>
        </p:txBody>
      </p:sp>
    </p:spTree>
    <p:extLst>
      <p:ext uri="{BB962C8B-B14F-4D97-AF65-F5344CB8AC3E}">
        <p14:creationId xmlns:p14="http://schemas.microsoft.com/office/powerpoint/2010/main" val="172037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EB992-62F9-F843-B4B2-6649DD319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Approach: use patterns of allelic imbalance in a Bayesian hierarchical model to predict the probability a cell has a deletion</a:t>
            </a:r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A10E9B-3F45-2643-A646-70F3FCD88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7464"/>
          <a:stretch/>
        </p:blipFill>
        <p:spPr>
          <a:xfrm>
            <a:off x="1859007" y="1919415"/>
            <a:ext cx="8473986" cy="4573460"/>
          </a:xfrm>
        </p:spPr>
      </p:pic>
    </p:spTree>
    <p:extLst>
      <p:ext uri="{BB962C8B-B14F-4D97-AF65-F5344CB8AC3E}">
        <p14:creationId xmlns:p14="http://schemas.microsoft.com/office/powerpoint/2010/main" val="4059251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EB992-62F9-F843-B4B2-6649DD319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Validate using FISH imaging</a:t>
            </a:r>
          </a:p>
        </p:txBody>
      </p:sp>
      <p:pic>
        <p:nvPicPr>
          <p:cNvPr id="7" name="Content Placeholder 6" descr="A picture containing text, light, traffic, sitting&#10;&#10;Description automatically generated">
            <a:extLst>
              <a:ext uri="{FF2B5EF4-FFF2-40B4-BE49-F238E27FC236}">
                <a16:creationId xmlns:a16="http://schemas.microsoft.com/office/drawing/2014/main" id="{2BB87E41-F9CB-0147-9CE8-3619E5DB9D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0985"/>
          <a:stretch/>
        </p:blipFill>
        <p:spPr>
          <a:xfrm>
            <a:off x="1135117" y="1690688"/>
            <a:ext cx="4294133" cy="4533416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65DA11D-327E-9841-A63F-B346253409D1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172201" y="1825625"/>
            <a:ext cx="518160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IGH is on chromosome 14</a:t>
            </a:r>
          </a:p>
          <a:p>
            <a:r>
              <a:rPr lang="en-US" dirty="0"/>
              <a:t>MAF is on chromosome 16</a:t>
            </a:r>
          </a:p>
          <a:p>
            <a:r>
              <a:rPr lang="en-US" dirty="0"/>
              <a:t>Our single-cell CNV analysis suggests there is a deletion of chromosome 16 but not chromosome 14. What would we expect to see if there was a deletion on chromosome 16 but not chromosome 14?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96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B11C0-3322-5643-BB23-CC8A5757C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 to sequential multiple myeloma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EA8AD-E734-634A-A7BF-90DC4BDC0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99"/>
          <a:stretch/>
        </p:blipFill>
        <p:spPr>
          <a:xfrm>
            <a:off x="1530350" y="2017985"/>
            <a:ext cx="9131300" cy="571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2FF831-43A8-6142-BDFF-444AC2B70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50" y="5705475"/>
            <a:ext cx="8216900" cy="78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9C8B36-843F-6D41-9D56-01B554C46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0" y="1746250"/>
            <a:ext cx="7886700" cy="254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0D7FA0-88CE-6B41-A5BE-9380BF284E22}"/>
              </a:ext>
            </a:extLst>
          </p:cNvPr>
          <p:cNvSpPr/>
          <p:nvPr/>
        </p:nvSpPr>
        <p:spPr>
          <a:xfrm>
            <a:off x="6337737" y="5092262"/>
            <a:ext cx="2648607" cy="1580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6D9C97-EC16-C44D-B32D-476A4292E16D}"/>
              </a:ext>
            </a:extLst>
          </p:cNvPr>
          <p:cNvSpPr/>
          <p:nvPr/>
        </p:nvSpPr>
        <p:spPr>
          <a:xfrm>
            <a:off x="1530350" y="5277998"/>
            <a:ext cx="2648607" cy="1580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120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B11C0-3322-5643-BB23-CC8A5757C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 to sequential multiple myeloma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EA8AD-E734-634A-A7BF-90DC4BDC0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99"/>
          <a:stretch/>
        </p:blipFill>
        <p:spPr>
          <a:xfrm>
            <a:off x="1530350" y="2017985"/>
            <a:ext cx="9131300" cy="571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2FF831-43A8-6142-BDFF-444AC2B70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50" y="5705475"/>
            <a:ext cx="8216900" cy="787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0D7FA0-88CE-6B41-A5BE-9380BF284E22}"/>
              </a:ext>
            </a:extLst>
          </p:cNvPr>
          <p:cNvSpPr/>
          <p:nvPr/>
        </p:nvSpPr>
        <p:spPr>
          <a:xfrm>
            <a:off x="6337737" y="5092262"/>
            <a:ext cx="2648607" cy="1580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6D9C97-EC16-C44D-B32D-476A4292E16D}"/>
              </a:ext>
            </a:extLst>
          </p:cNvPr>
          <p:cNvSpPr/>
          <p:nvPr/>
        </p:nvSpPr>
        <p:spPr>
          <a:xfrm>
            <a:off x="1530350" y="5277998"/>
            <a:ext cx="2648607" cy="1580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BB3D3B-1BFC-2146-821B-9D18932D6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550" y="2983726"/>
            <a:ext cx="8051800" cy="2356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85E168-0535-9C4F-9FF3-579A9B8FE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650" y="1746250"/>
            <a:ext cx="78867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074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B11C0-3322-5643-BB23-CC8A5757C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 me: why did I infer CNVs from single cell RNA-seq data? What can I do now?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EA8AD-E734-634A-A7BF-90DC4BDC0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99"/>
          <a:stretch/>
        </p:blipFill>
        <p:spPr>
          <a:xfrm>
            <a:off x="1530350" y="2017985"/>
            <a:ext cx="9131300" cy="571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2FF831-43A8-6142-BDFF-444AC2B70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50" y="5705475"/>
            <a:ext cx="8216900" cy="787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0D7FA0-88CE-6B41-A5BE-9380BF284E22}"/>
              </a:ext>
            </a:extLst>
          </p:cNvPr>
          <p:cNvSpPr/>
          <p:nvPr/>
        </p:nvSpPr>
        <p:spPr>
          <a:xfrm>
            <a:off x="6337737" y="5092262"/>
            <a:ext cx="2648607" cy="1580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85E168-0535-9C4F-9FF3-579A9B8FE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0" y="1746250"/>
            <a:ext cx="7886700" cy="254000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A7C8F78-A88B-2849-AEA1-054D3F1FC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9948" y="2638971"/>
            <a:ext cx="8407400" cy="30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771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913178-A256-B848-831B-A1979BCC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/>
              <a:t>And that’s how we inferred CNVs from single cell RNA-seq to interrogate the impact of CNVs on gene expression in multiple myeloma at the single cell level</a:t>
            </a:r>
            <a:br>
              <a:rPr lang="en-US" sz="2700" b="1" dirty="0"/>
            </a:br>
            <a:br>
              <a:rPr lang="en-US" dirty="0"/>
            </a:br>
            <a:r>
              <a:rPr lang="en-US" dirty="0"/>
              <a:t>Questions before we move on?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188C75F-AC3F-3F45-A717-90C43D0AE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en-US" dirty="0"/>
              <a:t>to another cancer application</a:t>
            </a:r>
          </a:p>
        </p:txBody>
      </p:sp>
    </p:spTree>
    <p:extLst>
      <p:ext uri="{BB962C8B-B14F-4D97-AF65-F5344CB8AC3E}">
        <p14:creationId xmlns:p14="http://schemas.microsoft.com/office/powerpoint/2010/main" val="3854852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CD4BE50-2390-3B4D-90A7-EA6D58B1F58D}"/>
              </a:ext>
            </a:extLst>
          </p:cNvPr>
          <p:cNvSpPr txBox="1"/>
          <p:nvPr/>
        </p:nvSpPr>
        <p:spPr>
          <a:xfrm>
            <a:off x="8489324" y="6308209"/>
            <a:ext cx="3488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(Hara et al, Cancer Cell, June 2021)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A19C2D67-DD6E-EC4D-970E-1CF0AD6F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Goal: how are transcriptionally distinct GBM subtypes spatially organized in tumors?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C7040C-D51A-854E-8711-6D0FF6670F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Context</a:t>
            </a:r>
          </a:p>
          <a:p>
            <a:r>
              <a:rPr lang="en-US" dirty="0"/>
              <a:t>The year is 2020</a:t>
            </a:r>
          </a:p>
          <a:p>
            <a:r>
              <a:rPr lang="en-US" dirty="0"/>
              <a:t>Collaborator Mario Suva’s lab used single-cell RNA-seq to identify transcriptionally distinct subtypes of GBM cells</a:t>
            </a:r>
          </a:p>
          <a:p>
            <a:r>
              <a:rPr lang="en-US" dirty="0"/>
              <a:t>But how they were organized spatially in tumors is unclear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Approach:</a:t>
            </a:r>
          </a:p>
          <a:p>
            <a:r>
              <a:rPr lang="en-US" dirty="0"/>
              <a:t>Target 155 genes relevant for distinguishing between GBM subtypes and cells in tumor microenvironment</a:t>
            </a:r>
          </a:p>
          <a:p>
            <a:r>
              <a:rPr lang="en-US" dirty="0"/>
              <a:t>Apply MERFISH to characterize spatial organization</a:t>
            </a:r>
          </a:p>
        </p:txBody>
      </p:sp>
      <p:pic>
        <p:nvPicPr>
          <p:cNvPr id="11268" name="Picture 4" descr="Glioblastoma's shape-shifting nature | Harvard Stem Cell Institute (HSCI)">
            <a:extLst>
              <a:ext uri="{FF2B5EF4-FFF2-40B4-BE49-F238E27FC236}">
                <a16:creationId xmlns:a16="http://schemas.microsoft.com/office/drawing/2014/main" id="{8D83152C-056C-9E49-A814-DDF3303E1BC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21" y="2356420"/>
            <a:ext cx="5114988" cy="288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342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35BC23A-444E-0E41-9C8A-4C3075C1D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73" y="1830652"/>
            <a:ext cx="5606528" cy="4099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8B4FBA-5109-FE45-89F8-4F40C2515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Goal: how do putative driver mutations impact gene expression in cancer cells at single cell level?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4487EC-708F-A341-AC94-087A1758C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7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Context:</a:t>
            </a:r>
          </a:p>
          <a:p>
            <a:r>
              <a:rPr lang="en-US" dirty="0"/>
              <a:t>The year is 2014</a:t>
            </a:r>
          </a:p>
          <a:p>
            <a:r>
              <a:rPr lang="en-US" dirty="0"/>
              <a:t>Single cell RNA-seq is still new (other single cells omics were still being developed)</a:t>
            </a:r>
          </a:p>
          <a:p>
            <a:r>
              <a:rPr lang="en-US" dirty="0"/>
              <a:t>Applications in cancer are limited due to concerns of technical noise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9AA00-3ADE-D240-9F19-8E1B4188EEF2}"/>
              </a:ext>
            </a:extLst>
          </p:cNvPr>
          <p:cNvSpPr txBox="1"/>
          <p:nvPr/>
        </p:nvSpPr>
        <p:spPr>
          <a:xfrm>
            <a:off x="235613" y="6303578"/>
            <a:ext cx="58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jef.works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/assets/papers/jccell201610005.pdf</a:t>
            </a:r>
          </a:p>
        </p:txBody>
      </p:sp>
    </p:spTree>
    <p:extLst>
      <p:ext uri="{BB962C8B-B14F-4D97-AF65-F5344CB8AC3E}">
        <p14:creationId xmlns:p14="http://schemas.microsoft.com/office/powerpoint/2010/main" val="2933709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4">
            <a:extLst>
              <a:ext uri="{FF2B5EF4-FFF2-40B4-BE49-F238E27FC236}">
                <a16:creationId xmlns:a16="http://schemas.microsoft.com/office/drawing/2014/main" id="{A19C2D67-DD6E-EC4D-970E-1CF0AD6F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Using single-cell RNA-seq data, design panel of genes to distinguish between GBM subtypes and cells in tumor microenvironment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884F5EA-7333-F54F-B934-9011C8E6398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22543" y="-675440"/>
            <a:ext cx="3346915" cy="93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488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4">
            <a:extLst>
              <a:ext uri="{FF2B5EF4-FFF2-40B4-BE49-F238E27FC236}">
                <a16:creationId xmlns:a16="http://schemas.microsoft.com/office/drawing/2014/main" id="{A19C2D67-DD6E-EC4D-970E-1CF0AD6F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Apply MERFISH imaging to profile the expression of these genes. Cluster together with single-cell RNA-seq data to identify same cell-types.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E9BAE94-880E-2E46-A950-3FC3A1B1E46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117" y="1836355"/>
            <a:ext cx="4711262" cy="470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BB3F508-9337-4B41-8605-CE696DF28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370" y="1564564"/>
            <a:ext cx="2029970" cy="50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EE198A6-9D4F-1847-A63D-97F8A2090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917" y="1564564"/>
            <a:ext cx="1964518" cy="50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701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4">
            <a:extLst>
              <a:ext uri="{FF2B5EF4-FFF2-40B4-BE49-F238E27FC236}">
                <a16:creationId xmlns:a16="http://schemas.microsoft.com/office/drawing/2014/main" id="{A19C2D67-DD6E-EC4D-970E-1CF0AD6F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See how cell-types are organized in different GBM tumor slices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2D20505-18D6-B841-BAA4-6FA7486E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7" y="1880245"/>
            <a:ext cx="8520506" cy="423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453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4">
            <a:extLst>
              <a:ext uri="{FF2B5EF4-FFF2-40B4-BE49-F238E27FC236}">
                <a16:creationId xmlns:a16="http://schemas.microsoft.com/office/drawing/2014/main" id="{A19C2D67-DD6E-EC4D-970E-1CF0AD6F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Quantify spatial relationships to find macrophages to be spatially enriched in around MES GBM cells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042D343F-32B8-054B-B4B2-312B080AC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80" y="2227755"/>
            <a:ext cx="9554439" cy="349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3016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4">
            <a:extLst>
              <a:ext uri="{FF2B5EF4-FFF2-40B4-BE49-F238E27FC236}">
                <a16:creationId xmlns:a16="http://schemas.microsoft.com/office/drawing/2014/main" id="{A19C2D67-DD6E-EC4D-970E-1CF0AD6F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Quick question: there are many kinds of macrophages (M1/M2, microglia, </a:t>
            </a:r>
            <a:r>
              <a:rPr lang="en-US" sz="3200" dirty="0" err="1"/>
              <a:t>etc</a:t>
            </a:r>
            <a:r>
              <a:rPr lang="en-US" sz="3200" dirty="0"/>
              <a:t>). Do you think we can distinguish them here?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042D343F-32B8-054B-B4B2-312B080AC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80" y="2227755"/>
            <a:ext cx="9554439" cy="349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717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913178-A256-B848-831B-A1979BCC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/>
              <a:t>And that’s how we characterized the spatial organization of cell-types and cancer cell states in GBM</a:t>
            </a:r>
            <a:br>
              <a:rPr lang="en-US" sz="2700" b="1" dirty="0"/>
            </a:br>
            <a:br>
              <a:rPr lang="en-US" dirty="0"/>
            </a:br>
            <a:r>
              <a:rPr lang="en-US" dirty="0"/>
              <a:t>Questions before we move on?</a:t>
            </a:r>
          </a:p>
        </p:txBody>
      </p:sp>
    </p:spTree>
    <p:extLst>
      <p:ext uri="{BB962C8B-B14F-4D97-AF65-F5344CB8AC3E}">
        <p14:creationId xmlns:p14="http://schemas.microsoft.com/office/powerpoint/2010/main" val="32115431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AD1949-DF05-8041-85EC-123151C17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GDV_rc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632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6584CB-5651-B348-A58E-6A2DDC796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5176"/>
          <a:stretch/>
        </p:blipFill>
        <p:spPr>
          <a:xfrm>
            <a:off x="6367399" y="665413"/>
            <a:ext cx="5257800" cy="286565"/>
          </a:xfrm>
          <a:prstGeom prst="rect">
            <a:avLst/>
          </a:prstGeom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4D4D1F9F-0543-CE4D-94D6-39AAD3A7CDF5}"/>
              </a:ext>
            </a:extLst>
          </p:cNvPr>
          <p:cNvSpPr txBox="1">
            <a:spLocks/>
          </p:cNvSpPr>
          <p:nvPr/>
        </p:nvSpPr>
        <p:spPr>
          <a:xfrm>
            <a:off x="838200" y="801007"/>
            <a:ext cx="4986403" cy="53759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Context:</a:t>
            </a:r>
          </a:p>
          <a:p>
            <a:r>
              <a:rPr lang="en-US" dirty="0"/>
              <a:t>Collaborator Catherine Wu’s lab had just used bulk Whole Genome Sequencing to identify a reoccurring mutation in the gene </a:t>
            </a:r>
            <a:r>
              <a:rPr lang="en-US" i="1" dirty="0"/>
              <a:t>SF3B1</a:t>
            </a:r>
            <a:r>
              <a:rPr lang="en-US" dirty="0"/>
              <a:t> in ~15% of CLL patients and is associated with poor prognosis </a:t>
            </a:r>
          </a:p>
          <a:p>
            <a:r>
              <a:rPr lang="en-US" i="1" dirty="0"/>
              <a:t>SF3B1</a:t>
            </a:r>
            <a:r>
              <a:rPr lang="en-US" dirty="0"/>
              <a:t> encodes a protein that is part of the splicing machinery</a:t>
            </a:r>
          </a:p>
          <a:p>
            <a:r>
              <a:rPr lang="en-US" dirty="0"/>
              <a:t>So we hypothesized </a:t>
            </a:r>
            <a:r>
              <a:rPr lang="en-US" i="1" dirty="0"/>
              <a:t>SF3B1</a:t>
            </a:r>
            <a:r>
              <a:rPr lang="en-US" dirty="0"/>
              <a:t> mutation may be impacting alternative splicing </a:t>
            </a:r>
            <a:br>
              <a:rPr lang="en-US" dirty="0"/>
            </a:br>
            <a:r>
              <a:rPr lang="en-US" dirty="0"/>
              <a:t>-&gt; first use bulk RNA-seq</a:t>
            </a:r>
          </a:p>
        </p:txBody>
      </p:sp>
      <p:pic>
        <p:nvPicPr>
          <p:cNvPr id="1026" name="Picture 2" descr="Patients Icon #347072 - Free Icons Library">
            <a:extLst>
              <a:ext uri="{FF2B5EF4-FFF2-40B4-BE49-F238E27FC236}">
                <a16:creationId xmlns:a16="http://schemas.microsoft.com/office/drawing/2014/main" id="{4FC67284-F3BA-2044-8D2F-E51AA1D51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209" y="1153928"/>
            <a:ext cx="1382038" cy="138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atients Icon #347072 - Free Icons Library">
            <a:extLst>
              <a:ext uri="{FF2B5EF4-FFF2-40B4-BE49-F238E27FC236}">
                <a16:creationId xmlns:a16="http://schemas.microsoft.com/office/drawing/2014/main" id="{3BFBE98C-F1C5-9648-8E8B-0393509BC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050" y="1153928"/>
            <a:ext cx="1382038" cy="138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atients Icon #347072 - Free Icons Library">
            <a:extLst>
              <a:ext uri="{FF2B5EF4-FFF2-40B4-BE49-F238E27FC236}">
                <a16:creationId xmlns:a16="http://schemas.microsoft.com/office/drawing/2014/main" id="{4BA09511-40DA-3C48-A0A7-E41D9281C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891" y="1153928"/>
            <a:ext cx="1382038" cy="138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628296-098D-8046-A950-39B1C094FB98}"/>
              </a:ext>
            </a:extLst>
          </p:cNvPr>
          <p:cNvSpPr txBox="1"/>
          <p:nvPr/>
        </p:nvSpPr>
        <p:spPr>
          <a:xfrm>
            <a:off x="7823177" y="2553250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SF3B1</a:t>
            </a:r>
            <a:r>
              <a:rPr lang="en-US" dirty="0"/>
              <a:t> WT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7D5D3D-3277-B94F-BEF4-E198842EF65A}"/>
              </a:ext>
            </a:extLst>
          </p:cNvPr>
          <p:cNvSpPr txBox="1"/>
          <p:nvPr/>
        </p:nvSpPr>
        <p:spPr>
          <a:xfrm>
            <a:off x="9428035" y="2553250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SF3B1</a:t>
            </a:r>
            <a:r>
              <a:rPr lang="en-US" dirty="0"/>
              <a:t> mut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827F1C42-C64C-8847-BEDF-03ED062F16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3"/>
          <a:stretch/>
        </p:blipFill>
        <p:spPr>
          <a:xfrm>
            <a:off x="6936841" y="3105803"/>
            <a:ext cx="3460378" cy="3086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2F58CE-DA18-834B-B826-79B86E32B23D}"/>
              </a:ext>
            </a:extLst>
          </p:cNvPr>
          <p:cNvSpPr txBox="1"/>
          <p:nvPr/>
        </p:nvSpPr>
        <p:spPr>
          <a:xfrm>
            <a:off x="6433963" y="2534521"/>
            <a:ext cx="9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83DF94-B2FA-424C-A0FD-5BCBC7FFF8E0}"/>
              </a:ext>
            </a:extLst>
          </p:cNvPr>
          <p:cNvSpPr txBox="1"/>
          <p:nvPr/>
        </p:nvSpPr>
        <p:spPr>
          <a:xfrm>
            <a:off x="8793271" y="640361"/>
            <a:ext cx="149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 cell cancer)</a:t>
            </a:r>
          </a:p>
        </p:txBody>
      </p:sp>
    </p:spTree>
    <p:extLst>
      <p:ext uri="{BB962C8B-B14F-4D97-AF65-F5344CB8AC3E}">
        <p14:creationId xmlns:p14="http://schemas.microsoft.com/office/powerpoint/2010/main" val="1782233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2CCDB-0ED8-C645-A476-7F60B170D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these samples, all these reads, all these aberrant splice events</a:t>
            </a:r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2EDEF77-2877-4847-8464-0E6910581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260" y="2582862"/>
            <a:ext cx="4689475" cy="3910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76EDB1-D746-0649-9B26-FE2FDDB9CFAD}"/>
              </a:ext>
            </a:extLst>
          </p:cNvPr>
          <p:cNvSpPr txBox="1"/>
          <p:nvPr/>
        </p:nvSpPr>
        <p:spPr>
          <a:xfrm>
            <a:off x="2557305" y="1895618"/>
            <a:ext cx="7077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Recall: Visualizing one splice event in 4 samples</a:t>
            </a:r>
          </a:p>
        </p:txBody>
      </p:sp>
      <p:sp>
        <p:nvSpPr>
          <p:cNvPr id="6" name="32-Point Star 5">
            <a:extLst>
              <a:ext uri="{FF2B5EF4-FFF2-40B4-BE49-F238E27FC236}">
                <a16:creationId xmlns:a16="http://schemas.microsoft.com/office/drawing/2014/main" id="{FC7ED86F-2D9B-F249-AF46-4F9193222049}"/>
              </a:ext>
            </a:extLst>
          </p:cNvPr>
          <p:cNvSpPr/>
          <p:nvPr/>
        </p:nvSpPr>
        <p:spPr>
          <a:xfrm>
            <a:off x="8898818" y="3574658"/>
            <a:ext cx="2998322" cy="2998322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do we visualize 100s of splice events in 100s of samples?</a:t>
            </a:r>
          </a:p>
        </p:txBody>
      </p:sp>
    </p:spTree>
    <p:extLst>
      <p:ext uri="{BB962C8B-B14F-4D97-AF65-F5344CB8AC3E}">
        <p14:creationId xmlns:p14="http://schemas.microsoft.com/office/powerpoint/2010/main" val="10305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65D6-F953-2F42-B50E-21C6A40A0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Summarize the data by calculating a Percent Spliced In (PSI): percentage of reads including specific gene sequences (cryptic exon)</a:t>
            </a:r>
          </a:p>
        </p:txBody>
      </p:sp>
      <p:pic>
        <p:nvPicPr>
          <p:cNvPr id="2056" name="Picture 8" descr="The complicated world of splice QTLs - Gymrek Lab">
            <a:extLst>
              <a:ext uri="{FF2B5EF4-FFF2-40B4-BE49-F238E27FC236}">
                <a16:creationId xmlns:a16="http://schemas.microsoft.com/office/drawing/2014/main" id="{FC4BA196-2D5E-6740-B1D9-680A71C5E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3037039"/>
            <a:ext cx="9880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A8453B-AD51-4148-9EFA-4C10F8082311}"/>
              </a:ext>
            </a:extLst>
          </p:cNvPr>
          <p:cNvSpPr txBox="1"/>
          <p:nvPr/>
        </p:nvSpPr>
        <p:spPr>
          <a:xfrm>
            <a:off x="838200" y="2238247"/>
            <a:ext cx="2910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For a cryptic exon:</a:t>
            </a:r>
          </a:p>
        </p:txBody>
      </p:sp>
    </p:spTree>
    <p:extLst>
      <p:ext uri="{BB962C8B-B14F-4D97-AF65-F5344CB8AC3E}">
        <p14:creationId xmlns:p14="http://schemas.microsoft.com/office/powerpoint/2010/main" val="697476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6A899-743C-4940-A5DC-DBB1321E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question: what is the PSI for exon 2 of this gene in this sample given these reads?</a:t>
            </a:r>
          </a:p>
        </p:txBody>
      </p:sp>
      <p:pic>
        <p:nvPicPr>
          <p:cNvPr id="3074" name="Picture 2" descr="Frequently Asked Questions What is SpliceSeq? SpliceSeq is an analytical  tool for RNASeq data with an interactive, visual results viewer. It can be  used to explore the transcriptome of a single sample or group of samples  and performs comparative analysis ...">
            <a:extLst>
              <a:ext uri="{FF2B5EF4-FFF2-40B4-BE49-F238E27FC236}">
                <a16:creationId xmlns:a16="http://schemas.microsoft.com/office/drawing/2014/main" id="{012B778E-E554-D445-AA99-43674DC582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539"/>
          <a:stretch/>
        </p:blipFill>
        <p:spPr bwMode="auto">
          <a:xfrm>
            <a:off x="1060767" y="1796170"/>
            <a:ext cx="9551614" cy="196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F814D1-CCD9-CA43-94DD-B2611F44EE74}"/>
              </a:ext>
            </a:extLst>
          </p:cNvPr>
          <p:cNvSpPr/>
          <p:nvPr/>
        </p:nvSpPr>
        <p:spPr>
          <a:xfrm>
            <a:off x="1250633" y="3628054"/>
            <a:ext cx="1866378" cy="554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he complicated world of splice QTLs - Gymrek Lab">
            <a:extLst>
              <a:ext uri="{FF2B5EF4-FFF2-40B4-BE49-F238E27FC236}">
                <a16:creationId xmlns:a16="http://schemas.microsoft.com/office/drawing/2014/main" id="{B2492A98-CD99-AF41-8B1E-A6DFBC519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67" y="4051694"/>
            <a:ext cx="9880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288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6A899-743C-4940-A5DC-DBB1321E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question: what is the PSI for exon 2 of this gene in this sample given these reads?</a:t>
            </a:r>
          </a:p>
        </p:txBody>
      </p:sp>
      <p:pic>
        <p:nvPicPr>
          <p:cNvPr id="3074" name="Picture 2" descr="Frequently Asked Questions What is SpliceSeq? SpliceSeq is an analytical  tool for RNASeq data with an interactive, visual results viewer. It can be  used to explore the transcriptome of a single sample or group of samples  and performs comparative analysis ...">
            <a:extLst>
              <a:ext uri="{FF2B5EF4-FFF2-40B4-BE49-F238E27FC236}">
                <a16:creationId xmlns:a16="http://schemas.microsoft.com/office/drawing/2014/main" id="{012B778E-E554-D445-AA99-43674DC582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539"/>
          <a:stretch/>
        </p:blipFill>
        <p:spPr bwMode="auto">
          <a:xfrm>
            <a:off x="1051142" y="3085469"/>
            <a:ext cx="9551614" cy="196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quently Asked Questions What is SpliceSeq? SpliceSeq is an analytical  tool for RNASeq data with an interactive, visual results viewer. It can be  used to explore the transcriptome of a single sample or group of samples  and performs comparative analysis ...">
            <a:extLst>
              <a:ext uri="{FF2B5EF4-FFF2-40B4-BE49-F238E27FC236}">
                <a16:creationId xmlns:a16="http://schemas.microsoft.com/office/drawing/2014/main" id="{E38B6144-DE1A-5D47-9205-37DF365D5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0" b="22385"/>
          <a:stretch/>
        </p:blipFill>
        <p:spPr bwMode="auto">
          <a:xfrm>
            <a:off x="1026090" y="2605881"/>
            <a:ext cx="9551614" cy="65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60E1EE-D77A-B747-BD65-BEA6DF056F7B}"/>
              </a:ext>
            </a:extLst>
          </p:cNvPr>
          <p:cNvSpPr/>
          <p:nvPr/>
        </p:nvSpPr>
        <p:spPr>
          <a:xfrm>
            <a:off x="1265129" y="2605882"/>
            <a:ext cx="1866378" cy="1377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07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1502</TotalTime>
  <Words>1368</Words>
  <Application>Microsoft Macintosh PowerPoint</Application>
  <PresentationFormat>Widescreen</PresentationFormat>
  <Paragraphs>126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1_Office Theme</vt:lpstr>
      <vt:lpstr>PowerPoint Presentation</vt:lpstr>
      <vt:lpstr>Announcements</vt:lpstr>
      <vt:lpstr>Today: Applications of single-cell and spatial omics in the study of cancer </vt:lpstr>
      <vt:lpstr>Goal: how do putative driver mutations impact gene expression in cancer cells at single cell level?</vt:lpstr>
      <vt:lpstr>PowerPoint Presentation</vt:lpstr>
      <vt:lpstr>All these samples, all these reads, all these aberrant splice events</vt:lpstr>
      <vt:lpstr>Summarize the data by calculating a Percent Spliced In (PSI): percentage of reads including specific gene sequences (cryptic exon)</vt:lpstr>
      <vt:lpstr>Quick question: what is the PSI for exon 2 of this gene in this sample given these reads?</vt:lpstr>
      <vt:lpstr>Quick question: what is the PSI for exon 2 of this gene in this sample given these reads?</vt:lpstr>
      <vt:lpstr>Results</vt:lpstr>
      <vt:lpstr>Quick question: what would you think if my results looked instead like this?</vt:lpstr>
      <vt:lpstr>Validation by PCR on additional samples using specific primers complementary to unique sequence in splice variant</vt:lpstr>
      <vt:lpstr>Validation by knock-in to K562 cells + PCR using specific primers complementary to unique sequence in splice variant</vt:lpstr>
      <vt:lpstr>We wanted to validate in single cells but this was the early days of single-cell sequencing…</vt:lpstr>
      <vt:lpstr>Invented an approach based on PCR</vt:lpstr>
      <vt:lpstr>Invented an approach based on PCR</vt:lpstr>
      <vt:lpstr>Invented an approach based on PCR</vt:lpstr>
      <vt:lpstr>Invented an approach based on PCR</vt:lpstr>
      <vt:lpstr>And that’s how we showed SF3B1 mutation in CLL causes aberrant alternative splicing (impacting a variety of pathways and processes)  Questions before we move on?</vt:lpstr>
      <vt:lpstr>Goal: how do CNVs impact gene expression in cancer cells at the single cell level?</vt:lpstr>
      <vt:lpstr>Background: in diploid mammalian cells, we have two copies of autosomal genes</vt:lpstr>
      <vt:lpstr>Quick question: how can we tell these two copies apart?</vt:lpstr>
      <vt:lpstr>Quick question: how can we tell these two copies apart?</vt:lpstr>
      <vt:lpstr>Quick question: if the cell had a deletion (1x copy number loss), how would this affect the observed alleles in the expressed genes?</vt:lpstr>
      <vt:lpstr>Quick question: if the cell had a deletion (1x copy number loss), how would this affect the observed alleles in the expressed genes?</vt:lpstr>
      <vt:lpstr>Follow-up: Look at the RNA-seq reads for this cell. Do you think it has a deletion in this region?</vt:lpstr>
      <vt:lpstr>Follow-up: If we focus on SNPs that are supposed to be heterozygous in this sample, what do you think the region affected by deletion will look like?</vt:lpstr>
      <vt:lpstr>Indeed, in bulk RNA-seq, if we focus on known heterozygous SNP sites, diploid regions show 2 different allele and deletion regions show 1 allele</vt:lpstr>
      <vt:lpstr>Indeed, when we look at single-cell RNA-seq, deletion regions show 1 allele</vt:lpstr>
      <vt:lpstr>However, when we look at single-cell RNA-seq, even diploid regions some times show only 1 allele</vt:lpstr>
      <vt:lpstr>Random mono-allelic expression/detection presents challenges but if we look across a large enough region, we can calculate probabilities</vt:lpstr>
      <vt:lpstr>Random mono-allelic expression/detection presents challenges but if we look across a large enough region, we can calculate probabilities</vt:lpstr>
      <vt:lpstr>Approach: use patterns of allelic imbalance in a Bayesian hierarchical model to predict the probability a cell has a deletion</vt:lpstr>
      <vt:lpstr>Validate using FISH imaging</vt:lpstr>
      <vt:lpstr>Apply to sequential multiple myeloma sample</vt:lpstr>
      <vt:lpstr>Apply to sequential multiple myeloma sample</vt:lpstr>
      <vt:lpstr>Remind me: why did I infer CNVs from single cell RNA-seq data? What can I do now?</vt:lpstr>
      <vt:lpstr>And that’s how we inferred CNVs from single cell RNA-seq to interrogate the impact of CNVs on gene expression in multiple myeloma at the single cell level  Questions before we move on?</vt:lpstr>
      <vt:lpstr>Goal: how are transcriptionally distinct GBM subtypes spatially organized in tumors?</vt:lpstr>
      <vt:lpstr>Using single-cell RNA-seq data, design panel of genes to distinguish between GBM subtypes and cells in tumor microenvironment</vt:lpstr>
      <vt:lpstr>Apply MERFISH imaging to profile the expression of these genes. Cluster together with single-cell RNA-seq data to identify same cell-types. </vt:lpstr>
      <vt:lpstr>See how cell-types are organized in different GBM tumor slices</vt:lpstr>
      <vt:lpstr>Quantify spatial relationships to find macrophages to be spatially enriched in around MES GBM cells</vt:lpstr>
      <vt:lpstr>Quick question: there are many kinds of macrophages (M1/M2, microglia, etc). Do you think we can distinguish them here?</vt:lpstr>
      <vt:lpstr>And that’s how we characterized the spatial organization of cell-types and cancer cell states in GBM  Questions before we move on?</vt:lpstr>
      <vt:lpstr>bit.ly/GDV_rc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Fan</dc:creator>
  <cp:lastModifiedBy>Jean Fan</cp:lastModifiedBy>
  <cp:revision>4</cp:revision>
  <dcterms:created xsi:type="dcterms:W3CDTF">2022-02-28T20:49:05Z</dcterms:created>
  <dcterms:modified xsi:type="dcterms:W3CDTF">2022-03-02T15:26:01Z</dcterms:modified>
</cp:coreProperties>
</file>