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06" r:id="rId2"/>
    <p:sldId id="307" r:id="rId3"/>
    <p:sldId id="312" r:id="rId4"/>
    <p:sldId id="315" r:id="rId5"/>
    <p:sldId id="316" r:id="rId6"/>
    <p:sldId id="308" r:id="rId7"/>
    <p:sldId id="313" r:id="rId8"/>
    <p:sldId id="317" r:id="rId9"/>
    <p:sldId id="318" r:id="rId10"/>
    <p:sldId id="314" r:id="rId11"/>
    <p:sldId id="311" r:id="rId12"/>
    <p:sldId id="2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59"/>
    <p:restoredTop sz="94690"/>
  </p:normalViewPr>
  <p:slideViewPr>
    <p:cSldViewPr snapToGrid="0" snapToObjects="1">
      <p:cViewPr>
        <p:scale>
          <a:sx n="111" d="100"/>
          <a:sy n="111" d="100"/>
        </p:scale>
        <p:origin x="6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26AF1-D7D5-C748-B6F3-27A3F4102CF5}" type="datetimeFigureOut">
              <a:rPr lang="en-US" smtClean="0"/>
              <a:t>3/3/22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E1B55-194A-C64B-BADF-4FC847D36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38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E1B55-194A-C64B-BADF-4FC847D366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16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BA4F7-114A-C74B-A96C-82903A408D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94D973-E842-E148-BF7A-87F022C7D1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BD29A-29D4-9443-9738-799099A7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13127-5A6B-594D-A7C2-19C40B097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B3EC1-39EE-D94F-BE11-E7513C7B9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8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9C6A6-9382-794F-973E-02F6E66D8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149D4C-FA71-B245-A48F-6B06BB0A1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AE0165-666A-5B43-B8F3-D7C39EEC5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0A1B6F-C481-C54B-A7E3-CA88833FF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760C3-C1C5-D843-8DAE-05E32F757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5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5189E0-FB60-0F41-A54E-06B98B62B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26DEFA-EB34-BB44-B525-AADF52B0B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6D3EB3-F706-7549-8B2A-A53D9AA74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5DF2D-07F1-4746-A1B0-B754C9709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62764-8D29-B043-B3E2-A5605F1A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16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30A1E-473F-654B-AF69-31C505E4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9074EB-AB7D-1A4E-A36D-DFFDC8D5B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5E771-C924-FC41-8D0D-00A2EC150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4B221-ECC0-A34F-8C1E-C2DECA99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760C88-4EFA-8A4F-83ED-BB8A57970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29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80DB4-CC46-8640-B517-8D0AC5D85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C322F-3419-F24C-9A47-C6FA8F0A2B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7451F6-3EDB-FB4F-9BEA-06D730C7D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8D47C-236E-5E4F-B9F6-AA609291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C94D8-CA81-A448-9214-F0BCAFE0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7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AE45-C5B6-964D-899D-33C8FEE64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B181C-57B8-C94C-8813-EB300E7B3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415822-91C0-CB4D-857B-3ABBACF44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21632-3782-E448-AA36-B2DB8F6E7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4E55DA-5D1C-D540-B490-0ADE89DE2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96FCB-B391-944B-9A27-90317060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29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690CB-6298-1F42-BA68-D790764C7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E1181-48D4-084C-B6E9-9202D73395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56E5EB-445A-3B49-9DD2-8643B9F93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1EBAC2-DC51-5446-9F13-6824897ADB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4F2C26-883C-3947-8A37-FD23044D1A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D9E93C-6E1A-2D4D-82D2-C2A6F6C6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7D6A85-D856-2E43-9A14-942C053B2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2775FE-5D83-5847-BBE7-C7D0A3D42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10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4B449-86F0-874B-A955-C8893FA2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BACCF5-A8E5-6A41-BC7F-3783B8616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2D207-81C0-B349-938F-33284249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B52514-4867-A140-A0EB-86B922EAB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29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2C9D1-1993-9340-BB6E-3978ED21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A12C00-A183-1746-8683-8A9598700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018D5-F5C1-0546-93AD-E4F74D56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23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C5CB3-8F85-984A-9759-9276F2722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0A4AA-93FD-6B46-B37A-E16BD1777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F320F-A10C-FA42-BB08-A85CC7814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F7D41-163F-A14D-9582-EDD568D1B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54744C-2835-9444-91B4-ECCD7A98D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C2292-2A94-F045-AA49-8C774313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966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7C5F8-F210-8B47-ADB8-B0D8F9BB7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A407F8-BC81-F845-8D7D-A3DE4E393C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6D9EC-CF70-CE4F-B8D7-F0A36B3B9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07E44-BA49-904D-BF48-E1C661D85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D8BC5-8C85-9B44-AD67-4E39B0138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689465-74F3-F146-B866-138C58A14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EB8AA-DADA-FD4C-AFB3-B990BC021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77AE84-80A0-F340-B557-40E5C1107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5F95B-D84F-684F-865B-CB7213261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C1733-B58C-6F4E-8EEA-B250C82B02E6}" type="datetimeFigureOut">
              <a:rPr lang="en-US" smtClean="0"/>
              <a:t>3/2/22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AD245-6F89-F342-9B4B-292262F704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83C6F-5333-2C40-ACB3-57AF83810A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4199F-8C7C-AF4C-B28D-BB54CC0172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743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ye examination - Wikipedia">
            <a:extLst>
              <a:ext uri="{FF2B5EF4-FFF2-40B4-BE49-F238E27FC236}">
                <a16:creationId xmlns:a16="http://schemas.microsoft.com/office/drawing/2014/main" id="{E46E3FE6-53BA-D940-8D11-B2B9CFE5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0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C357FA-23F6-4A48-ACDD-A047A7A27B3D}"/>
              </a:ext>
            </a:extLst>
          </p:cNvPr>
          <p:cNvSpPr txBox="1">
            <a:spLocks/>
          </p:cNvSpPr>
          <p:nvPr/>
        </p:nvSpPr>
        <p:spPr>
          <a:xfrm>
            <a:off x="6895474" y="1122362"/>
            <a:ext cx="3772525" cy="43340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dirty="0"/>
              <a:t>Genomic Data Visualization </a:t>
            </a:r>
            <a:br>
              <a:rPr lang="en-US" sz="4900" dirty="0"/>
            </a:br>
            <a:br>
              <a:rPr lang="en-US" sz="4900" dirty="0"/>
            </a:br>
            <a:r>
              <a:rPr lang="en-US" sz="4000" dirty="0"/>
              <a:t>Final Review</a:t>
            </a:r>
            <a:br>
              <a:rPr lang="en-US" sz="4000" dirty="0"/>
            </a:br>
            <a:br>
              <a:rPr lang="en-US" sz="4000" dirty="0"/>
            </a:br>
            <a:r>
              <a:rPr lang="en-US" sz="2800" dirty="0"/>
              <a:t>please move forward if you cannot read this from where you are</a:t>
            </a:r>
          </a:p>
        </p:txBody>
      </p:sp>
    </p:spTree>
    <p:extLst>
      <p:ext uri="{BB962C8B-B14F-4D97-AF65-F5344CB8AC3E}">
        <p14:creationId xmlns:p14="http://schemas.microsoft.com/office/powerpoint/2010/main" val="3689986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9CF2B-343A-9749-9DDD-6B95C57B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CFCB3-DBCE-F24B-80F8-7BAFA29F7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think we can identify single nucleotide somatic mutations in spatially resolved transcriptomics sequencing data? How and when?</a:t>
            </a:r>
          </a:p>
        </p:txBody>
      </p:sp>
    </p:spTree>
    <p:extLst>
      <p:ext uri="{BB962C8B-B14F-4D97-AF65-F5344CB8AC3E}">
        <p14:creationId xmlns:p14="http://schemas.microsoft.com/office/powerpoint/2010/main" val="3107887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8CBC6-F900-D749-B2FB-909D18238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ahead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41005-539D-3D45-AF82-3247019AB8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Next week 2 guest presentations on their own research</a:t>
            </a:r>
          </a:p>
          <a:p>
            <a:pPr lvl="1"/>
            <a:r>
              <a:rPr lang="en-US" dirty="0"/>
              <a:t>Provide feedback to guest speakers</a:t>
            </a:r>
          </a:p>
          <a:p>
            <a:r>
              <a:rPr lang="en-US" dirty="0"/>
              <a:t>Friday you will be given final projects</a:t>
            </a:r>
          </a:p>
          <a:p>
            <a:pPr lvl="1"/>
            <a:r>
              <a:rPr lang="en-US" dirty="0"/>
              <a:t>Assigned to teams</a:t>
            </a:r>
          </a:p>
          <a:p>
            <a:pPr lvl="1"/>
            <a:r>
              <a:rPr lang="en-US" dirty="0"/>
              <a:t>Choose from multiple unique, unpublished spatial omics datasets of tissues</a:t>
            </a:r>
          </a:p>
          <a:p>
            <a:pPr lvl="1"/>
            <a:r>
              <a:rPr lang="en-US" dirty="0"/>
              <a:t>Goal is to perform analyses, conduct research, and potentially discover some interesting biology</a:t>
            </a:r>
          </a:p>
          <a:p>
            <a:r>
              <a:rPr lang="en-US" dirty="0"/>
              <a:t>Following Friday will be final presentation</a:t>
            </a:r>
          </a:p>
          <a:p>
            <a:pPr lvl="1"/>
            <a:r>
              <a:rPr lang="en-US" dirty="0"/>
              <a:t>Provide feedback to each other</a:t>
            </a:r>
          </a:p>
        </p:txBody>
      </p:sp>
    </p:spTree>
    <p:extLst>
      <p:ext uri="{BB962C8B-B14F-4D97-AF65-F5344CB8AC3E}">
        <p14:creationId xmlns:p14="http://schemas.microsoft.com/office/powerpoint/2010/main" val="3658420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9FAA-35B7-BA45-8D5D-6F649FDB10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GDV_quizfinal</a:t>
            </a:r>
            <a:endParaRPr lang="en-US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FFE92F5-AAB6-DE40-B64C-CCE82B50BB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You have until 9:45</a:t>
            </a:r>
          </a:p>
          <a:p>
            <a:r>
              <a:rPr lang="en-US" dirty="0"/>
              <a:t>I will give you a 15 minute warning</a:t>
            </a:r>
          </a:p>
          <a:p>
            <a:r>
              <a:rPr lang="en-US" dirty="0"/>
              <a:t>If you finish early, you are welcome to be dismissed</a:t>
            </a:r>
          </a:p>
        </p:txBody>
      </p:sp>
    </p:spTree>
    <p:extLst>
      <p:ext uri="{BB962C8B-B14F-4D97-AF65-F5344CB8AC3E}">
        <p14:creationId xmlns:p14="http://schemas.microsoft.com/office/powerpoint/2010/main" val="2814535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87CE-807E-8D43-A295-E03E74A6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omics imaging technologies</a:t>
            </a:r>
          </a:p>
        </p:txBody>
      </p:sp>
      <p:pic>
        <p:nvPicPr>
          <p:cNvPr id="5" name="Content Placeholder 4" descr="A picture containing text, watch&#10;&#10;Description automatically generated">
            <a:extLst>
              <a:ext uri="{FF2B5EF4-FFF2-40B4-BE49-F238E27FC236}">
                <a16:creationId xmlns:a16="http://schemas.microsoft.com/office/drawing/2014/main" id="{CEDB7766-8640-0E44-BC9D-3A4F28000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1" t="7514"/>
          <a:stretch/>
        </p:blipFill>
        <p:spPr>
          <a:xfrm>
            <a:off x="1726366" y="2237076"/>
            <a:ext cx="4923826" cy="1316867"/>
          </a:xfr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B1FBFC-F0BC-CF46-A108-88121F72202E}"/>
              </a:ext>
            </a:extLst>
          </p:cNvPr>
          <p:cNvGrpSpPr/>
          <p:nvPr/>
        </p:nvGrpSpPr>
        <p:grpSpPr>
          <a:xfrm>
            <a:off x="7660821" y="1822971"/>
            <a:ext cx="3692979" cy="1997915"/>
            <a:chOff x="7660822" y="1953599"/>
            <a:chExt cx="3692979" cy="1997915"/>
          </a:xfrm>
        </p:grpSpPr>
        <p:pic>
          <p:nvPicPr>
            <p:cNvPr id="7" name="Picture 6" descr="Text&#10;&#10;Description automatically generated">
              <a:extLst>
                <a:ext uri="{FF2B5EF4-FFF2-40B4-BE49-F238E27FC236}">
                  <a16:creationId xmlns:a16="http://schemas.microsoft.com/office/drawing/2014/main" id="{A48932C5-75E8-0148-BF34-9E28914E1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0822" y="1953599"/>
              <a:ext cx="3409950" cy="188381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4C58E2-14CA-A348-AB83-5931BF0946AE}"/>
                </a:ext>
              </a:extLst>
            </p:cNvPr>
            <p:cNvSpPr/>
            <p:nvPr/>
          </p:nvSpPr>
          <p:spPr>
            <a:xfrm>
              <a:off x="10820401" y="3026229"/>
              <a:ext cx="533400" cy="9252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8E4656-95C5-CB40-AE7F-49A967363F37}"/>
                </a:ext>
              </a:extLst>
            </p:cNvPr>
            <p:cNvSpPr/>
            <p:nvPr/>
          </p:nvSpPr>
          <p:spPr>
            <a:xfrm>
              <a:off x="10465634" y="2557658"/>
              <a:ext cx="746652" cy="3218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07183FD1-8C8D-B945-A41E-E58484D1B4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59" b="1302"/>
          <a:stretch/>
        </p:blipFill>
        <p:spPr>
          <a:xfrm>
            <a:off x="2315534" y="4476675"/>
            <a:ext cx="3225954" cy="188382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78E960-D573-164F-B448-7CAA345EE143}"/>
              </a:ext>
            </a:extLst>
          </p:cNvPr>
          <p:cNvSpPr txBox="1"/>
          <p:nvPr/>
        </p:nvSpPr>
        <p:spPr>
          <a:xfrm>
            <a:off x="884469" y="1690688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RNA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9D3FE-EFE0-A440-92C2-A519FF6B5696}"/>
              </a:ext>
            </a:extLst>
          </p:cNvPr>
          <p:cNvSpPr txBox="1"/>
          <p:nvPr/>
        </p:nvSpPr>
        <p:spPr>
          <a:xfrm>
            <a:off x="7377792" y="1696726"/>
            <a:ext cx="1274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Protein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3F2BCE-0FD6-EC47-BDE7-F6B23C57E364}"/>
              </a:ext>
            </a:extLst>
          </p:cNvPr>
          <p:cNvSpPr txBox="1"/>
          <p:nvPr/>
        </p:nvSpPr>
        <p:spPr>
          <a:xfrm>
            <a:off x="884469" y="3838721"/>
            <a:ext cx="55131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Coarse resolution chromatin tracing</a:t>
            </a:r>
          </a:p>
        </p:txBody>
      </p:sp>
    </p:spTree>
    <p:extLst>
      <p:ext uri="{BB962C8B-B14F-4D97-AF65-F5344CB8AC3E}">
        <p14:creationId xmlns:p14="http://schemas.microsoft.com/office/powerpoint/2010/main" val="220091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74F8D-3796-E946-9FC8-DBD3CB36C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probe-based technologies</a:t>
            </a: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882145CB-D488-5E45-8EB9-B40AC4A45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594"/>
          <a:stretch/>
        </p:blipFill>
        <p:spPr>
          <a:xfrm>
            <a:off x="4786701" y="4480607"/>
            <a:ext cx="6032157" cy="1928182"/>
          </a:xfrm>
          <a:prstGeom prst="rect">
            <a:avLst/>
          </a:prstGeom>
        </p:spPr>
      </p:pic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32B85AC-6512-F94E-AF17-F65D702CEE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471"/>
          <a:stretch/>
        </p:blipFill>
        <p:spPr>
          <a:xfrm rot="10800000">
            <a:off x="1156192" y="2366949"/>
            <a:ext cx="4132351" cy="810682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 with medium confidence">
            <a:extLst>
              <a:ext uri="{FF2B5EF4-FFF2-40B4-BE49-F238E27FC236}">
                <a16:creationId xmlns:a16="http://schemas.microsoft.com/office/drawing/2014/main" id="{62065BEA-4892-D140-B86A-B0443B977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88557" y="708666"/>
            <a:ext cx="2428447" cy="439249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E2B64E-7D1F-984D-AFC3-7362A9E66187}"/>
              </a:ext>
            </a:extLst>
          </p:cNvPr>
          <p:cNvCxnSpPr>
            <a:cxnSpLocks/>
          </p:cNvCxnSpPr>
          <p:nvPr/>
        </p:nvCxnSpPr>
        <p:spPr>
          <a:xfrm flipV="1">
            <a:off x="2695698" y="3177632"/>
            <a:ext cx="431666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66529F-2D2D-1148-8192-CF78090E01B1}"/>
              </a:ext>
            </a:extLst>
          </p:cNvPr>
          <p:cNvSpPr txBox="1"/>
          <p:nvPr/>
        </p:nvSpPr>
        <p:spPr>
          <a:xfrm>
            <a:off x="884493" y="1690688"/>
            <a:ext cx="3367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Detect splice variants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583C29-4C43-4645-8F2F-FE760CA0F2FD}"/>
              </a:ext>
            </a:extLst>
          </p:cNvPr>
          <p:cNvSpPr txBox="1"/>
          <p:nvPr/>
        </p:nvSpPr>
        <p:spPr>
          <a:xfrm>
            <a:off x="884493" y="3957387"/>
            <a:ext cx="2769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Detect mutations</a:t>
            </a:r>
          </a:p>
        </p:txBody>
      </p: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FCCCA234-DF4C-784A-AA66-5DF9D98B80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266101" y="4507784"/>
            <a:ext cx="1290859" cy="187382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B88746C-AA6C-EC4A-B7B2-3B73335C2B4E}"/>
              </a:ext>
            </a:extLst>
          </p:cNvPr>
          <p:cNvCxnSpPr>
            <a:cxnSpLocks/>
          </p:cNvCxnSpPr>
          <p:nvPr/>
        </p:nvCxnSpPr>
        <p:spPr>
          <a:xfrm flipV="1">
            <a:off x="3131518" y="4799268"/>
            <a:ext cx="431666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99869FD-9A59-0D4D-8CDF-CAA36804C78C}"/>
              </a:ext>
            </a:extLst>
          </p:cNvPr>
          <p:cNvCxnSpPr>
            <a:cxnSpLocks/>
          </p:cNvCxnSpPr>
          <p:nvPr/>
        </p:nvCxnSpPr>
        <p:spPr>
          <a:xfrm flipV="1">
            <a:off x="3131518" y="6107583"/>
            <a:ext cx="431666" cy="1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BFBF787-8800-6D42-961F-3CBDB6A04ACB}"/>
              </a:ext>
            </a:extLst>
          </p:cNvPr>
          <p:cNvCxnSpPr>
            <a:cxnSpLocks/>
          </p:cNvCxnSpPr>
          <p:nvPr/>
        </p:nvCxnSpPr>
        <p:spPr>
          <a:xfrm>
            <a:off x="5140623" y="5110500"/>
            <a:ext cx="0" cy="334197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14DEECB-297A-834B-840C-8D2B189366A5}"/>
              </a:ext>
            </a:extLst>
          </p:cNvPr>
          <p:cNvCxnSpPr>
            <a:cxnSpLocks/>
          </p:cNvCxnSpPr>
          <p:nvPr/>
        </p:nvCxnSpPr>
        <p:spPr>
          <a:xfrm flipV="1">
            <a:off x="7898369" y="6439436"/>
            <a:ext cx="431666" cy="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52B8-C974-D843-98B0-0A178CDDC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48A70-2084-524B-91B7-13CFEDD8F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think we can distinguish between splice isoforms via imaging? How and when?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74AC3B5-E91B-E246-9588-FAB88F378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71"/>
          <a:stretch/>
        </p:blipFill>
        <p:spPr>
          <a:xfrm>
            <a:off x="2762527" y="4410597"/>
            <a:ext cx="7525720" cy="147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86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F52B8-C974-D843-98B0-0A178CDDC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E48A70-2084-524B-91B7-13CFEDD8F9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you think we can distinguish between splice isoforms via imaging? How and when?</a:t>
            </a: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74AC3B5-E91B-E246-9588-FAB88F378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471"/>
          <a:stretch/>
        </p:blipFill>
        <p:spPr>
          <a:xfrm>
            <a:off x="2762527" y="4410597"/>
            <a:ext cx="7525720" cy="1476391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92EDA9C8-D763-6846-ADC1-C608F6E7C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7" b="34487"/>
          <a:stretch/>
        </p:blipFill>
        <p:spPr>
          <a:xfrm>
            <a:off x="4537166" y="2959513"/>
            <a:ext cx="5259978" cy="16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80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26EFBF5-7342-1146-807C-DB5B8ED5DD29}"/>
              </a:ext>
            </a:extLst>
          </p:cNvPr>
          <p:cNvSpPr txBox="1"/>
          <p:nvPr/>
        </p:nvSpPr>
        <p:spPr>
          <a:xfrm>
            <a:off x="838200" y="1579418"/>
            <a:ext cx="841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RNA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987CE-807E-8D43-A295-E03E74A62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omics sequencing technologies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4732B0-FCB2-4940-9DE7-1DAB902016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67"/>
          <a:stretch/>
        </p:blipFill>
        <p:spPr bwMode="auto">
          <a:xfrm>
            <a:off x="6602989" y="2243596"/>
            <a:ext cx="5290353" cy="66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A8E3DBD-013D-CD46-BBE7-E261F2982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829" y="2176266"/>
            <a:ext cx="5305218" cy="1450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8FFEF3-3F57-4946-BF4A-A8EB366EF214}"/>
              </a:ext>
            </a:extLst>
          </p:cNvPr>
          <p:cNvSpPr txBox="1"/>
          <p:nvPr/>
        </p:nvSpPr>
        <p:spPr>
          <a:xfrm>
            <a:off x="6602989" y="1579418"/>
            <a:ext cx="12740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Protein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3CE61E-07B5-2E46-B0E2-D3EE19D77759}"/>
              </a:ext>
            </a:extLst>
          </p:cNvPr>
          <p:cNvSpPr txBox="1"/>
          <p:nvPr/>
        </p:nvSpPr>
        <p:spPr>
          <a:xfrm>
            <a:off x="838200" y="3850628"/>
            <a:ext cx="27334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DNA accessibility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45FB1E-65F5-E841-8ABB-4F1E7D50209C}"/>
              </a:ext>
            </a:extLst>
          </p:cNvPr>
          <p:cNvSpPr txBox="1"/>
          <p:nvPr/>
        </p:nvSpPr>
        <p:spPr>
          <a:xfrm>
            <a:off x="6602989" y="3925159"/>
            <a:ext cx="3195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Chromatin structure</a:t>
            </a:r>
          </a:p>
        </p:txBody>
      </p:sp>
      <p:pic>
        <p:nvPicPr>
          <p:cNvPr id="14" name="Picture 13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498114A8-FD68-FE41-8CD7-F7D8436A0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9194" y="4504784"/>
            <a:ext cx="5077941" cy="1988091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607EC12E-2723-514C-A86B-EAF077912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8347" y="4448379"/>
            <a:ext cx="5077653" cy="21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354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DD7CA-6E21-FC40-A0BB-B1E52521C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sequencing-based analyses</a:t>
            </a:r>
          </a:p>
        </p:txBody>
      </p:sp>
      <p:pic>
        <p:nvPicPr>
          <p:cNvPr id="6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75EA141-F33E-7B41-A78A-A885487AD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82862"/>
            <a:ext cx="4689475" cy="3910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D56691-CAC4-CE46-9AFF-C9BE03640EFE}"/>
              </a:ext>
            </a:extLst>
          </p:cNvPr>
          <p:cNvSpPr txBox="1"/>
          <p:nvPr/>
        </p:nvSpPr>
        <p:spPr>
          <a:xfrm>
            <a:off x="838200" y="1828110"/>
            <a:ext cx="30430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Alternative splicing</a:t>
            </a:r>
          </a:p>
        </p:txBody>
      </p:sp>
      <p:pic>
        <p:nvPicPr>
          <p:cNvPr id="8" name="Content Placeholder 5" descr="Scatter chart, qr code&#10;&#10;Description automatically generated">
            <a:extLst>
              <a:ext uri="{FF2B5EF4-FFF2-40B4-BE49-F238E27FC236}">
                <a16:creationId xmlns:a16="http://schemas.microsoft.com/office/drawing/2014/main" id="{78F8AF99-BAFD-E943-8752-307760092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349" y="2544267"/>
            <a:ext cx="5587559" cy="35376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34D5C7-A090-C74B-85EF-E5DCA94DDE67}"/>
              </a:ext>
            </a:extLst>
          </p:cNvPr>
          <p:cNvSpPr txBox="1"/>
          <p:nvPr/>
        </p:nvSpPr>
        <p:spPr>
          <a:xfrm>
            <a:off x="6177109" y="1789515"/>
            <a:ext cx="5491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/>
              <a:t>CNV Inference from RNA sequences</a:t>
            </a:r>
          </a:p>
        </p:txBody>
      </p:sp>
    </p:spTree>
    <p:extLst>
      <p:ext uri="{BB962C8B-B14F-4D97-AF65-F5344CB8AC3E}">
        <p14:creationId xmlns:p14="http://schemas.microsoft.com/office/powerpoint/2010/main" val="2527503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2908-77F0-E544-AE4C-F324037F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Mystery: (First a review) which chromosomes are affected by CNVs in this tumor sample?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A6B7842-C4E8-8F4B-B542-5AA5459C4A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35" b="6681"/>
          <a:stretch/>
        </p:blipFill>
        <p:spPr>
          <a:xfrm>
            <a:off x="1285755" y="6057789"/>
            <a:ext cx="883208" cy="49776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7CFAE6-06AE-EC4C-B78F-49004CB5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20178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Quick review: each column presents a SNP site that is detected to be heterozygous among this population of cells</a:t>
            </a:r>
          </a:p>
          <a:p>
            <a:r>
              <a:rPr lang="en-US" dirty="0"/>
              <a:t>A persistent depletion of one allele is suggestive of a deletion </a:t>
            </a:r>
          </a:p>
        </p:txBody>
      </p:sp>
      <p:pic>
        <p:nvPicPr>
          <p:cNvPr id="10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6FB2C6C3-E221-0746-87AD-4E90EB8D90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219" y="3162342"/>
            <a:ext cx="9059562" cy="276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33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A2908-77F0-E544-AE4C-F324037F7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Actual mystery: we have myeloid cells from an AML patient at two time points (pre and post operation). What operation did the patient get?</a:t>
            </a:r>
          </a:p>
        </p:txBody>
      </p:sp>
      <p:pic>
        <p:nvPicPr>
          <p:cNvPr id="8" name="Content Placeholder 7" descr="A picture containing chart&#10;&#10;Description automatically generated">
            <a:extLst>
              <a:ext uri="{FF2B5EF4-FFF2-40B4-BE49-F238E27FC236}">
                <a16:creationId xmlns:a16="http://schemas.microsoft.com/office/drawing/2014/main" id="{BEFFC05A-DD63-9544-AE92-CBEA2BDD4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249797"/>
            <a:ext cx="10515600" cy="3514673"/>
          </a:xfr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72D026-1EC3-7347-8D0E-97A69636CA23}"/>
              </a:ext>
            </a:extLst>
          </p:cNvPr>
          <p:cNvSpPr txBox="1">
            <a:spLocks/>
          </p:cNvSpPr>
          <p:nvPr/>
        </p:nvSpPr>
        <p:spPr>
          <a:xfrm>
            <a:off x="838200" y="2227220"/>
            <a:ext cx="10515600" cy="868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Again each column presents a SNP site that is detected to be heterozygous among this population of cells</a:t>
            </a:r>
          </a:p>
        </p:txBody>
      </p:sp>
    </p:spTree>
    <p:extLst>
      <p:ext uri="{BB962C8B-B14F-4D97-AF65-F5344CB8AC3E}">
        <p14:creationId xmlns:p14="http://schemas.microsoft.com/office/powerpoint/2010/main" val="2028212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2850</TotalTime>
  <Words>307</Words>
  <Application>Microsoft Macintosh PowerPoint</Application>
  <PresentationFormat>Widescreen</PresentationFormat>
  <Paragraphs>41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Spatial omics imaging technologies</vt:lpstr>
      <vt:lpstr>Other probe-based technologies</vt:lpstr>
      <vt:lpstr>Group review</vt:lpstr>
      <vt:lpstr>Group review</vt:lpstr>
      <vt:lpstr>Spatial omics sequencing technologies</vt:lpstr>
      <vt:lpstr>Other sequencing-based analyses</vt:lpstr>
      <vt:lpstr>Mystery: (First a review) which chromosomes are affected by CNVs in this tumor sample?</vt:lpstr>
      <vt:lpstr>Actual mystery: we have myeloid cells from an AML patient at two time points (pre and post operation). What operation did the patient get?</vt:lpstr>
      <vt:lpstr>Group review</vt:lpstr>
      <vt:lpstr>Looking ahead</vt:lpstr>
      <vt:lpstr>bit.ly/GDV_quizfinal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3</cp:revision>
  <dcterms:created xsi:type="dcterms:W3CDTF">2022-03-02T15:43:09Z</dcterms:created>
  <dcterms:modified xsi:type="dcterms:W3CDTF">2022-03-04T15:14:06Z</dcterms:modified>
</cp:coreProperties>
</file>