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ink/ink3.xml" ContentType="application/inkml+xml"/>
  <Override PartName="/ppt/ink/ink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257" r:id="rId3"/>
    <p:sldId id="317" r:id="rId4"/>
    <p:sldId id="389" r:id="rId5"/>
    <p:sldId id="449" r:id="rId6"/>
    <p:sldId id="433" r:id="rId7"/>
    <p:sldId id="434" r:id="rId8"/>
    <p:sldId id="415" r:id="rId9"/>
    <p:sldId id="435" r:id="rId10"/>
    <p:sldId id="417" r:id="rId11"/>
    <p:sldId id="418" r:id="rId12"/>
    <p:sldId id="450" r:id="rId13"/>
    <p:sldId id="419" r:id="rId14"/>
    <p:sldId id="436" r:id="rId15"/>
    <p:sldId id="441" r:id="rId16"/>
    <p:sldId id="420" r:id="rId17"/>
    <p:sldId id="290" r:id="rId18"/>
    <p:sldId id="431" r:id="rId19"/>
    <p:sldId id="286" r:id="rId20"/>
    <p:sldId id="288" r:id="rId21"/>
    <p:sldId id="289" r:id="rId22"/>
    <p:sldId id="271" r:id="rId23"/>
    <p:sldId id="451" r:id="rId24"/>
    <p:sldId id="443" r:id="rId25"/>
    <p:sldId id="442" r:id="rId26"/>
    <p:sldId id="427" r:id="rId27"/>
    <p:sldId id="428" r:id="rId28"/>
    <p:sldId id="426" r:id="rId29"/>
    <p:sldId id="429" r:id="rId30"/>
    <p:sldId id="444" r:id="rId31"/>
    <p:sldId id="395" r:id="rId32"/>
    <p:sldId id="440" r:id="rId33"/>
    <p:sldId id="445" r:id="rId34"/>
    <p:sldId id="392" r:id="rId35"/>
    <p:sldId id="438" r:id="rId36"/>
    <p:sldId id="439" r:id="rId37"/>
    <p:sldId id="430" r:id="rId38"/>
    <p:sldId id="335" r:id="rId39"/>
    <p:sldId id="397" r:id="rId40"/>
    <p:sldId id="374" r:id="rId41"/>
    <p:sldId id="323" r:id="rId42"/>
    <p:sldId id="409" r:id="rId43"/>
    <p:sldId id="410" r:id="rId44"/>
    <p:sldId id="411" r:id="rId45"/>
    <p:sldId id="412" r:id="rId46"/>
    <p:sldId id="413" r:id="rId47"/>
    <p:sldId id="414" r:id="rId48"/>
    <p:sldId id="324" r:id="rId49"/>
    <p:sldId id="446" r:id="rId50"/>
    <p:sldId id="383" r:id="rId51"/>
    <p:sldId id="452" r:id="rId52"/>
    <p:sldId id="301" r:id="rId53"/>
    <p:sldId id="447" r:id="rId54"/>
    <p:sldId id="453" r:id="rId55"/>
    <p:sldId id="349" r:id="rId56"/>
    <p:sldId id="41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CACA"/>
    <a:srgbClr val="CFCFCF"/>
    <a:srgbClr val="E3E3E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0000"/>
  </p:normalViewPr>
  <p:slideViewPr>
    <p:cSldViewPr snapToGrid="0" snapToObjects="1">
      <p:cViewPr varScale="1">
        <p:scale>
          <a:sx n="101" d="100"/>
          <a:sy n="101" d="100"/>
        </p:scale>
        <p:origin x="15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8T00:34:52.260"/>
    </inkml:context>
    <inkml:brush xml:id="br0">
      <inkml:brushProperty name="width" value="0.1" units="cm"/>
      <inkml:brushProperty name="height" value="0.1" units="cm"/>
      <inkml:brushProperty name="color" value="#333333"/>
    </inkml:brush>
  </inkml:definitions>
  <inkml:trace contextRef="#ctx0" brushRef="#br0">1 1120 24575,'50'-46'0,"-28"24"0,40-31 0,-7 16 0,-15 16 0,15-12 0,-25 18 0,-15 5 0,4 0 0,16-17 0,-16 18 0,39-28 0,-36 26 0,13-7 0,-12 9 0,-4 1 0,11-7 0,-12 8 0,5-6 0,1 3 0,-6 0 0,36-15 0,-29 13 0,22-4 0,1-3 0,-24 12 0,55-25 0,-55 21 0,24-9 0,-1 0 0,-23 9 0,31-10 0,-6 1 0,-18 7 0,60-20 0,-64 22 0,33-11 0,-13 10 0,-22 3 0,53-15 0,-53 12 0,22-4 0,-23 8 0,-6 3 0,12-5 0,-12 5 0,12-5 0,19 2 0,-11-4 0,15-1 0,-1-1 0,-15 5 0,54-15 0,-27 14 0,-11-4 0,12 5 0,0-1 0,-6-3 0,-7 4 0,4 0 0,39-8 0,-39 8 0,9-1 0,-1 2 0,-8 6 0,28-12 0,-30 9 0,-3 0 0,-4-2 0,24-3 0,-1 1 0,-26 7 0,49-13 0,-22 13 0,-18-5 0,0 3 0,-2 0 0,-10 2 0,27-7 0,-24 9 0,-9 0 0,21 0 0,-9 0 0,-7 0 0,38 0 0,-43 0 0,16 0 0,2 0 0,-12 0 0,20 0 0,6 0 0,-21 0 0,18 4 0,27-3 0,-54 3 0,26 0 0,4 1 0,-11-3 0,27 12 0,10-13 0,-49 8 0,13-4 0,2 0 0,-6 2 0,19 6 0,20-3 0,-36-3 0,4 6 0,0 0 0,-7-9 0,27 19 0,-21-13 0,-16 2 0,10-3 0,-3-1 0,-19 2 0,48 4 0,-65-9 0,5 4 0,-11-8 0,1 6 0,-1-2 0,0 3 0,0 0 0,1-3 0,3 6 0,-3-9 0,3 9 0,2 4 0,-4-4 0,4 7 0,3 13 0,-6-17 0,7 21 0,-10-26 0,0 3 0,1 0 0,-5-3 0,4 7 0,-4-7 0,1 3 0,-2-4 0,-3 1 0,0-1 0,0 0 0,0 0 0,-7-7 0,2 2 0,-11-10 0,-4 6 0,2-7 0,-48-1 0,38 0 0,-38-1 0,16-1 0,13 4 0,-56-2 0,52 0 0,-27 8 0,0-12 0,15 11 0,-1-7 0,1 1 0,0 6 0,-9-7 0,32 5 0,16 2 0,-9-2 0,14 4 0,5 0 0,12 3 0,37 14 0,-11-5 0,35 4 0,-10-2 0,2-3 0,16-6 0,-2 9 0,-5 0 0,-20-12 0,-1 5 0,-19-7 0,-15 4 0,14-3 0,-15 3 0,10-1 0,-1-2 0,-5 7 0,12-8 0,-11 4 0,4 0 0,25 4 0,-17-2 0,25 2 0,12-8 0,-34 0 0,26 0 0,-48 0 0,0 0 0,-3-4 0,-5-1 0,0-7 0,0 3 0,0-6 0,1 2 0,5-23 0,-5 15 0,10-33 0,-6 32 0,-2-13 0,3-1 0,-4 15 0,6-21 0,-4 24 0,-2-2 0,2-2 0,-3 7 0,1-8 0,1 10 0,-6 1 0,6 4 0,-6-1 0,3 1 0,-4 0 0,4-1 0,-3-3 0,2 3 0,1-3 0,-3 0 0,6 3 0,-6 1 0,3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8T00:35:06.344"/>
    </inkml:context>
    <inkml:brush xml:id="br0">
      <inkml:brushProperty name="width" value="0.1" units="cm"/>
      <inkml:brushProperty name="height" value="0.1" units="cm"/>
      <inkml:brushProperty name="color" value="#333333"/>
    </inkml:brush>
  </inkml:definitions>
  <inkml:trace contextRef="#ctx0" brushRef="#br0">1164 1420 24575,'-18'4'0,"-1"0"0,6-4 0,-10 0 0,-14-13 0,2 5 0,-9-11 0,-7 6 0,-3 1 0,-20-13 0,-12 4 0,-1 0 0,4-13 0,29 17 0,0-1 0,4-3 0,5-1 0,-5-5 0,-34-22 0,68 30 0,-8-10 0,6-7 0,7 15 0,-28-58 0,25 52 0,-16-33 0,13 25 0,6 14 0,-3-46 0,7 43 0,6-31 0,10 18 0,-1 3 0,40-38 0,-30 33 0,24-14 0,10-8 0,-27 39 0,14-17 0,0 2 0,-17 21 0,18-19 0,0 8 0,-17 13 0,60-35 0,-49 35 0,34-18 0,-5 19 0,1-1 0,-5 4 0,-12-1 0,-28 10 0,-4-3 0,38 4 0,-32 0 0,33 0 0,8 0 0,-28 0 0,32 0 0,-29 13 0,-9-6 0,39 22 0,-43-17 0,30 9 0,-4-1 0,-19-4 0,47 16 0,-57-13 0,22 2 0,-35-6 0,1-5 0,5 12 0,-8-7 0,7 8 0,-8 0 0,0-8 0,0 38 0,-5-32 0,0 26 0,0-11 0,0-15 0,0 21 0,0-23 0,0 11 0,0-5 0,0 0 0,0 17 0,0-21 0,0 21 0,0-17 0,0 0 0,0 5 0,0-11 0,0 0 0,0 4 0,-4-13 0,0 13 0,-1-14 0,1 7 0,-3-3 0,5 0 0,-13-1 0,13-4 0,-9 0 0,3 4 0,-5-3 0,-10 9 0,8-8 0,-7 4 0,2-5 0,2 0 0,-36 4 0,29-8 0,-29 3 0,17-1 0,9-6 0,-8 6 0,13-7 0,5 0 0,-5 4 0,6 0 0,4 1 0,1-2 0,4 1 0,0-3 0,-4 6 0,2-2 0,-5 3 0,-5 2 0,2-2 0,-2 2 0,-2-1 0,7-1 0,-4-2 0,-4 2 0,12-6 0,-7 2 0,9 0 0,1-3 0,0 6 0,3-6 0,1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8T00:34:52.260"/>
    </inkml:context>
    <inkml:brush xml:id="br0">
      <inkml:brushProperty name="width" value="0.1" units="cm"/>
      <inkml:brushProperty name="height" value="0.1" units="cm"/>
      <inkml:brushProperty name="color" value="#333333"/>
    </inkml:brush>
  </inkml:definitions>
  <inkml:trace contextRef="#ctx0" brushRef="#br0">1 1120 24575,'50'-46'0,"-28"24"0,40-31 0,-7 16 0,-15 16 0,15-12 0,-25 18 0,-15 5 0,4 0 0,16-17 0,-16 18 0,39-28 0,-36 26 0,13-7 0,-12 9 0,-4 1 0,11-7 0,-12 8 0,5-6 0,1 3 0,-6 0 0,36-15 0,-29 13 0,22-4 0,1-3 0,-24 12 0,55-25 0,-55 21 0,24-9 0,-1 0 0,-23 9 0,31-10 0,-6 1 0,-18 7 0,60-20 0,-64 22 0,33-11 0,-13 10 0,-22 3 0,53-15 0,-53 12 0,22-4 0,-23 8 0,-6 3 0,12-5 0,-12 5 0,12-5 0,19 2 0,-11-4 0,15-1 0,-1-1 0,-15 5 0,54-15 0,-27 14 0,-11-4 0,12 5 0,0-1 0,-6-3 0,-7 4 0,4 0 0,39-8 0,-39 8 0,9-1 0,-1 2 0,-8 6 0,28-12 0,-30 9 0,-3 0 0,-4-2 0,24-3 0,-1 1 0,-26 7 0,49-13 0,-22 13 0,-18-5 0,0 3 0,-2 0 0,-10 2 0,27-7 0,-24 9 0,-9 0 0,21 0 0,-9 0 0,-7 0 0,38 0 0,-43 0 0,16 0 0,2 0 0,-12 0 0,20 0 0,6 0 0,-21 0 0,18 4 0,27-3 0,-54 3 0,26 0 0,4 1 0,-11-3 0,27 12 0,10-13 0,-49 8 0,13-4 0,2 0 0,-6 2 0,19 6 0,20-3 0,-36-3 0,4 6 0,0 0 0,-7-9 0,27 19 0,-21-13 0,-16 2 0,10-3 0,-3-1 0,-19 2 0,48 4 0,-65-9 0,5 4 0,-11-8 0,1 6 0,-1-2 0,0 3 0,0 0 0,1-3 0,3 6 0,-3-9 0,3 9 0,2 4 0,-4-4 0,4 7 0,3 13 0,-6-17 0,7 21 0,-10-26 0,0 3 0,1 0 0,-5-3 0,4 7 0,-4-7 0,1 3 0,-2-4 0,-3 1 0,0-1 0,0 0 0,0 0 0,-7-7 0,2 2 0,-11-10 0,-4 6 0,2-7 0,-48-1 0,38 0 0,-38-1 0,16-1 0,13 4 0,-56-2 0,52 0 0,-27 8 0,0-12 0,15 11 0,-1-7 0,1 1 0,0 6 0,-9-7 0,32 5 0,16 2 0,-9-2 0,14 4 0,5 0 0,12 3 0,37 14 0,-11-5 0,35 4 0,-10-2 0,2-3 0,16-6 0,-2 9 0,-5 0 0,-20-12 0,-1 5 0,-19-7 0,-15 4 0,14-3 0,-15 3 0,10-1 0,-1-2 0,-5 7 0,12-8 0,-11 4 0,4 0 0,25 4 0,-17-2 0,25 2 0,12-8 0,-34 0 0,26 0 0,-48 0 0,0 0 0,-3-4 0,-5-1 0,0-7 0,0 3 0,0-6 0,1 2 0,5-23 0,-5 15 0,10-33 0,-6 32 0,-2-13 0,3-1 0,-4 15 0,6-21 0,-4 24 0,-2-2 0,2-2 0,-3 7 0,1-8 0,1 10 0,-6 1 0,6 4 0,-6-1 0,3 1 0,-4 0 0,4-1 0,-3-3 0,2 3 0,1-3 0,-3 0 0,6 3 0,-6 1 0,3 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8T00:35:06.344"/>
    </inkml:context>
    <inkml:brush xml:id="br0">
      <inkml:brushProperty name="width" value="0.1" units="cm"/>
      <inkml:brushProperty name="height" value="0.1" units="cm"/>
      <inkml:brushProperty name="color" value="#333333"/>
    </inkml:brush>
  </inkml:definitions>
  <inkml:trace contextRef="#ctx0" brushRef="#br0">1164 1420 24575,'-18'4'0,"-1"0"0,6-4 0,-10 0 0,-14-13 0,2 5 0,-9-11 0,-7 6 0,-3 1 0,-20-13 0,-12 4 0,-1 0 0,4-13 0,29 17 0,0-1 0,4-3 0,5-1 0,-5-5 0,-34-22 0,68 30 0,-8-10 0,6-7 0,7 15 0,-28-58 0,25 52 0,-16-33 0,13 25 0,6 14 0,-3-46 0,7 43 0,6-31 0,10 18 0,-1 3 0,40-38 0,-30 33 0,24-14 0,10-8 0,-27 39 0,14-17 0,0 2 0,-17 21 0,18-19 0,0 8 0,-17 13 0,60-35 0,-49 35 0,34-18 0,-5 19 0,1-1 0,-5 4 0,-12-1 0,-28 10 0,-4-3 0,38 4 0,-32 0 0,33 0 0,8 0 0,-28 0 0,32 0 0,-29 13 0,-9-6 0,39 22 0,-43-17 0,30 9 0,-4-1 0,-19-4 0,47 16 0,-57-13 0,22 2 0,-35-6 0,1-5 0,5 12 0,-8-7 0,7 8 0,-8 0 0,0-8 0,0 38 0,-5-32 0,0 26 0,0-11 0,0-15 0,0 21 0,0-23 0,0 11 0,0-5 0,0 0 0,0 17 0,0-21 0,0 21 0,0-17 0,0 0 0,0 5 0,0-11 0,0 0 0,0 4 0,-4-13 0,0 13 0,-1-14 0,1 7 0,-3-3 0,5 0 0,-13-1 0,13-4 0,-9 0 0,3 4 0,-5-3 0,-10 9 0,8-8 0,-7 4 0,2-5 0,2 0 0,-36 4 0,29-8 0,-29 3 0,17-1 0,9-6 0,-8 6 0,13-7 0,5 0 0,-5 4 0,6 0 0,4 1 0,1-2 0,4 1 0,0-3 0,-4 6 0,2-2 0,-5 3 0,-5 2 0,2-2 0,-2 2 0,-2-1 0,7-1 0,-4-2 0,-4 2 0,12-6 0,-7 2 0,9 0 0,1-3 0,0 6 0,3-6 0,1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0A4E7-EB00-EE44-AD54-1B2719921298}" type="datetimeFigureOut">
              <a:rPr lang="en-US" smtClean="0"/>
              <a:t>3/7/22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018AC-18D1-2248-B0FD-727A8C6A0A59}" type="slidenum">
              <a:rPr lang="en-US" smtClean="0"/>
              <a:t>‹#›</a:t>
            </a:fld>
            <a:endParaRPr lang="en-US"/>
          </a:p>
        </p:txBody>
      </p:sp>
    </p:spTree>
    <p:extLst>
      <p:ext uri="{BB962C8B-B14F-4D97-AF65-F5344CB8AC3E}">
        <p14:creationId xmlns:p14="http://schemas.microsoft.com/office/powerpoint/2010/main" val="462310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primary motivation behind this project is that the spatial organization of cell populations is functionally relevant</a:t>
            </a:r>
            <a:r>
              <a:rPr lang="en-US" dirty="0">
                <a:effectLst/>
              </a:rPr>
              <a:t> </a:t>
            </a:r>
          </a:p>
          <a:p>
            <a:endParaRPr lang="en-US" dirty="0">
              <a:effectLst/>
            </a:endParaRPr>
          </a:p>
          <a:p>
            <a:r>
              <a:rPr lang="en-US" dirty="0">
                <a:effectLst/>
              </a:rPr>
              <a:t>One example is the disease setting of the tumor micro environment, where interactions between cancer cells and immune cells can affect the clinical outcome of patients.</a:t>
            </a:r>
          </a:p>
          <a:p>
            <a:endParaRPr lang="en-US" dirty="0">
              <a:effectLst/>
            </a:endParaRPr>
          </a:p>
          <a:p>
            <a:r>
              <a:rPr lang="en-US" dirty="0">
                <a:effectLst/>
              </a:rPr>
              <a:t>Understanding these spatial interactions may lead to better treatment strategies.</a:t>
            </a:r>
          </a:p>
        </p:txBody>
      </p:sp>
      <p:sp>
        <p:nvSpPr>
          <p:cNvPr id="4" name="Slide Number Placeholder 3"/>
          <p:cNvSpPr>
            <a:spLocks noGrp="1"/>
          </p:cNvSpPr>
          <p:nvPr>
            <p:ph type="sldNum" sz="quarter" idx="5"/>
          </p:nvPr>
        </p:nvSpPr>
        <p:spPr/>
        <p:txBody>
          <a:bodyPr/>
          <a:lstStyle/>
          <a:p>
            <a:fld id="{0D5912DF-BA54-9F44-9894-99B27A384584}" type="slidenum">
              <a:rPr lang="en-US" smtClean="0"/>
              <a:t>3</a:t>
            </a:fld>
            <a:endParaRPr lang="en-US"/>
          </a:p>
        </p:txBody>
      </p:sp>
    </p:spTree>
    <p:extLst>
      <p:ext uri="{BB962C8B-B14F-4D97-AF65-F5344CB8AC3E}">
        <p14:creationId xmlns:p14="http://schemas.microsoft.com/office/powerpoint/2010/main" val="358644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Plate schematic</a:t>
            </a:r>
          </a:p>
          <a:p>
            <a:endParaRPr lang="en-US" dirty="0"/>
          </a:p>
          <a:p>
            <a:r>
              <a:rPr lang="en-US" dirty="0"/>
              <a:t>Dirichlet distribution: “multivariate beta distribution”. Instead of 2 parameters, it has 3+ parameters.</a:t>
            </a:r>
          </a:p>
          <a:p>
            <a:r>
              <a:rPr lang="en-US" dirty="0"/>
              <a:t>Dir( a1, a2, a3, </a:t>
            </a:r>
            <a:r>
              <a:rPr lang="en-US" dirty="0" err="1"/>
              <a:t>etc</a:t>
            </a:r>
            <a:r>
              <a:rPr lang="en-US" dirty="0"/>
              <a:t>) to set the shape of the distribution.</a:t>
            </a:r>
          </a:p>
          <a:p>
            <a:endParaRPr lang="en-US" dirty="0"/>
          </a:p>
          <a:p>
            <a:r>
              <a:rPr lang="en-US" dirty="0"/>
              <a:t>Then take draws from the distribution that are probability vectors that sum to 1.</a:t>
            </a:r>
          </a:p>
        </p:txBody>
      </p:sp>
      <p:sp>
        <p:nvSpPr>
          <p:cNvPr id="4" name="Slide Number Placeholder 3"/>
          <p:cNvSpPr>
            <a:spLocks noGrp="1"/>
          </p:cNvSpPr>
          <p:nvPr>
            <p:ph type="sldNum" sz="quarter" idx="5"/>
          </p:nvPr>
        </p:nvSpPr>
        <p:spPr/>
        <p:txBody>
          <a:bodyPr/>
          <a:lstStyle/>
          <a:p>
            <a:fld id="{2F403464-9B61-8642-A599-0A1667D6E55B}" type="slidenum">
              <a:rPr lang="en-US" smtClean="0"/>
              <a:t>23</a:t>
            </a:fld>
            <a:endParaRPr lang="en-US"/>
          </a:p>
        </p:txBody>
      </p:sp>
    </p:spTree>
    <p:extLst>
      <p:ext uri="{BB962C8B-B14F-4D97-AF65-F5344CB8AC3E}">
        <p14:creationId xmlns:p14="http://schemas.microsoft.com/office/powerpoint/2010/main" val="386404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want to uncover the latent structure of the data by computing the posterior, then use that structure to perform our task, like visualize cell-type proportions in pixels…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Joint – probability of 2 events happening together</a:t>
            </a:r>
          </a:p>
          <a:p>
            <a:endParaRPr lang="en-US" dirty="0"/>
          </a:p>
        </p:txBody>
      </p:sp>
      <p:sp>
        <p:nvSpPr>
          <p:cNvPr id="4" name="Slide Number Placeholder 3"/>
          <p:cNvSpPr>
            <a:spLocks noGrp="1"/>
          </p:cNvSpPr>
          <p:nvPr>
            <p:ph type="sldNum" sz="quarter" idx="5"/>
          </p:nvPr>
        </p:nvSpPr>
        <p:spPr/>
        <p:txBody>
          <a:bodyPr/>
          <a:lstStyle/>
          <a:p>
            <a:fld id="{DEC018AC-18D1-2248-B0FD-727A8C6A0A59}" type="slidenum">
              <a:rPr lang="en-US" smtClean="0"/>
              <a:t>24</a:t>
            </a:fld>
            <a:endParaRPr lang="en-US"/>
          </a:p>
        </p:txBody>
      </p:sp>
    </p:spTree>
    <p:extLst>
      <p:ext uri="{BB962C8B-B14F-4D97-AF65-F5344CB8AC3E}">
        <p14:creationId xmlns:p14="http://schemas.microsoft.com/office/powerpoint/2010/main" val="608883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want to uncover the latent structure of the data by computing the posterior, then use that structure to perform our task, like visualize cell-type proportions in pixels…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this all assumes we know </a:t>
            </a:r>
            <a:r>
              <a:rPr lang="el-GR" dirty="0"/>
              <a:t>α </a:t>
            </a:r>
            <a:r>
              <a:rPr lang="en-US" dirty="0"/>
              <a:t>and </a:t>
            </a:r>
            <a:r>
              <a:rPr lang="el-GR" dirty="0"/>
              <a:t>β</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how do we know them? We estimate them assuming we know the variational parameters that are determined during the EM algorithm. Use the parameters to update alpha and beta.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compute the variational parameters for every document. So we do end up with theta for every document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are estimated given the current hidden variable distribution estimates in variational EM</a:t>
            </a:r>
          </a:p>
          <a:p>
            <a:endParaRPr lang="en-US" dirty="0"/>
          </a:p>
        </p:txBody>
      </p:sp>
      <p:sp>
        <p:nvSpPr>
          <p:cNvPr id="4" name="Slide Number Placeholder 3"/>
          <p:cNvSpPr>
            <a:spLocks noGrp="1"/>
          </p:cNvSpPr>
          <p:nvPr>
            <p:ph type="sldNum" sz="quarter" idx="5"/>
          </p:nvPr>
        </p:nvSpPr>
        <p:spPr/>
        <p:txBody>
          <a:bodyPr/>
          <a:lstStyle/>
          <a:p>
            <a:fld id="{DEC018AC-18D1-2248-B0FD-727A8C6A0A59}" type="slidenum">
              <a:rPr lang="en-US" smtClean="0"/>
              <a:t>25</a:t>
            </a:fld>
            <a:endParaRPr lang="en-US"/>
          </a:p>
        </p:txBody>
      </p:sp>
    </p:spTree>
    <p:extLst>
      <p:ext uri="{BB962C8B-B14F-4D97-AF65-F5344CB8AC3E}">
        <p14:creationId xmlns:p14="http://schemas.microsoft.com/office/powerpoint/2010/main" val="2024968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Marginalisation</a:t>
            </a:r>
            <a:r>
              <a:rPr lang="en-US" sz="1200" b="0" i="0" kern="1200" dirty="0">
                <a:solidFill>
                  <a:schemeClr val="tx1"/>
                </a:solidFill>
                <a:effectLst/>
                <a:latin typeface="+mn-lt"/>
                <a:ea typeface="+mn-ea"/>
                <a:cs typeface="+mn-cs"/>
              </a:rPr>
              <a:t> is a </a:t>
            </a:r>
            <a:r>
              <a:rPr lang="en-US" sz="1200" b="1" i="0" kern="1200" dirty="0">
                <a:solidFill>
                  <a:schemeClr val="tx1"/>
                </a:solidFill>
                <a:effectLst/>
                <a:latin typeface="+mn-lt"/>
                <a:ea typeface="+mn-ea"/>
                <a:cs typeface="+mn-cs"/>
              </a:rPr>
              <a:t>method that requires summing over the possible values of one variable to determine the marginal contribution of another</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Marginal probability is </a:t>
            </a:r>
            <a:r>
              <a:rPr lang="en-US" sz="1200" b="1" i="0" kern="1200" dirty="0">
                <a:solidFill>
                  <a:schemeClr val="tx1"/>
                </a:solidFill>
                <a:effectLst/>
                <a:latin typeface="+mn-lt"/>
                <a:ea typeface="+mn-ea"/>
                <a:cs typeface="+mn-cs"/>
              </a:rPr>
              <a:t>the probability of an event irrespective of the outcome of another variable</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Marginalisation</a:t>
            </a:r>
            <a:r>
              <a:rPr lang="en-US" sz="1200" b="1" i="0" kern="1200" dirty="0">
                <a:solidFill>
                  <a:schemeClr val="tx1"/>
                </a:solidFill>
                <a:effectLst/>
                <a:latin typeface="+mn-lt"/>
                <a:ea typeface="+mn-ea"/>
                <a:cs typeface="+mn-cs"/>
              </a:rPr>
              <a:t> is</a:t>
            </a:r>
            <a:r>
              <a:rPr lang="en-US" sz="1200" b="0" i="0" kern="1200" dirty="0">
                <a:solidFill>
                  <a:schemeClr val="tx1"/>
                </a:solidFill>
                <a:effectLst/>
                <a:latin typeface="+mn-lt"/>
                <a:ea typeface="+mn-ea"/>
                <a:cs typeface="+mn-cs"/>
              </a:rPr>
              <a:t> a method that requires summing over the possible values of one variable to determine the </a:t>
            </a:r>
            <a:r>
              <a:rPr lang="en-US" sz="1200" b="1" i="0" kern="1200" dirty="0">
                <a:solidFill>
                  <a:schemeClr val="tx1"/>
                </a:solidFill>
                <a:effectLst/>
                <a:latin typeface="+mn-lt"/>
                <a:ea typeface="+mn-ea"/>
                <a:cs typeface="+mn-cs"/>
              </a:rPr>
              <a:t>marginal</a:t>
            </a:r>
            <a:r>
              <a:rPr lang="en-US" sz="1200" b="0" i="0" kern="1200" dirty="0">
                <a:solidFill>
                  <a:schemeClr val="tx1"/>
                </a:solidFill>
                <a:effectLst/>
                <a:latin typeface="+mn-lt"/>
                <a:ea typeface="+mn-ea"/>
                <a:cs typeface="+mn-cs"/>
              </a:rPr>
              <a:t> contribution of another</a:t>
            </a:r>
            <a:endParaRPr lang="en-US" dirty="0"/>
          </a:p>
          <a:p>
            <a:endParaRPr lang="en-US" dirty="0"/>
          </a:p>
        </p:txBody>
      </p:sp>
      <p:sp>
        <p:nvSpPr>
          <p:cNvPr id="4" name="Slide Number Placeholder 3"/>
          <p:cNvSpPr>
            <a:spLocks noGrp="1"/>
          </p:cNvSpPr>
          <p:nvPr>
            <p:ph type="sldNum" sz="quarter" idx="5"/>
          </p:nvPr>
        </p:nvSpPr>
        <p:spPr/>
        <p:txBody>
          <a:bodyPr/>
          <a:lstStyle/>
          <a:p>
            <a:fld id="{DEC018AC-18D1-2248-B0FD-727A8C6A0A59}" type="slidenum">
              <a:rPr lang="en-US" smtClean="0"/>
              <a:t>27</a:t>
            </a:fld>
            <a:endParaRPr lang="en-US"/>
          </a:p>
        </p:txBody>
      </p:sp>
    </p:spTree>
    <p:extLst>
      <p:ext uri="{BB962C8B-B14F-4D97-AF65-F5344CB8AC3E}">
        <p14:creationId xmlns:p14="http://schemas.microsoft.com/office/powerpoint/2010/main" val="1167193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Marginalisation</a:t>
            </a:r>
            <a:r>
              <a:rPr lang="en-US" sz="1200" b="0" i="0" kern="1200" dirty="0">
                <a:solidFill>
                  <a:schemeClr val="tx1"/>
                </a:solidFill>
                <a:effectLst/>
                <a:latin typeface="+mn-lt"/>
                <a:ea typeface="+mn-ea"/>
                <a:cs typeface="+mn-cs"/>
              </a:rPr>
              <a:t> is a </a:t>
            </a:r>
            <a:r>
              <a:rPr lang="en-US" sz="1200" b="1" i="0" kern="1200" dirty="0">
                <a:solidFill>
                  <a:schemeClr val="tx1"/>
                </a:solidFill>
                <a:effectLst/>
                <a:latin typeface="+mn-lt"/>
                <a:ea typeface="+mn-ea"/>
                <a:cs typeface="+mn-cs"/>
              </a:rPr>
              <a:t>method that requires summing over the possible values of one variable to determine the marginal contribution of another</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Marginal probability is </a:t>
            </a:r>
            <a:r>
              <a:rPr lang="en-US" sz="1200" b="1" i="0" kern="1200" dirty="0">
                <a:solidFill>
                  <a:schemeClr val="tx1"/>
                </a:solidFill>
                <a:effectLst/>
                <a:latin typeface="+mn-lt"/>
                <a:ea typeface="+mn-ea"/>
                <a:cs typeface="+mn-cs"/>
              </a:rPr>
              <a:t>the probability of an event irrespective of the outcome of another variable</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Marginalisation</a:t>
            </a:r>
            <a:r>
              <a:rPr lang="en-US" sz="1200" b="1" i="0" kern="1200" dirty="0">
                <a:solidFill>
                  <a:schemeClr val="tx1"/>
                </a:solidFill>
                <a:effectLst/>
                <a:latin typeface="+mn-lt"/>
                <a:ea typeface="+mn-ea"/>
                <a:cs typeface="+mn-cs"/>
              </a:rPr>
              <a:t> is</a:t>
            </a:r>
            <a:r>
              <a:rPr lang="en-US" sz="1200" b="0" i="0" kern="1200" dirty="0">
                <a:solidFill>
                  <a:schemeClr val="tx1"/>
                </a:solidFill>
                <a:effectLst/>
                <a:latin typeface="+mn-lt"/>
                <a:ea typeface="+mn-ea"/>
                <a:cs typeface="+mn-cs"/>
              </a:rPr>
              <a:t> a method that requires summing over the possible values of one variable to determine the </a:t>
            </a:r>
            <a:r>
              <a:rPr lang="en-US" sz="1200" b="1" i="0" kern="1200" dirty="0">
                <a:solidFill>
                  <a:schemeClr val="tx1"/>
                </a:solidFill>
                <a:effectLst/>
                <a:latin typeface="+mn-lt"/>
                <a:ea typeface="+mn-ea"/>
                <a:cs typeface="+mn-cs"/>
              </a:rPr>
              <a:t>marginal</a:t>
            </a:r>
            <a:r>
              <a:rPr lang="en-US" sz="1200" b="0" i="0" kern="1200" dirty="0">
                <a:solidFill>
                  <a:schemeClr val="tx1"/>
                </a:solidFill>
                <a:effectLst/>
                <a:latin typeface="+mn-lt"/>
                <a:ea typeface="+mn-ea"/>
                <a:cs typeface="+mn-cs"/>
              </a:rPr>
              <a:t> contribution of another</a:t>
            </a:r>
            <a:endParaRPr lang="en-US" dirty="0"/>
          </a:p>
        </p:txBody>
      </p:sp>
      <p:sp>
        <p:nvSpPr>
          <p:cNvPr id="4" name="Slide Number Placeholder 3"/>
          <p:cNvSpPr>
            <a:spLocks noGrp="1"/>
          </p:cNvSpPr>
          <p:nvPr>
            <p:ph type="sldNum" sz="quarter" idx="5"/>
          </p:nvPr>
        </p:nvSpPr>
        <p:spPr/>
        <p:txBody>
          <a:bodyPr/>
          <a:lstStyle/>
          <a:p>
            <a:fld id="{DEC018AC-18D1-2248-B0FD-727A8C6A0A59}" type="slidenum">
              <a:rPr lang="en-US" smtClean="0"/>
              <a:t>28</a:t>
            </a:fld>
            <a:endParaRPr lang="en-US"/>
          </a:p>
        </p:txBody>
      </p:sp>
    </p:spTree>
    <p:extLst>
      <p:ext uri="{BB962C8B-B14F-4D97-AF65-F5344CB8AC3E}">
        <p14:creationId xmlns:p14="http://schemas.microsoft.com/office/powerpoint/2010/main" val="3306599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this all assumes we know </a:t>
            </a:r>
            <a:r>
              <a:rPr lang="el-GR" dirty="0"/>
              <a:t>α </a:t>
            </a:r>
            <a:r>
              <a:rPr lang="en-US" dirty="0"/>
              <a:t>and </a:t>
            </a:r>
            <a:r>
              <a:rPr lang="el-GR" dirty="0"/>
              <a:t>β</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how do we know them? We estimate them assuming we know the variational parameters that are determined during the EM algorithm. Use the parameters to update alpha and beta.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compute the variational parameters for every document. So we do end up with theta for every document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are estimated given the current hidden variable distribution estimates in variational EM</a:t>
            </a:r>
          </a:p>
          <a:p>
            <a:endParaRPr lang="en-US" dirty="0"/>
          </a:p>
        </p:txBody>
      </p:sp>
      <p:sp>
        <p:nvSpPr>
          <p:cNvPr id="4" name="Slide Number Placeholder 3"/>
          <p:cNvSpPr>
            <a:spLocks noGrp="1"/>
          </p:cNvSpPr>
          <p:nvPr>
            <p:ph type="sldNum" sz="quarter" idx="5"/>
          </p:nvPr>
        </p:nvSpPr>
        <p:spPr/>
        <p:txBody>
          <a:bodyPr/>
          <a:lstStyle/>
          <a:p>
            <a:fld id="{DEC018AC-18D1-2248-B0FD-727A8C6A0A59}" type="slidenum">
              <a:rPr lang="en-US" smtClean="0"/>
              <a:t>29</a:t>
            </a:fld>
            <a:endParaRPr lang="en-US"/>
          </a:p>
        </p:txBody>
      </p:sp>
    </p:spTree>
    <p:extLst>
      <p:ext uri="{BB962C8B-B14F-4D97-AF65-F5344CB8AC3E}">
        <p14:creationId xmlns:p14="http://schemas.microsoft.com/office/powerpoint/2010/main" val="4092917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Variational family of distributions q of the latent </a:t>
            </a:r>
            <a:r>
              <a:rPr lang="en-US" dirty="0" err="1"/>
              <a:t>varaibles</a:t>
            </a:r>
            <a:r>
              <a:rPr lang="en-US" dirty="0"/>
              <a:t> z that is indexed by v. </a:t>
            </a:r>
          </a:p>
          <a:p>
            <a:endParaRPr lang="en-US" dirty="0"/>
          </a:p>
          <a:p>
            <a:r>
              <a:rPr lang="en-US" dirty="0"/>
              <a:t>Every point in </a:t>
            </a:r>
            <a:r>
              <a:rPr lang="en-US" dirty="0" err="1"/>
              <a:t>elipse</a:t>
            </a:r>
            <a:r>
              <a:rPr lang="en-US" dirty="0"/>
              <a:t> is a different distribution over z</a:t>
            </a:r>
          </a:p>
          <a:p>
            <a:endParaRPr lang="en-US" dirty="0"/>
          </a:p>
          <a:p>
            <a:r>
              <a:rPr lang="en-US" dirty="0"/>
              <a:t>Optimize parameter v until you get a distribution q that is as close as possible (measured by some sort of divergence (KL in this case))</a:t>
            </a:r>
          </a:p>
          <a:p>
            <a:endParaRPr lang="en-US" dirty="0"/>
          </a:p>
          <a:p>
            <a:r>
              <a:rPr lang="en-US" dirty="0"/>
              <a:t>Then q(z; v) becomes a proxy for p(z)</a:t>
            </a:r>
          </a:p>
          <a:p>
            <a:endParaRPr lang="en-US" dirty="0"/>
          </a:p>
          <a:p>
            <a:endParaRPr lang="en-US" dirty="0"/>
          </a:p>
        </p:txBody>
      </p:sp>
      <p:sp>
        <p:nvSpPr>
          <p:cNvPr id="4" name="Slide Number Placeholder 3"/>
          <p:cNvSpPr>
            <a:spLocks noGrp="1"/>
          </p:cNvSpPr>
          <p:nvPr>
            <p:ph type="sldNum" sz="quarter" idx="5"/>
          </p:nvPr>
        </p:nvSpPr>
        <p:spPr/>
        <p:txBody>
          <a:bodyPr/>
          <a:lstStyle/>
          <a:p>
            <a:fld id="{DEC018AC-18D1-2248-B0FD-727A8C6A0A59}" type="slidenum">
              <a:rPr lang="en-US" smtClean="0"/>
              <a:t>30</a:t>
            </a:fld>
            <a:endParaRPr lang="en-US"/>
          </a:p>
        </p:txBody>
      </p:sp>
    </p:spTree>
    <p:extLst>
      <p:ext uri="{BB962C8B-B14F-4D97-AF65-F5344CB8AC3E}">
        <p14:creationId xmlns:p14="http://schemas.microsoft.com/office/powerpoint/2010/main" val="299683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March through every document and understand how it represents topics (phi)</a:t>
            </a:r>
          </a:p>
          <a:p>
            <a:r>
              <a:rPr lang="en-US" dirty="0"/>
              <a:t>Use those to update the topics to something more meaningful with lambda</a:t>
            </a:r>
          </a:p>
          <a:p>
            <a:r>
              <a:rPr lang="en-US" dirty="0"/>
              <a:t>Then repeat</a:t>
            </a:r>
          </a:p>
        </p:txBody>
      </p:sp>
      <p:sp>
        <p:nvSpPr>
          <p:cNvPr id="4" name="Slide Number Placeholder 3"/>
          <p:cNvSpPr>
            <a:spLocks noGrp="1"/>
          </p:cNvSpPr>
          <p:nvPr>
            <p:ph type="sldNum" sz="quarter" idx="5"/>
          </p:nvPr>
        </p:nvSpPr>
        <p:spPr/>
        <p:txBody>
          <a:bodyPr/>
          <a:lstStyle/>
          <a:p>
            <a:fld id="{DEC018AC-18D1-2248-B0FD-727A8C6A0A59}" type="slidenum">
              <a:rPr lang="en-US" smtClean="0"/>
              <a:t>33</a:t>
            </a:fld>
            <a:endParaRPr lang="en-US"/>
          </a:p>
        </p:txBody>
      </p:sp>
    </p:spTree>
    <p:extLst>
      <p:ext uri="{BB962C8B-B14F-4D97-AF65-F5344CB8AC3E}">
        <p14:creationId xmlns:p14="http://schemas.microsoft.com/office/powerpoint/2010/main" val="598674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 and straightforward answer is co-</a:t>
            </a:r>
            <a:r>
              <a:rPr lang="en-US" dirty="0" err="1"/>
              <a:t>occurance</a:t>
            </a:r>
            <a:r>
              <a:rPr lang="en-US" dirty="0"/>
              <a:t>. LDA extracts clusters of co-occurring words to form topics. The three factors form an interesting dynamic: (1) implies that having sparsely distributed topics can result in a high probability for a document, where the ideal way to form the sparse components is to make them non-overlapping clusters of co-occurring words in diﬀerent documents (why is this?); (2) encourages a sparse </a:t>
            </a:r>
            <a:r>
              <a:rPr lang="el-GR" dirty="0"/>
              <a:t>θ </a:t>
            </a:r>
            <a:r>
              <a:rPr lang="en-US" dirty="0"/>
              <a:t>matrix so that the probability of choosing a given z value will be large, e.g. </a:t>
            </a:r>
            <a:r>
              <a:rPr lang="el-GR" dirty="0"/>
              <a:t>θ = (0.25, 0.25, 0.25, 0.25) </a:t>
            </a:r>
            <a:r>
              <a:rPr lang="en-US" dirty="0"/>
              <a:t>would yield smaller probabilities than </a:t>
            </a:r>
            <a:r>
              <a:rPr lang="el-GR" dirty="0"/>
              <a:t>θ = (0.5, 0.5, 0, 0) . </a:t>
            </a:r>
            <a:r>
              <a:rPr lang="en-US" dirty="0"/>
              <a:t>In other words, (2) penalizes documents for having too many possible topics. (3) again penalizes using a large number of possible topics for a given document—small </a:t>
            </a:r>
            <a:r>
              <a:rPr lang="el-GR" dirty="0"/>
              <a:t>α </a:t>
            </a:r>
            <a:r>
              <a:rPr lang="en-US" dirty="0"/>
              <a:t>values yield sparse </a:t>
            </a:r>
            <a:r>
              <a:rPr lang="el-GR" dirty="0"/>
              <a:t>θ</a:t>
            </a:r>
            <a:r>
              <a:rPr lang="en-US" dirty="0"/>
              <a:t>s. In summary: (1) wants to form sparse, segregated word clusters, (2) and (3) want to give a small number of possible topics for each document. But if we only have a few topics to choose from and each topic has a small number of non-zero word probabilities, then we surely better form meaningful clusters that could represent a diverse number of documents. How should we do this you ask? Form clusters of co-occurring terms, which is largely what LDA accomplishes. But while the joint distribution encourages a small number of topics with small meaningful (co-occurring) topics, the data itself needs a larger number of topics in order to assign small “topic clusters” to the data. So, as desired, we have a push and pull factor between the joint distribution and the actual data in determining the assignment of topics.</a:t>
            </a:r>
          </a:p>
        </p:txBody>
      </p:sp>
      <p:sp>
        <p:nvSpPr>
          <p:cNvPr id="4" name="Slide Number Placeholder 3"/>
          <p:cNvSpPr>
            <a:spLocks noGrp="1"/>
          </p:cNvSpPr>
          <p:nvPr>
            <p:ph type="sldNum" sz="quarter" idx="5"/>
          </p:nvPr>
        </p:nvSpPr>
        <p:spPr/>
        <p:txBody>
          <a:bodyPr/>
          <a:lstStyle/>
          <a:p>
            <a:fld id="{DEC018AC-18D1-2248-B0FD-727A8C6A0A59}" type="slidenum">
              <a:rPr lang="en-US" smtClean="0"/>
              <a:t>34</a:t>
            </a:fld>
            <a:endParaRPr lang="en-US"/>
          </a:p>
        </p:txBody>
      </p:sp>
    </p:spTree>
    <p:extLst>
      <p:ext uri="{BB962C8B-B14F-4D97-AF65-F5344CB8AC3E}">
        <p14:creationId xmlns:p14="http://schemas.microsoft.com/office/powerpoint/2010/main" val="2240474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 and straightforward answer is co-</a:t>
            </a:r>
            <a:r>
              <a:rPr lang="en-US" dirty="0" err="1"/>
              <a:t>occurance</a:t>
            </a:r>
            <a:r>
              <a:rPr lang="en-US" dirty="0"/>
              <a:t>. LDA extracts clusters of co-occurring words to form topics. The three factors form an interesting dynamic: (1) implies that having sparsely distributed topics can result in a high probability for a document, where the ideal way to form the sparse components is to make them non-overlapping clusters of co-occurring words in diﬀerent documents (why is this?); (2) encourages a sparse </a:t>
            </a:r>
            <a:r>
              <a:rPr lang="el-GR" dirty="0"/>
              <a:t>θ </a:t>
            </a:r>
            <a:r>
              <a:rPr lang="en-US" dirty="0"/>
              <a:t>matrix so that the probability of choosing a given z value will be large, e.g. </a:t>
            </a:r>
            <a:r>
              <a:rPr lang="el-GR" dirty="0"/>
              <a:t>θ = (0.25, 0.25, 0.25, 0.25) </a:t>
            </a:r>
            <a:r>
              <a:rPr lang="en-US" dirty="0"/>
              <a:t>would yield smaller probabilities than </a:t>
            </a:r>
            <a:r>
              <a:rPr lang="el-GR" dirty="0"/>
              <a:t>θ = (0.5, 0.5, 0, 0) . </a:t>
            </a:r>
            <a:r>
              <a:rPr lang="en-US" dirty="0"/>
              <a:t>In other words, (2) penalizes documents for having too many possible topics. (3) again penalizes using a large number of possible topics for a given document—small </a:t>
            </a:r>
            <a:r>
              <a:rPr lang="el-GR" dirty="0"/>
              <a:t>α </a:t>
            </a:r>
            <a:r>
              <a:rPr lang="en-US" dirty="0"/>
              <a:t>values yield sparse </a:t>
            </a:r>
            <a:r>
              <a:rPr lang="el-GR" dirty="0"/>
              <a:t>θ</a:t>
            </a:r>
            <a:r>
              <a:rPr lang="en-US" dirty="0"/>
              <a:t>s. In summary: (1) wants to form sparse, segregated word clusters, (2) and (3) want to give a small number of possible topics for each document. But if we only have a few topics to choose from and each topic has a small number of non-zero word probabilities, then we surely better form meaningful clusters that could represent a diverse number of documents. How should we do this you ask? Form clusters of co-occurring terms, which is largely what LDA accomplishes. But while the joint distribution encourages a small number of topics with small meaningful (co-occurring) topics, the data itself needs a larger number of topics in order to assign small “topic clusters” to the data. So, as desired, we have a push and pull factor between the joint distribution and the actual data in determining the assignment of topics.</a:t>
            </a:r>
          </a:p>
        </p:txBody>
      </p:sp>
      <p:sp>
        <p:nvSpPr>
          <p:cNvPr id="4" name="Slide Number Placeholder 3"/>
          <p:cNvSpPr>
            <a:spLocks noGrp="1"/>
          </p:cNvSpPr>
          <p:nvPr>
            <p:ph type="sldNum" sz="quarter" idx="5"/>
          </p:nvPr>
        </p:nvSpPr>
        <p:spPr/>
        <p:txBody>
          <a:bodyPr/>
          <a:lstStyle/>
          <a:p>
            <a:fld id="{DEC018AC-18D1-2248-B0FD-727A8C6A0A59}" type="slidenum">
              <a:rPr lang="en-US" smtClean="0"/>
              <a:t>35</a:t>
            </a:fld>
            <a:endParaRPr lang="en-US"/>
          </a:p>
        </p:txBody>
      </p:sp>
    </p:spTree>
    <p:extLst>
      <p:ext uri="{BB962C8B-B14F-4D97-AF65-F5344CB8AC3E}">
        <p14:creationId xmlns:p14="http://schemas.microsoft.com/office/powerpoint/2010/main" val="3031892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Is clustering sufficient?</a:t>
            </a:r>
          </a:p>
          <a:p>
            <a:endParaRPr lang="en-US" dirty="0">
              <a:effectLst/>
            </a:endParaRPr>
          </a:p>
        </p:txBody>
      </p:sp>
      <p:sp>
        <p:nvSpPr>
          <p:cNvPr id="4" name="Slide Number Placeholder 3"/>
          <p:cNvSpPr>
            <a:spLocks noGrp="1"/>
          </p:cNvSpPr>
          <p:nvPr>
            <p:ph type="sldNum" sz="quarter" idx="5"/>
          </p:nvPr>
        </p:nvSpPr>
        <p:spPr/>
        <p:txBody>
          <a:bodyPr/>
          <a:lstStyle/>
          <a:p>
            <a:fld id="{0D5912DF-BA54-9F44-9894-99B27A384584}" type="slidenum">
              <a:rPr lang="en-US" smtClean="0"/>
              <a:t>4</a:t>
            </a:fld>
            <a:endParaRPr lang="en-US"/>
          </a:p>
        </p:txBody>
      </p:sp>
    </p:spTree>
    <p:extLst>
      <p:ext uri="{BB962C8B-B14F-4D97-AF65-F5344CB8AC3E}">
        <p14:creationId xmlns:p14="http://schemas.microsoft.com/office/powerpoint/2010/main" val="1698476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 and straightforward answer is co-</a:t>
            </a:r>
            <a:r>
              <a:rPr lang="en-US" dirty="0" err="1"/>
              <a:t>occurance</a:t>
            </a:r>
            <a:r>
              <a:rPr lang="en-US" dirty="0"/>
              <a:t>. LDA extracts clusters of co-occurring words to form topics. The three factors form an interesting dynamic: (1) implies that having sparsely distributed topics can result in a high probability for a document, where the ideal way to form the sparse components is to make them non-overlapping clusters of co-occurring words in diﬀerent documents (why is this?); (2) encourages a sparse </a:t>
            </a:r>
            <a:r>
              <a:rPr lang="el-GR" dirty="0"/>
              <a:t>θ </a:t>
            </a:r>
            <a:r>
              <a:rPr lang="en-US" dirty="0"/>
              <a:t>matrix so that the probability of choosing a given z value will be large, e.g. </a:t>
            </a:r>
            <a:r>
              <a:rPr lang="el-GR" dirty="0"/>
              <a:t>θ = (0.25, 0.25, 0.25, 0.25) </a:t>
            </a:r>
            <a:r>
              <a:rPr lang="en-US" dirty="0"/>
              <a:t>would yield smaller probabilities than </a:t>
            </a:r>
            <a:r>
              <a:rPr lang="el-GR" dirty="0"/>
              <a:t>θ = (0.5, 0.5, 0, 0) . </a:t>
            </a:r>
            <a:r>
              <a:rPr lang="en-US" dirty="0"/>
              <a:t>In other words, (2) penalizes documents for having too many possible topics. (3) again penalizes using a large number of possible topics for a given document—small </a:t>
            </a:r>
            <a:r>
              <a:rPr lang="el-GR" dirty="0"/>
              <a:t>α </a:t>
            </a:r>
            <a:r>
              <a:rPr lang="en-US" dirty="0"/>
              <a:t>values yield sparse </a:t>
            </a:r>
            <a:r>
              <a:rPr lang="el-GR" dirty="0"/>
              <a:t>θ</a:t>
            </a:r>
            <a:r>
              <a:rPr lang="en-US" dirty="0"/>
              <a:t>s. In summary: (1) wants to form sparse, segregated word clusters, (2) and (3) want to give a small number of possible topics for each document. But if we only have a few topics to choose from and each topic has a small number of non-zero word probabilities, then we surely better form meaningful clusters that could represent a diverse number of documents. How should we do this you ask? Form clusters of co-occurring terms, which is largely what LDA accomplishes. But while the joint distribution encourages a small number of topics with small meaningful (co-occurring) topics, the data itself needs a larger number of topics in order to assign small “topic clusters” to the data. So, as desired, we have a push and pull factor between the joint distribution and the actual data in determining the assignment of topics.</a:t>
            </a:r>
          </a:p>
        </p:txBody>
      </p:sp>
      <p:sp>
        <p:nvSpPr>
          <p:cNvPr id="4" name="Slide Number Placeholder 3"/>
          <p:cNvSpPr>
            <a:spLocks noGrp="1"/>
          </p:cNvSpPr>
          <p:nvPr>
            <p:ph type="sldNum" sz="quarter" idx="5"/>
          </p:nvPr>
        </p:nvSpPr>
        <p:spPr/>
        <p:txBody>
          <a:bodyPr/>
          <a:lstStyle/>
          <a:p>
            <a:fld id="{DEC018AC-18D1-2248-B0FD-727A8C6A0A59}" type="slidenum">
              <a:rPr lang="en-US" smtClean="0"/>
              <a:t>36</a:t>
            </a:fld>
            <a:endParaRPr lang="en-US"/>
          </a:p>
        </p:txBody>
      </p:sp>
    </p:spTree>
    <p:extLst>
      <p:ext uri="{BB962C8B-B14F-4D97-AF65-F5344CB8AC3E}">
        <p14:creationId xmlns:p14="http://schemas.microsoft.com/office/powerpoint/2010/main" val="4004226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do this, we developed STdeconvolve, a reference-free approach, that borrows ideas from Natural Language Processing, specifically Latent Dirichlet Allocation.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purpose of LDA is to identify latent topics in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basic idea is that documents are collections of words. But documents can also be represented as mixtures of underlying topics.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topic itself is a distribution over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one should be able to uncover the latent topics by measuring the frequency and occurrence of different words in the documents.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D5912DF-BA54-9F44-9894-99B27A384584}" type="slidenum">
              <a:rPr lang="en-US" smtClean="0"/>
              <a:t>38</a:t>
            </a:fld>
            <a:endParaRPr lang="en-US"/>
          </a:p>
        </p:txBody>
      </p:sp>
    </p:spTree>
    <p:extLst>
      <p:ext uri="{BB962C8B-B14F-4D97-AF65-F5344CB8AC3E}">
        <p14:creationId xmlns:p14="http://schemas.microsoft.com/office/powerpoint/2010/main" val="1966145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Likewise, we can apply the same ideas to ST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pixel is a mixture of cell-types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each cell-type is a distribution over genes, or effectively a transcriptional profile.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then look at the gene counts in each pixel to uncover the latent cell-type proportions.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LDA is a generative model. Which means it generates a set of pixels, and we iteratively finetune parameters until the generative set of pixels closely resembles the real data. After, we can pull out the parameters of interest, like the beta and theta distributions.</a:t>
            </a:r>
          </a:p>
          <a:p>
            <a:endParaRPr lang="en-US" dirty="0"/>
          </a:p>
          <a:p>
            <a:r>
              <a:rPr lang="en-US" dirty="0"/>
              <a:t>Mixed membership: data are grouped, like in documents.</a:t>
            </a:r>
          </a:p>
          <a:p>
            <a:r>
              <a:rPr lang="en-US" dirty="0"/>
              <a:t>All groups share the same mixture components, or topics.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D5912DF-BA54-9F44-9894-99B27A384584}" type="slidenum">
              <a:rPr lang="en-US" smtClean="0"/>
              <a:t>39</a:t>
            </a:fld>
            <a:endParaRPr lang="en-US"/>
          </a:p>
        </p:txBody>
      </p:sp>
    </p:spTree>
    <p:extLst>
      <p:ext uri="{BB962C8B-B14F-4D97-AF65-F5344CB8AC3E}">
        <p14:creationId xmlns:p14="http://schemas.microsoft.com/office/powerpoint/2010/main" val="2780596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general overview of the workflow of STdeconvolve.</a:t>
            </a:r>
          </a:p>
          <a:p>
            <a:endParaRPr lang="en-US" dirty="0"/>
          </a:p>
          <a:p>
            <a:r>
              <a:rPr lang="en-US" dirty="0"/>
              <a:t>We start with an input matrix that contains the gene counts for each pixel.</a:t>
            </a:r>
          </a:p>
          <a:p>
            <a:endParaRPr lang="en-US" dirty="0"/>
          </a:p>
          <a:p>
            <a:r>
              <a:rPr lang="en-US" dirty="0"/>
              <a:t>We feature select for informative genes, and we also need to choose the number of cell-types or K topics to be deconvolved a priori.</a:t>
            </a:r>
          </a:p>
          <a:p>
            <a:endParaRPr lang="en-US" dirty="0"/>
          </a:p>
          <a:p>
            <a:r>
              <a:rPr lang="en-US" dirty="0"/>
              <a:t>STdeconvolve outputs two matrices.</a:t>
            </a:r>
          </a:p>
          <a:p>
            <a:endParaRPr lang="en-US" dirty="0"/>
          </a:p>
          <a:p>
            <a:r>
              <a:rPr lang="en-US" dirty="0"/>
              <a:t>The first is the deconvolved cell-type proportions in each pixel (the distributions over cell-types for each pixel).</a:t>
            </a:r>
          </a:p>
          <a:p>
            <a:endParaRPr lang="en-US" dirty="0"/>
          </a:p>
          <a:p>
            <a:r>
              <a:rPr lang="en-US" dirty="0"/>
              <a:t>But what’s also cool is that STdeconvolve returns the deconvolved cell-type transcriptional profiles as well (the distributions over genes for each cell-type)</a:t>
            </a:r>
          </a:p>
          <a:p>
            <a:endParaRPr lang="en-US" dirty="0"/>
          </a:p>
          <a:p>
            <a:r>
              <a:rPr lang="en-US" dirty="0"/>
              <a:t>Overdispersion – greater variance than would be expected based on a given model. For gene expression, connected to magnitude. So genes with greater magnitude also have higher variability.</a:t>
            </a:r>
          </a:p>
        </p:txBody>
      </p:sp>
      <p:sp>
        <p:nvSpPr>
          <p:cNvPr id="4" name="Slide Number Placeholder 3"/>
          <p:cNvSpPr>
            <a:spLocks noGrp="1"/>
          </p:cNvSpPr>
          <p:nvPr>
            <p:ph type="sldNum" sz="quarter" idx="5"/>
          </p:nvPr>
        </p:nvSpPr>
        <p:spPr/>
        <p:txBody>
          <a:bodyPr/>
          <a:lstStyle/>
          <a:p>
            <a:fld id="{0D5912DF-BA54-9F44-9894-99B27A384584}" type="slidenum">
              <a:rPr lang="en-US" smtClean="0"/>
              <a:t>40</a:t>
            </a:fld>
            <a:endParaRPr lang="en-US"/>
          </a:p>
        </p:txBody>
      </p:sp>
    </p:spTree>
    <p:extLst>
      <p:ext uri="{BB962C8B-B14F-4D97-AF65-F5344CB8AC3E}">
        <p14:creationId xmlns:p14="http://schemas.microsoft.com/office/powerpoint/2010/main" val="2792021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assess STdeconvolve as a proof of concept, we generated a simulated ST dataset with a known cell-type proportions and transcriptional profiles to act as ground truths.</a:t>
            </a:r>
          </a:p>
          <a:p>
            <a:endParaRPr lang="en-US" dirty="0"/>
          </a:p>
          <a:p>
            <a:r>
              <a:rPr lang="en-US" dirty="0"/>
              <a:t>We utilized MERFISH data generated from the mouse hypothalamic medial preoptic region.</a:t>
            </a:r>
          </a:p>
          <a:p>
            <a:endParaRPr lang="en-US" dirty="0"/>
          </a:p>
          <a:p>
            <a:r>
              <a:rPr lang="en-US" dirty="0"/>
              <a:t>MERFISH is a single cell-resolution targeted transcriptional profiling technique.</a:t>
            </a:r>
          </a:p>
          <a:p>
            <a:endParaRPr lang="en-US" dirty="0"/>
          </a:p>
          <a:p>
            <a:r>
              <a:rPr lang="en-US" dirty="0"/>
              <a:t>From this dataset we have annotations of individual cells, and their spatial locations.</a:t>
            </a:r>
          </a:p>
        </p:txBody>
      </p:sp>
      <p:sp>
        <p:nvSpPr>
          <p:cNvPr id="4" name="Slide Number Placeholder 3"/>
          <p:cNvSpPr>
            <a:spLocks noGrp="1"/>
          </p:cNvSpPr>
          <p:nvPr>
            <p:ph type="sldNum" sz="quarter" idx="5"/>
          </p:nvPr>
        </p:nvSpPr>
        <p:spPr/>
        <p:txBody>
          <a:bodyPr/>
          <a:lstStyle/>
          <a:p>
            <a:fld id="{0D5912DF-BA54-9F44-9894-99B27A384584}" type="slidenum">
              <a:rPr lang="en-US" smtClean="0"/>
              <a:t>41</a:t>
            </a:fld>
            <a:endParaRPr lang="en-US"/>
          </a:p>
        </p:txBody>
      </p:sp>
    </p:spTree>
    <p:extLst>
      <p:ext uri="{BB962C8B-B14F-4D97-AF65-F5344CB8AC3E}">
        <p14:creationId xmlns:p14="http://schemas.microsoft.com/office/powerpoint/2010/main" val="3475199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annotated MERFISH data.</a:t>
            </a:r>
          </a:p>
          <a:p>
            <a:endParaRPr lang="en-US" dirty="0"/>
          </a:p>
          <a:p>
            <a:r>
              <a:rPr lang="en-US" dirty="0"/>
              <a:t>Points are locations of individual cells colored by their annotated ground truth cell-type.</a:t>
            </a:r>
          </a:p>
          <a:p>
            <a:endParaRPr lang="en-US" dirty="0"/>
          </a:p>
          <a:p>
            <a:r>
              <a:rPr lang="en-US" dirty="0"/>
              <a:t>To create simulated ST data, I can segment this into simulated pixels, in which I collapse the gene counts for cells with a given pixel. </a:t>
            </a:r>
          </a:p>
          <a:p>
            <a:endParaRPr lang="en-US" dirty="0"/>
          </a:p>
          <a:p>
            <a:r>
              <a:rPr lang="en-US" dirty="0"/>
              <a:t>After combining cells, I also know the proportions of each cell-type in each of my simulated pixels.</a:t>
            </a:r>
          </a:p>
        </p:txBody>
      </p:sp>
      <p:sp>
        <p:nvSpPr>
          <p:cNvPr id="4" name="Slide Number Placeholder 3"/>
          <p:cNvSpPr>
            <a:spLocks noGrp="1"/>
          </p:cNvSpPr>
          <p:nvPr>
            <p:ph type="sldNum" sz="quarter" idx="5"/>
          </p:nvPr>
        </p:nvSpPr>
        <p:spPr/>
        <p:txBody>
          <a:bodyPr/>
          <a:lstStyle/>
          <a:p>
            <a:fld id="{0D5912DF-BA54-9F44-9894-99B27A384584}" type="slidenum">
              <a:rPr lang="en-US" smtClean="0"/>
              <a:t>42</a:t>
            </a:fld>
            <a:endParaRPr lang="en-US"/>
          </a:p>
        </p:txBody>
      </p:sp>
    </p:spTree>
    <p:extLst>
      <p:ext uri="{BB962C8B-B14F-4D97-AF65-F5344CB8AC3E}">
        <p14:creationId xmlns:p14="http://schemas.microsoft.com/office/powerpoint/2010/main" val="186912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looks something like this, where each pie chart represents the proportions of each cell-type in each of the simulated pixels</a:t>
            </a:r>
          </a:p>
          <a:p>
            <a:endParaRPr lang="en-US" dirty="0"/>
          </a:p>
          <a:p>
            <a:r>
              <a:rPr lang="en-US" dirty="0"/>
              <a:t>With my simulated ST data I can now ask if STdeconvolve is able to recover the cell type proportions and return something similar.</a:t>
            </a:r>
          </a:p>
        </p:txBody>
      </p:sp>
      <p:sp>
        <p:nvSpPr>
          <p:cNvPr id="4" name="Slide Number Placeholder 3"/>
          <p:cNvSpPr>
            <a:spLocks noGrp="1"/>
          </p:cNvSpPr>
          <p:nvPr>
            <p:ph type="sldNum" sz="quarter" idx="5"/>
          </p:nvPr>
        </p:nvSpPr>
        <p:spPr/>
        <p:txBody>
          <a:bodyPr/>
          <a:lstStyle/>
          <a:p>
            <a:fld id="{0D5912DF-BA54-9F44-9894-99B27A384584}" type="slidenum">
              <a:rPr lang="en-US" smtClean="0"/>
              <a:t>43</a:t>
            </a:fld>
            <a:endParaRPr lang="en-US"/>
          </a:p>
        </p:txBody>
      </p:sp>
    </p:spTree>
    <p:extLst>
      <p:ext uri="{BB962C8B-B14F-4D97-AF65-F5344CB8AC3E}">
        <p14:creationId xmlns:p14="http://schemas.microsoft.com/office/powerpoint/2010/main" val="1431193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STdeconvolve predicted cell-type proportions, with the ground truth for reference.</a:t>
            </a:r>
          </a:p>
          <a:p>
            <a:endParaRPr lang="en-US" dirty="0"/>
          </a:p>
          <a:p>
            <a:r>
              <a:rPr lang="en-US" dirty="0"/>
              <a:t>Encouragingly, STdeconvolve does a pretty good job deconvolving the underlying the cell-types at each simulated pixel from the combined gene counts.</a:t>
            </a:r>
          </a:p>
        </p:txBody>
      </p:sp>
      <p:sp>
        <p:nvSpPr>
          <p:cNvPr id="4" name="Slide Number Placeholder 3"/>
          <p:cNvSpPr>
            <a:spLocks noGrp="1"/>
          </p:cNvSpPr>
          <p:nvPr>
            <p:ph type="sldNum" sz="quarter" idx="5"/>
          </p:nvPr>
        </p:nvSpPr>
        <p:spPr/>
        <p:txBody>
          <a:bodyPr/>
          <a:lstStyle/>
          <a:p>
            <a:fld id="{0D5912DF-BA54-9F44-9894-99B27A384584}" type="slidenum">
              <a:rPr lang="en-US" smtClean="0"/>
              <a:t>44</a:t>
            </a:fld>
            <a:endParaRPr lang="en-US"/>
          </a:p>
        </p:txBody>
      </p:sp>
    </p:spTree>
    <p:extLst>
      <p:ext uri="{BB962C8B-B14F-4D97-AF65-F5344CB8AC3E}">
        <p14:creationId xmlns:p14="http://schemas.microsoft.com/office/powerpoint/2010/main" val="3328824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also quantify this.</a:t>
            </a:r>
          </a:p>
          <a:p>
            <a:endParaRPr lang="en-US" dirty="0"/>
          </a:p>
          <a:p>
            <a:r>
              <a:rPr lang="en-US" dirty="0"/>
              <a:t>First, recall that STdeconvolve not only deconvolved the cell-type proportions, but also predicts the gene expression profiles for the cell-types.</a:t>
            </a:r>
          </a:p>
          <a:p>
            <a:endParaRPr lang="en-US" dirty="0"/>
          </a:p>
          <a:p>
            <a:r>
              <a:rPr lang="en-US" dirty="0"/>
              <a:t>Here I show the gene expression levels of the genes for all of the deconvolved cell-types and ground truth cell-types, and they correlate nicely.</a:t>
            </a:r>
          </a:p>
          <a:p>
            <a:endParaRPr lang="en-US" dirty="0"/>
          </a:p>
          <a:p>
            <a:endParaRPr lang="en-US" dirty="0"/>
          </a:p>
        </p:txBody>
      </p:sp>
      <p:sp>
        <p:nvSpPr>
          <p:cNvPr id="4" name="Slide Number Placeholder 3"/>
          <p:cNvSpPr>
            <a:spLocks noGrp="1"/>
          </p:cNvSpPr>
          <p:nvPr>
            <p:ph type="sldNum" sz="quarter" idx="5"/>
          </p:nvPr>
        </p:nvSpPr>
        <p:spPr/>
        <p:txBody>
          <a:bodyPr/>
          <a:lstStyle/>
          <a:p>
            <a:fld id="{0D5912DF-BA54-9F44-9894-99B27A384584}" type="slidenum">
              <a:rPr lang="en-US" smtClean="0"/>
              <a:t>45</a:t>
            </a:fld>
            <a:endParaRPr lang="en-US"/>
          </a:p>
        </p:txBody>
      </p:sp>
    </p:spTree>
    <p:extLst>
      <p:ext uri="{BB962C8B-B14F-4D97-AF65-F5344CB8AC3E}">
        <p14:creationId xmlns:p14="http://schemas.microsoft.com/office/powerpoint/2010/main" val="4015029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correlations between deconvolved cell-type proportions and ground truth proportions and you can see that the deconvolved cell-types pair nicely with the ground truth cell-types in terms of their pixel </a:t>
            </a:r>
            <a:r>
              <a:rPr lang="en-US" dirty="0" err="1"/>
              <a:t>proprotions</a:t>
            </a:r>
            <a:r>
              <a:rPr lang="en-US" dirty="0"/>
              <a:t>.</a:t>
            </a:r>
          </a:p>
        </p:txBody>
      </p:sp>
      <p:sp>
        <p:nvSpPr>
          <p:cNvPr id="4" name="Slide Number Placeholder 3"/>
          <p:cNvSpPr>
            <a:spLocks noGrp="1"/>
          </p:cNvSpPr>
          <p:nvPr>
            <p:ph type="sldNum" sz="quarter" idx="5"/>
          </p:nvPr>
        </p:nvSpPr>
        <p:spPr/>
        <p:txBody>
          <a:bodyPr/>
          <a:lstStyle/>
          <a:p>
            <a:fld id="{0D5912DF-BA54-9F44-9894-99B27A384584}" type="slidenum">
              <a:rPr lang="en-US" smtClean="0"/>
              <a:t>46</a:t>
            </a:fld>
            <a:endParaRPr lang="en-US"/>
          </a:p>
        </p:txBody>
      </p:sp>
    </p:spTree>
    <p:extLst>
      <p:ext uri="{BB962C8B-B14F-4D97-AF65-F5344CB8AC3E}">
        <p14:creationId xmlns:p14="http://schemas.microsoft.com/office/powerpoint/2010/main" val="3050317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explore the spatial organization of tissues, recent technological advancements have enabled spatially resolved transcriptomic profiling.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flavor of these is:</a:t>
            </a:r>
          </a:p>
          <a:p>
            <a:r>
              <a:rPr lang="en-US" sz="1200" kern="1200" dirty="0">
                <a:solidFill>
                  <a:schemeClr val="tx1"/>
                </a:solidFill>
                <a:effectLst/>
                <a:latin typeface="+mn-lt"/>
                <a:ea typeface="+mn-ea"/>
                <a:cs typeface="+mn-cs"/>
              </a:rPr>
              <a:t> in situ capture methods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methods use mRNA capturing primers organized into arrays across a surface.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Primers in a given location or pixel have a unique spatial barcode.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Tissue can be overlaid on top these arrays and mRNAs captured and then sequenced at each location.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output you can get are spatial expression patterns across the tissue.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one limitation is that the size of the pixels typically contain more than 1 cell.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the expression profile of each pixel represents the overall expression profile of the cell-mixture, and not individual cells, in the pixel.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hinders the identification of cell-type spatial co-localization and organizational patterns.</a:t>
            </a:r>
            <a:r>
              <a:rPr lang="en-US" dirty="0">
                <a:effectLst/>
              </a:rPr>
              <a:t> </a:t>
            </a:r>
          </a:p>
          <a:p>
            <a:endParaRPr lang="en-US" dirty="0">
              <a:effectLst/>
            </a:endParaRPr>
          </a:p>
          <a:p>
            <a:r>
              <a:rPr lang="en-US" dirty="0">
                <a:effectLst/>
              </a:rPr>
              <a:t>One way to overcome this limitation is to try and figure out “what are the underlying latent cell-types?”</a:t>
            </a:r>
          </a:p>
          <a:p>
            <a:endParaRPr lang="en-US" dirty="0">
              <a:effectLst/>
            </a:endParaRPr>
          </a:p>
          <a:p>
            <a:endParaRPr lang="en-US" dirty="0">
              <a:effectLst/>
            </a:endParaRPr>
          </a:p>
        </p:txBody>
      </p:sp>
      <p:sp>
        <p:nvSpPr>
          <p:cNvPr id="4" name="Slide Number Placeholder 3"/>
          <p:cNvSpPr>
            <a:spLocks noGrp="1"/>
          </p:cNvSpPr>
          <p:nvPr>
            <p:ph type="sldNum" sz="quarter" idx="5"/>
          </p:nvPr>
        </p:nvSpPr>
        <p:spPr/>
        <p:txBody>
          <a:bodyPr/>
          <a:lstStyle/>
          <a:p>
            <a:fld id="{0D5912DF-BA54-9F44-9894-99B27A384584}" type="slidenum">
              <a:rPr lang="en-US" smtClean="0"/>
              <a:t>5</a:t>
            </a:fld>
            <a:endParaRPr lang="en-US"/>
          </a:p>
        </p:txBody>
      </p:sp>
    </p:spTree>
    <p:extLst>
      <p:ext uri="{BB962C8B-B14F-4D97-AF65-F5344CB8AC3E}">
        <p14:creationId xmlns:p14="http://schemas.microsoft.com/office/powerpoint/2010/main" val="3916882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overall I can see that the correlations between the ground truth and deconvolved cell-types are high with respect to both their transcriptional profiles and pixel proportions.</a:t>
            </a:r>
          </a:p>
        </p:txBody>
      </p:sp>
      <p:sp>
        <p:nvSpPr>
          <p:cNvPr id="4" name="Slide Number Placeholder 3"/>
          <p:cNvSpPr>
            <a:spLocks noGrp="1"/>
          </p:cNvSpPr>
          <p:nvPr>
            <p:ph type="sldNum" sz="quarter" idx="5"/>
          </p:nvPr>
        </p:nvSpPr>
        <p:spPr/>
        <p:txBody>
          <a:bodyPr/>
          <a:lstStyle/>
          <a:p>
            <a:fld id="{0D5912DF-BA54-9F44-9894-99B27A384584}" type="slidenum">
              <a:rPr lang="en-US" smtClean="0"/>
              <a:t>47</a:t>
            </a:fld>
            <a:endParaRPr lang="en-US"/>
          </a:p>
        </p:txBody>
      </p:sp>
    </p:spTree>
    <p:extLst>
      <p:ext uri="{BB962C8B-B14F-4D97-AF65-F5344CB8AC3E}">
        <p14:creationId xmlns:p14="http://schemas.microsoft.com/office/powerpoint/2010/main" val="862856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dataset had 260 pixels and we filtered for 255 </a:t>
            </a:r>
            <a:r>
              <a:rPr lang="en-US" dirty="0" err="1"/>
              <a:t>overdispersed</a:t>
            </a:r>
            <a:r>
              <a:rPr lang="en-US" dirty="0"/>
              <a:t> genes.</a:t>
            </a:r>
          </a:p>
          <a:p>
            <a:endParaRPr lang="en-US" dirty="0"/>
          </a:p>
          <a:p>
            <a:r>
              <a:rPr lang="en-US" dirty="0"/>
              <a:t>We next had to determine the optimal number of cell-types to deconvolve in the model.</a:t>
            </a:r>
          </a:p>
          <a:p>
            <a:endParaRPr lang="en-US" dirty="0"/>
          </a:p>
          <a:p>
            <a:r>
              <a:rPr lang="en-US" dirty="0"/>
              <a:t>We can use perplexity, which basically says how well the model represents the data, where a lower perplexity is better.</a:t>
            </a:r>
          </a:p>
          <a:p>
            <a:endParaRPr lang="en-US" dirty="0"/>
          </a:p>
          <a:p>
            <a:r>
              <a:rPr lang="en-US" dirty="0"/>
              <a:t>As we increase K, the perplexity decreases, indicating that the model is doing a better job representing the underlying variation in the data.</a:t>
            </a:r>
          </a:p>
          <a:p>
            <a:endParaRPr lang="en-US" dirty="0"/>
          </a:p>
          <a:p>
            <a:r>
              <a:rPr lang="en-US" dirty="0"/>
              <a:t>But eventually, perplexity starts to flatten out.</a:t>
            </a:r>
          </a:p>
          <a:p>
            <a:endParaRPr lang="en-US" dirty="0"/>
          </a:p>
          <a:p>
            <a:r>
              <a:rPr lang="en-US" dirty="0"/>
              <a:t>As K increases, some deconvolved cell-types represent low proportions in the pixels. This indicates that these cell-types are picking up small amounts of variation in the data, but these cell-types likely are no longer that informative because they aren’t capturing as much information in the data. We can use this metric to help set an upper bound on K.</a:t>
            </a:r>
          </a:p>
          <a:p>
            <a:endParaRPr lang="en-US" dirty="0"/>
          </a:p>
          <a:p>
            <a:r>
              <a:rPr lang="en-US" dirty="0"/>
              <a:t>Here, we find that 12 cell-types could be an informative number of cell-types to deconvolve</a:t>
            </a:r>
          </a:p>
        </p:txBody>
      </p:sp>
      <p:sp>
        <p:nvSpPr>
          <p:cNvPr id="4" name="Slide Number Placeholder 3"/>
          <p:cNvSpPr>
            <a:spLocks noGrp="1"/>
          </p:cNvSpPr>
          <p:nvPr>
            <p:ph type="sldNum" sz="quarter" idx="5"/>
          </p:nvPr>
        </p:nvSpPr>
        <p:spPr/>
        <p:txBody>
          <a:bodyPr/>
          <a:lstStyle/>
          <a:p>
            <a:fld id="{0D5912DF-BA54-9F44-9894-99B27A384584}" type="slidenum">
              <a:rPr lang="en-US" smtClean="0"/>
              <a:t>51</a:t>
            </a:fld>
            <a:endParaRPr lang="en-US"/>
          </a:p>
        </p:txBody>
      </p:sp>
    </p:spTree>
    <p:extLst>
      <p:ext uri="{BB962C8B-B14F-4D97-AF65-F5344CB8AC3E}">
        <p14:creationId xmlns:p14="http://schemas.microsoft.com/office/powerpoint/2010/main" val="1939321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more topics, many will have low probability. A lot may be low in most or all pixels, which could indicate that this topic is not picking up any additional useful biological information.</a:t>
            </a:r>
          </a:p>
          <a:p>
            <a:endParaRPr lang="en-US" dirty="0"/>
          </a:p>
          <a:p>
            <a:r>
              <a:rPr lang="en-US" dirty="0"/>
              <a:t>Can use this to help place an upper bound on our choice of K</a:t>
            </a:r>
          </a:p>
        </p:txBody>
      </p:sp>
      <p:sp>
        <p:nvSpPr>
          <p:cNvPr id="4" name="Slide Number Placeholder 3"/>
          <p:cNvSpPr>
            <a:spLocks noGrp="1"/>
          </p:cNvSpPr>
          <p:nvPr>
            <p:ph type="sldNum" sz="quarter" idx="5"/>
          </p:nvPr>
        </p:nvSpPr>
        <p:spPr/>
        <p:txBody>
          <a:bodyPr/>
          <a:lstStyle/>
          <a:p>
            <a:fld id="{0D5912DF-BA54-9F44-9894-99B27A384584}" type="slidenum">
              <a:rPr lang="en-US" smtClean="0"/>
              <a:t>52</a:t>
            </a:fld>
            <a:endParaRPr lang="en-US"/>
          </a:p>
        </p:txBody>
      </p:sp>
    </p:spTree>
    <p:extLst>
      <p:ext uri="{BB962C8B-B14F-4D97-AF65-F5344CB8AC3E}">
        <p14:creationId xmlns:p14="http://schemas.microsoft.com/office/powerpoint/2010/main" val="1240724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happen if these assumptions failed?</a:t>
            </a:r>
          </a:p>
          <a:p>
            <a:r>
              <a:rPr lang="en-US" dirty="0"/>
              <a:t>Think about the push and pull between alpha, beta, theta. Would not be able to have sparse concentrated components, or find distinct topics. Alpha would be large and we likely would not converge.</a:t>
            </a:r>
          </a:p>
          <a:p>
            <a:endParaRPr lang="en-US" dirty="0"/>
          </a:p>
          <a:p>
            <a:endParaRPr lang="en-US" dirty="0"/>
          </a:p>
        </p:txBody>
      </p:sp>
      <p:sp>
        <p:nvSpPr>
          <p:cNvPr id="4" name="Slide Number Placeholder 3"/>
          <p:cNvSpPr>
            <a:spLocks noGrp="1"/>
          </p:cNvSpPr>
          <p:nvPr>
            <p:ph type="sldNum" sz="quarter" idx="5"/>
          </p:nvPr>
        </p:nvSpPr>
        <p:spPr/>
        <p:txBody>
          <a:bodyPr/>
          <a:lstStyle/>
          <a:p>
            <a:fld id="{DEC018AC-18D1-2248-B0FD-727A8C6A0A59}" type="slidenum">
              <a:rPr lang="en-US" smtClean="0"/>
              <a:t>54</a:t>
            </a:fld>
            <a:endParaRPr lang="en-US"/>
          </a:p>
        </p:txBody>
      </p:sp>
    </p:spTree>
    <p:extLst>
      <p:ext uri="{BB962C8B-B14F-4D97-AF65-F5344CB8AC3E}">
        <p14:creationId xmlns:p14="http://schemas.microsoft.com/office/powerpoint/2010/main" val="10799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who are interested, </a:t>
            </a:r>
          </a:p>
          <a:p>
            <a:endParaRPr lang="en-US" dirty="0"/>
          </a:p>
          <a:p>
            <a:r>
              <a:rPr lang="en-US" dirty="0"/>
              <a:t>STdeconvolve is available as an R package for download and provide example data and tutorials to help users get started. </a:t>
            </a:r>
          </a:p>
          <a:p>
            <a:endParaRPr lang="en-US" dirty="0"/>
          </a:p>
          <a:p>
            <a:r>
              <a:rPr lang="en-US" dirty="0"/>
              <a:t>I encourage you to try it out, and I welcome any suggestions for improvement. Just submit an issue on the GitHub page</a:t>
            </a:r>
          </a:p>
        </p:txBody>
      </p:sp>
      <p:sp>
        <p:nvSpPr>
          <p:cNvPr id="4" name="Slide Number Placeholder 3"/>
          <p:cNvSpPr>
            <a:spLocks noGrp="1"/>
          </p:cNvSpPr>
          <p:nvPr>
            <p:ph type="sldNum" sz="quarter" idx="5"/>
          </p:nvPr>
        </p:nvSpPr>
        <p:spPr/>
        <p:txBody>
          <a:bodyPr/>
          <a:lstStyle/>
          <a:p>
            <a:fld id="{0D5912DF-BA54-9F44-9894-99B27A384584}" type="slidenum">
              <a:rPr lang="en-US" smtClean="0"/>
              <a:t>55</a:t>
            </a:fld>
            <a:endParaRPr lang="en-US"/>
          </a:p>
        </p:txBody>
      </p:sp>
    </p:spTree>
    <p:extLst>
      <p:ext uri="{BB962C8B-B14F-4D97-AF65-F5344CB8AC3E}">
        <p14:creationId xmlns:p14="http://schemas.microsoft.com/office/powerpoint/2010/main" val="1306220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we assume that the pixels are mixtures of cell-types, then it would make more sense to try and break up the overall transcriptional profiles into mixtures or contributions of each individual cell-type.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Clustering pixels by their overall transcriptional profiles can certainly identify transcriptionally distinct spatial locations and patterns (which are themselves likely driven by the spatial organization of different cell-types). But we can’t figure out what the underlying components of each pixel are unless if we assume that each pixel is a pure mixture of a specific cell-type.</a:t>
            </a:r>
            <a:r>
              <a:rPr lang="en-US" dirty="0">
                <a:effectLst/>
              </a:rPr>
              <a:t> </a:t>
            </a:r>
            <a:endParaRPr lang="en-US" dirty="0"/>
          </a:p>
        </p:txBody>
      </p:sp>
      <p:sp>
        <p:nvSpPr>
          <p:cNvPr id="4" name="Slide Number Placeholder 3"/>
          <p:cNvSpPr>
            <a:spLocks noGrp="1"/>
          </p:cNvSpPr>
          <p:nvPr>
            <p:ph type="sldNum" sz="quarter" idx="5"/>
          </p:nvPr>
        </p:nvSpPr>
        <p:spPr/>
        <p:txBody>
          <a:bodyPr/>
          <a:lstStyle/>
          <a:p>
            <a:fld id="{0D5912DF-BA54-9F44-9894-99B27A384584}" type="slidenum">
              <a:rPr lang="en-US" smtClean="0"/>
              <a:t>7</a:t>
            </a:fld>
            <a:endParaRPr lang="en-US"/>
          </a:p>
        </p:txBody>
      </p:sp>
    </p:spTree>
    <p:extLst>
      <p:ext uri="{BB962C8B-B14F-4D97-AF65-F5344CB8AC3E}">
        <p14:creationId xmlns:p14="http://schemas.microsoft.com/office/powerpoint/2010/main" val="3944123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in a set of spatial pixels, two cell types may be mixed together at different proportions. One can perform standard transcriptional clustering of these pixels and identify 3 distinct clusters.</a:t>
            </a:r>
          </a:p>
          <a:p>
            <a:endParaRPr lang="en-US" dirty="0"/>
          </a:p>
          <a:p>
            <a:r>
              <a:rPr lang="en-US" dirty="0"/>
              <a:t>One of these may represent pixels that are enriched for macrophage cells with their own distinct transcriptional profile,</a:t>
            </a:r>
          </a:p>
          <a:p>
            <a:endParaRPr lang="en-US" dirty="0"/>
          </a:p>
          <a:p>
            <a:r>
              <a:rPr lang="en-US" dirty="0"/>
              <a:t>another cluster may be pixels enriched with luminal cells and their own transcriptional profile,</a:t>
            </a:r>
          </a:p>
          <a:p>
            <a:endParaRPr lang="en-US" dirty="0"/>
          </a:p>
          <a:p>
            <a:r>
              <a:rPr lang="en-US" dirty="0"/>
              <a:t>and the third cluster of pixels may have a mixture of both, resulting in pixels with another distinct overall transcriptional profile.</a:t>
            </a:r>
          </a:p>
          <a:p>
            <a:endParaRPr lang="en-US" dirty="0"/>
          </a:p>
          <a:p>
            <a:r>
              <a:rPr lang="en-US" dirty="0"/>
              <a:t>In contrast to clustering, deconvolution attempts to recovers the underlying components of each transcriptional profile and indicates that the pixels are composed of 2 distinct cell-types at different proportions.</a:t>
            </a:r>
          </a:p>
          <a:p>
            <a:endParaRPr lang="en-US" dirty="0"/>
          </a:p>
          <a:p>
            <a:r>
              <a:rPr lang="en-US" dirty="0"/>
              <a:t>The information from transcriptional profiling is accurate, but unlike deconvolution, it is not giving you the cell-type composition of each pixel</a:t>
            </a:r>
          </a:p>
        </p:txBody>
      </p:sp>
      <p:sp>
        <p:nvSpPr>
          <p:cNvPr id="4" name="Slide Number Placeholder 3"/>
          <p:cNvSpPr>
            <a:spLocks noGrp="1"/>
          </p:cNvSpPr>
          <p:nvPr>
            <p:ph type="sldNum" sz="quarter" idx="5"/>
          </p:nvPr>
        </p:nvSpPr>
        <p:spPr/>
        <p:txBody>
          <a:bodyPr/>
          <a:lstStyle/>
          <a:p>
            <a:fld id="{0D5912DF-BA54-9F44-9894-99B27A384584}" type="slidenum">
              <a:rPr lang="en-US" smtClean="0"/>
              <a:t>8</a:t>
            </a:fld>
            <a:endParaRPr lang="en-US"/>
          </a:p>
        </p:txBody>
      </p:sp>
    </p:spTree>
    <p:extLst>
      <p:ext uri="{BB962C8B-B14F-4D97-AF65-F5344CB8AC3E}">
        <p14:creationId xmlns:p14="http://schemas.microsoft.com/office/powerpoint/2010/main" val="1090782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opposite situation may also occur. Here there are 3 cell-types mixed together, but transcriptional clustering of the pixels results in only 2 distinct clusters. Perhaps two cell-types are transcriptionally distinct that pixels that contain one or the other are placed into separate transcriptional clusters, but other cell-types that are present remain undetected.</a:t>
            </a:r>
          </a:p>
          <a:p>
            <a:endParaRPr lang="en-US" dirty="0"/>
          </a:p>
          <a:p>
            <a:r>
              <a:rPr lang="en-US" dirty="0"/>
              <a:t>Conversely, deconvolution can recover the cell-type proportions of all 3 cell-types in the pixels.</a:t>
            </a:r>
          </a:p>
        </p:txBody>
      </p:sp>
      <p:sp>
        <p:nvSpPr>
          <p:cNvPr id="4" name="Slide Number Placeholder 3"/>
          <p:cNvSpPr>
            <a:spLocks noGrp="1"/>
          </p:cNvSpPr>
          <p:nvPr>
            <p:ph type="sldNum" sz="quarter" idx="5"/>
          </p:nvPr>
        </p:nvSpPr>
        <p:spPr/>
        <p:txBody>
          <a:bodyPr/>
          <a:lstStyle/>
          <a:p>
            <a:fld id="{0D5912DF-BA54-9F44-9894-99B27A384584}" type="slidenum">
              <a:rPr lang="en-US" smtClean="0"/>
              <a:t>9</a:t>
            </a:fld>
            <a:endParaRPr lang="en-US"/>
          </a:p>
        </p:txBody>
      </p:sp>
    </p:spTree>
    <p:extLst>
      <p:ext uri="{BB962C8B-B14F-4D97-AF65-F5344CB8AC3E}">
        <p14:creationId xmlns:p14="http://schemas.microsoft.com/office/powerpoint/2010/main" val="65415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idea is that documents are represented as random mixtures over latent topics, where each topic is characterized by a distribution over words.</a:t>
            </a:r>
          </a:p>
        </p:txBody>
      </p:sp>
      <p:sp>
        <p:nvSpPr>
          <p:cNvPr id="4" name="Slide Number Placeholder 3"/>
          <p:cNvSpPr>
            <a:spLocks noGrp="1"/>
          </p:cNvSpPr>
          <p:nvPr>
            <p:ph type="sldNum" sz="quarter" idx="5"/>
          </p:nvPr>
        </p:nvSpPr>
        <p:spPr/>
        <p:txBody>
          <a:bodyPr/>
          <a:lstStyle/>
          <a:p>
            <a:fld id="{DEC018AC-18D1-2248-B0FD-727A8C6A0A59}" type="slidenum">
              <a:rPr lang="en-US" smtClean="0"/>
              <a:t>16</a:t>
            </a:fld>
            <a:endParaRPr lang="en-US"/>
          </a:p>
        </p:txBody>
      </p:sp>
    </p:spTree>
    <p:extLst>
      <p:ext uri="{BB962C8B-B14F-4D97-AF65-F5344CB8AC3E}">
        <p14:creationId xmlns:p14="http://schemas.microsoft.com/office/powerpoint/2010/main" val="116850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“Distribution of distributions”</a:t>
            </a:r>
          </a:p>
        </p:txBody>
      </p:sp>
      <p:sp>
        <p:nvSpPr>
          <p:cNvPr id="4" name="Slide Number Placeholder 3"/>
          <p:cNvSpPr>
            <a:spLocks noGrp="1"/>
          </p:cNvSpPr>
          <p:nvPr>
            <p:ph type="sldNum" sz="quarter" idx="5"/>
          </p:nvPr>
        </p:nvSpPr>
        <p:spPr/>
        <p:txBody>
          <a:bodyPr/>
          <a:lstStyle/>
          <a:p>
            <a:fld id="{DEC018AC-18D1-2248-B0FD-727A8C6A0A59}" type="slidenum">
              <a:rPr lang="en-US" smtClean="0"/>
              <a:t>17</a:t>
            </a:fld>
            <a:endParaRPr lang="en-US"/>
          </a:p>
        </p:txBody>
      </p:sp>
    </p:spTree>
    <p:extLst>
      <p:ext uri="{BB962C8B-B14F-4D97-AF65-F5344CB8AC3E}">
        <p14:creationId xmlns:p14="http://schemas.microsoft.com/office/powerpoint/2010/main" val="2702220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Plate schematic</a:t>
            </a:r>
          </a:p>
          <a:p>
            <a:endParaRPr lang="en-US" dirty="0"/>
          </a:p>
          <a:p>
            <a:r>
              <a:rPr lang="en-US" dirty="0"/>
              <a:t>Dirichlet distribution: “multivariate beta distribution”. Instead of 2 parameters, it has 3+ parameters.</a:t>
            </a:r>
          </a:p>
          <a:p>
            <a:r>
              <a:rPr lang="en-US" dirty="0"/>
              <a:t>Dir( a1, a2, a3, </a:t>
            </a:r>
            <a:r>
              <a:rPr lang="en-US" dirty="0" err="1"/>
              <a:t>etc</a:t>
            </a:r>
            <a:r>
              <a:rPr lang="en-US" dirty="0"/>
              <a:t>) to set the shape of the distribution.</a:t>
            </a:r>
          </a:p>
          <a:p>
            <a:endParaRPr lang="en-US" dirty="0"/>
          </a:p>
          <a:p>
            <a:r>
              <a:rPr lang="en-US" dirty="0"/>
              <a:t>Then take draws from the distribution that are probability vectors that sum to 1.</a:t>
            </a:r>
          </a:p>
        </p:txBody>
      </p:sp>
      <p:sp>
        <p:nvSpPr>
          <p:cNvPr id="4" name="Slide Number Placeholder 3"/>
          <p:cNvSpPr>
            <a:spLocks noGrp="1"/>
          </p:cNvSpPr>
          <p:nvPr>
            <p:ph type="sldNum" sz="quarter" idx="5"/>
          </p:nvPr>
        </p:nvSpPr>
        <p:spPr/>
        <p:txBody>
          <a:bodyPr/>
          <a:lstStyle/>
          <a:p>
            <a:fld id="{2F403464-9B61-8642-A599-0A1667D6E55B}" type="slidenum">
              <a:rPr lang="en-US" smtClean="0"/>
              <a:t>22</a:t>
            </a:fld>
            <a:endParaRPr lang="en-US"/>
          </a:p>
        </p:txBody>
      </p:sp>
    </p:spTree>
    <p:extLst>
      <p:ext uri="{BB962C8B-B14F-4D97-AF65-F5344CB8AC3E}">
        <p14:creationId xmlns:p14="http://schemas.microsoft.com/office/powerpoint/2010/main" val="302871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4713-D407-984B-A810-C020A28154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510839-FF97-3146-8AD6-872B57557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8B609C-7571-7D43-B2BB-D90B1108FA1E}"/>
              </a:ext>
            </a:extLst>
          </p:cNvPr>
          <p:cNvSpPr>
            <a:spLocks noGrp="1"/>
          </p:cNvSpPr>
          <p:nvPr>
            <p:ph type="dt" sz="half" idx="10"/>
          </p:nvPr>
        </p:nvSpPr>
        <p:spPr/>
        <p:txBody>
          <a:bodyPr/>
          <a:lstStyle/>
          <a:p>
            <a:fld id="{AB571543-9956-7346-9A67-A0E1EC7A6101}" type="datetimeFigureOut">
              <a:rPr lang="en-US" smtClean="0"/>
              <a:t>3/7/22</a:t>
            </a:fld>
            <a:endParaRPr lang="en-US"/>
          </a:p>
        </p:txBody>
      </p:sp>
      <p:sp>
        <p:nvSpPr>
          <p:cNvPr id="5" name="Footer Placeholder 4">
            <a:extLst>
              <a:ext uri="{FF2B5EF4-FFF2-40B4-BE49-F238E27FC236}">
                <a16:creationId xmlns:a16="http://schemas.microsoft.com/office/drawing/2014/main" id="{7C2687D6-9BE9-7E42-B2F3-853408EB2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68FA8-E206-E94B-B0EC-C3A701DC4CFE}"/>
              </a:ext>
            </a:extLst>
          </p:cNvPr>
          <p:cNvSpPr>
            <a:spLocks noGrp="1"/>
          </p:cNvSpPr>
          <p:nvPr>
            <p:ph type="sldNum" sz="quarter" idx="12"/>
          </p:nvPr>
        </p:nvSpPr>
        <p:spPr/>
        <p:txBody>
          <a:bodyPr/>
          <a:lstStyle/>
          <a:p>
            <a:fld id="{8AB7FB50-01E0-FB41-9085-87E30D35B58E}" type="slidenum">
              <a:rPr lang="en-US" smtClean="0"/>
              <a:t>‹#›</a:t>
            </a:fld>
            <a:endParaRPr lang="en-US"/>
          </a:p>
        </p:txBody>
      </p:sp>
    </p:spTree>
    <p:extLst>
      <p:ext uri="{BB962C8B-B14F-4D97-AF65-F5344CB8AC3E}">
        <p14:creationId xmlns:p14="http://schemas.microsoft.com/office/powerpoint/2010/main" val="1514088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25DC-7CD7-E642-8977-4C2EB9BB5A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7B9942-0AC4-344F-AB49-186C666E61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B743D7-8DFA-C84B-875A-DE23EC2A56F9}"/>
              </a:ext>
            </a:extLst>
          </p:cNvPr>
          <p:cNvSpPr>
            <a:spLocks noGrp="1"/>
          </p:cNvSpPr>
          <p:nvPr>
            <p:ph type="dt" sz="half" idx="10"/>
          </p:nvPr>
        </p:nvSpPr>
        <p:spPr/>
        <p:txBody>
          <a:bodyPr/>
          <a:lstStyle/>
          <a:p>
            <a:fld id="{AB571543-9956-7346-9A67-A0E1EC7A6101}" type="datetimeFigureOut">
              <a:rPr lang="en-US" smtClean="0"/>
              <a:t>3/7/22</a:t>
            </a:fld>
            <a:endParaRPr lang="en-US"/>
          </a:p>
        </p:txBody>
      </p:sp>
      <p:sp>
        <p:nvSpPr>
          <p:cNvPr id="5" name="Footer Placeholder 4">
            <a:extLst>
              <a:ext uri="{FF2B5EF4-FFF2-40B4-BE49-F238E27FC236}">
                <a16:creationId xmlns:a16="http://schemas.microsoft.com/office/drawing/2014/main" id="{18EAB8E7-A7E4-D34A-BF76-A364B5E19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FA1C5-AB99-E04B-81D2-97FAF11FE685}"/>
              </a:ext>
            </a:extLst>
          </p:cNvPr>
          <p:cNvSpPr>
            <a:spLocks noGrp="1"/>
          </p:cNvSpPr>
          <p:nvPr>
            <p:ph type="sldNum" sz="quarter" idx="12"/>
          </p:nvPr>
        </p:nvSpPr>
        <p:spPr/>
        <p:txBody>
          <a:bodyPr/>
          <a:lstStyle/>
          <a:p>
            <a:fld id="{8AB7FB50-01E0-FB41-9085-87E30D35B58E}" type="slidenum">
              <a:rPr lang="en-US" smtClean="0"/>
              <a:t>‹#›</a:t>
            </a:fld>
            <a:endParaRPr lang="en-US"/>
          </a:p>
        </p:txBody>
      </p:sp>
    </p:spTree>
    <p:extLst>
      <p:ext uri="{BB962C8B-B14F-4D97-AF65-F5344CB8AC3E}">
        <p14:creationId xmlns:p14="http://schemas.microsoft.com/office/powerpoint/2010/main" val="3934805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5CF8A2-65F3-BF41-9E8A-92B18026A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B41E3F-11A8-3C4B-83ED-23921A4260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914B5-0729-254A-B247-6D28047475F2}"/>
              </a:ext>
            </a:extLst>
          </p:cNvPr>
          <p:cNvSpPr>
            <a:spLocks noGrp="1"/>
          </p:cNvSpPr>
          <p:nvPr>
            <p:ph type="dt" sz="half" idx="10"/>
          </p:nvPr>
        </p:nvSpPr>
        <p:spPr/>
        <p:txBody>
          <a:bodyPr/>
          <a:lstStyle/>
          <a:p>
            <a:fld id="{AB571543-9956-7346-9A67-A0E1EC7A6101}" type="datetimeFigureOut">
              <a:rPr lang="en-US" smtClean="0"/>
              <a:t>3/7/22</a:t>
            </a:fld>
            <a:endParaRPr lang="en-US"/>
          </a:p>
        </p:txBody>
      </p:sp>
      <p:sp>
        <p:nvSpPr>
          <p:cNvPr id="5" name="Footer Placeholder 4">
            <a:extLst>
              <a:ext uri="{FF2B5EF4-FFF2-40B4-BE49-F238E27FC236}">
                <a16:creationId xmlns:a16="http://schemas.microsoft.com/office/drawing/2014/main" id="{D0DEAEFF-A6A6-A048-BDDE-E32C6A199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08A05-8D3F-4A42-9E06-5545878FA3F1}"/>
              </a:ext>
            </a:extLst>
          </p:cNvPr>
          <p:cNvSpPr>
            <a:spLocks noGrp="1"/>
          </p:cNvSpPr>
          <p:nvPr>
            <p:ph type="sldNum" sz="quarter" idx="12"/>
          </p:nvPr>
        </p:nvSpPr>
        <p:spPr/>
        <p:txBody>
          <a:bodyPr/>
          <a:lstStyle/>
          <a:p>
            <a:fld id="{8AB7FB50-01E0-FB41-9085-87E30D35B58E}" type="slidenum">
              <a:rPr lang="en-US" smtClean="0"/>
              <a:t>‹#›</a:t>
            </a:fld>
            <a:endParaRPr lang="en-US"/>
          </a:p>
        </p:txBody>
      </p:sp>
    </p:spTree>
    <p:extLst>
      <p:ext uri="{BB962C8B-B14F-4D97-AF65-F5344CB8AC3E}">
        <p14:creationId xmlns:p14="http://schemas.microsoft.com/office/powerpoint/2010/main" val="134893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74606-228E-6145-B201-0D0C1ADFBB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53ABE-B186-F645-A751-EB05689E8C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ECD1B-7863-3749-A704-6DF07A51E4FB}"/>
              </a:ext>
            </a:extLst>
          </p:cNvPr>
          <p:cNvSpPr>
            <a:spLocks noGrp="1"/>
          </p:cNvSpPr>
          <p:nvPr>
            <p:ph type="dt" sz="half" idx="10"/>
          </p:nvPr>
        </p:nvSpPr>
        <p:spPr/>
        <p:txBody>
          <a:bodyPr/>
          <a:lstStyle/>
          <a:p>
            <a:fld id="{AB571543-9956-7346-9A67-A0E1EC7A6101}" type="datetimeFigureOut">
              <a:rPr lang="en-US" smtClean="0"/>
              <a:t>3/7/22</a:t>
            </a:fld>
            <a:endParaRPr lang="en-US"/>
          </a:p>
        </p:txBody>
      </p:sp>
      <p:sp>
        <p:nvSpPr>
          <p:cNvPr id="5" name="Footer Placeholder 4">
            <a:extLst>
              <a:ext uri="{FF2B5EF4-FFF2-40B4-BE49-F238E27FC236}">
                <a16:creationId xmlns:a16="http://schemas.microsoft.com/office/drawing/2014/main" id="{4DF965CF-E12F-CA49-B3C2-BB80F9A33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9A54A-61CB-D440-8743-147F4DBA8FDF}"/>
              </a:ext>
            </a:extLst>
          </p:cNvPr>
          <p:cNvSpPr>
            <a:spLocks noGrp="1"/>
          </p:cNvSpPr>
          <p:nvPr>
            <p:ph type="sldNum" sz="quarter" idx="12"/>
          </p:nvPr>
        </p:nvSpPr>
        <p:spPr/>
        <p:txBody>
          <a:bodyPr/>
          <a:lstStyle/>
          <a:p>
            <a:fld id="{8AB7FB50-01E0-FB41-9085-87E30D35B58E}" type="slidenum">
              <a:rPr lang="en-US" smtClean="0"/>
              <a:t>‹#›</a:t>
            </a:fld>
            <a:endParaRPr lang="en-US"/>
          </a:p>
        </p:txBody>
      </p:sp>
    </p:spTree>
    <p:extLst>
      <p:ext uri="{BB962C8B-B14F-4D97-AF65-F5344CB8AC3E}">
        <p14:creationId xmlns:p14="http://schemas.microsoft.com/office/powerpoint/2010/main" val="190281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692FF-0657-BA48-B91B-68169006D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73D0B0-F34B-7F43-BF6C-A7B12D0F6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A9C51-A3DB-EB47-884D-EA440D9327DB}"/>
              </a:ext>
            </a:extLst>
          </p:cNvPr>
          <p:cNvSpPr>
            <a:spLocks noGrp="1"/>
          </p:cNvSpPr>
          <p:nvPr>
            <p:ph type="dt" sz="half" idx="10"/>
          </p:nvPr>
        </p:nvSpPr>
        <p:spPr/>
        <p:txBody>
          <a:bodyPr/>
          <a:lstStyle/>
          <a:p>
            <a:fld id="{AB571543-9956-7346-9A67-A0E1EC7A6101}" type="datetimeFigureOut">
              <a:rPr lang="en-US" smtClean="0"/>
              <a:t>3/7/22</a:t>
            </a:fld>
            <a:endParaRPr lang="en-US"/>
          </a:p>
        </p:txBody>
      </p:sp>
      <p:sp>
        <p:nvSpPr>
          <p:cNvPr id="5" name="Footer Placeholder 4">
            <a:extLst>
              <a:ext uri="{FF2B5EF4-FFF2-40B4-BE49-F238E27FC236}">
                <a16:creationId xmlns:a16="http://schemas.microsoft.com/office/drawing/2014/main" id="{04C4F34F-F069-1541-9197-057FDBFDE0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9A265-3DCA-D940-821F-D1EF4C06F967}"/>
              </a:ext>
            </a:extLst>
          </p:cNvPr>
          <p:cNvSpPr>
            <a:spLocks noGrp="1"/>
          </p:cNvSpPr>
          <p:nvPr>
            <p:ph type="sldNum" sz="quarter" idx="12"/>
          </p:nvPr>
        </p:nvSpPr>
        <p:spPr/>
        <p:txBody>
          <a:bodyPr/>
          <a:lstStyle/>
          <a:p>
            <a:fld id="{8AB7FB50-01E0-FB41-9085-87E30D35B58E}" type="slidenum">
              <a:rPr lang="en-US" smtClean="0"/>
              <a:t>‹#›</a:t>
            </a:fld>
            <a:endParaRPr lang="en-US"/>
          </a:p>
        </p:txBody>
      </p:sp>
    </p:spTree>
    <p:extLst>
      <p:ext uri="{BB962C8B-B14F-4D97-AF65-F5344CB8AC3E}">
        <p14:creationId xmlns:p14="http://schemas.microsoft.com/office/powerpoint/2010/main" val="137376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E0E44-7797-2442-9BA9-FEB873B98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15186D-1CD3-A449-AB37-1DA2200C3A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440DE7-914C-C94A-AAA1-96DC92B0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912B5-F0C4-304A-8FE8-4CEE14D29DF0}"/>
              </a:ext>
            </a:extLst>
          </p:cNvPr>
          <p:cNvSpPr>
            <a:spLocks noGrp="1"/>
          </p:cNvSpPr>
          <p:nvPr>
            <p:ph type="dt" sz="half" idx="10"/>
          </p:nvPr>
        </p:nvSpPr>
        <p:spPr/>
        <p:txBody>
          <a:bodyPr/>
          <a:lstStyle/>
          <a:p>
            <a:fld id="{AB571543-9956-7346-9A67-A0E1EC7A6101}" type="datetimeFigureOut">
              <a:rPr lang="en-US" smtClean="0"/>
              <a:t>3/7/22</a:t>
            </a:fld>
            <a:endParaRPr lang="en-US"/>
          </a:p>
        </p:txBody>
      </p:sp>
      <p:sp>
        <p:nvSpPr>
          <p:cNvPr id="6" name="Footer Placeholder 5">
            <a:extLst>
              <a:ext uri="{FF2B5EF4-FFF2-40B4-BE49-F238E27FC236}">
                <a16:creationId xmlns:a16="http://schemas.microsoft.com/office/drawing/2014/main" id="{0C56833B-594E-EE4E-9CC9-3FB26A0C49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9FB03F-A69C-0F45-94AE-3D1064B7FE10}"/>
              </a:ext>
            </a:extLst>
          </p:cNvPr>
          <p:cNvSpPr>
            <a:spLocks noGrp="1"/>
          </p:cNvSpPr>
          <p:nvPr>
            <p:ph type="sldNum" sz="quarter" idx="12"/>
          </p:nvPr>
        </p:nvSpPr>
        <p:spPr/>
        <p:txBody>
          <a:bodyPr/>
          <a:lstStyle/>
          <a:p>
            <a:fld id="{8AB7FB50-01E0-FB41-9085-87E30D35B58E}" type="slidenum">
              <a:rPr lang="en-US" smtClean="0"/>
              <a:t>‹#›</a:t>
            </a:fld>
            <a:endParaRPr lang="en-US"/>
          </a:p>
        </p:txBody>
      </p:sp>
    </p:spTree>
    <p:extLst>
      <p:ext uri="{BB962C8B-B14F-4D97-AF65-F5344CB8AC3E}">
        <p14:creationId xmlns:p14="http://schemas.microsoft.com/office/powerpoint/2010/main" val="2798439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6692-26A6-2A44-89C7-733B21E7A4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7C252F-1364-7541-A04A-A016AE5BF2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3CF159-2AB2-C945-BA52-D9510D9A4E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AF0239-13FF-794A-85E9-2C5DB42B5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76DDF0-59D3-8148-8BF0-5B89100B42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76592E-0A20-5A44-A5CB-773C728EF2F0}"/>
              </a:ext>
            </a:extLst>
          </p:cNvPr>
          <p:cNvSpPr>
            <a:spLocks noGrp="1"/>
          </p:cNvSpPr>
          <p:nvPr>
            <p:ph type="dt" sz="half" idx="10"/>
          </p:nvPr>
        </p:nvSpPr>
        <p:spPr/>
        <p:txBody>
          <a:bodyPr/>
          <a:lstStyle/>
          <a:p>
            <a:fld id="{AB571543-9956-7346-9A67-A0E1EC7A6101}" type="datetimeFigureOut">
              <a:rPr lang="en-US" smtClean="0"/>
              <a:t>3/7/22</a:t>
            </a:fld>
            <a:endParaRPr lang="en-US"/>
          </a:p>
        </p:txBody>
      </p:sp>
      <p:sp>
        <p:nvSpPr>
          <p:cNvPr id="8" name="Footer Placeholder 7">
            <a:extLst>
              <a:ext uri="{FF2B5EF4-FFF2-40B4-BE49-F238E27FC236}">
                <a16:creationId xmlns:a16="http://schemas.microsoft.com/office/drawing/2014/main" id="{F2688CB2-87EB-004A-B98B-6E89AEBE7A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AEC05B-D310-1449-BCEC-127C323C2CF5}"/>
              </a:ext>
            </a:extLst>
          </p:cNvPr>
          <p:cNvSpPr>
            <a:spLocks noGrp="1"/>
          </p:cNvSpPr>
          <p:nvPr>
            <p:ph type="sldNum" sz="quarter" idx="12"/>
          </p:nvPr>
        </p:nvSpPr>
        <p:spPr/>
        <p:txBody>
          <a:bodyPr/>
          <a:lstStyle/>
          <a:p>
            <a:fld id="{8AB7FB50-01E0-FB41-9085-87E30D35B58E}" type="slidenum">
              <a:rPr lang="en-US" smtClean="0"/>
              <a:t>‹#›</a:t>
            </a:fld>
            <a:endParaRPr lang="en-US"/>
          </a:p>
        </p:txBody>
      </p:sp>
    </p:spTree>
    <p:extLst>
      <p:ext uri="{BB962C8B-B14F-4D97-AF65-F5344CB8AC3E}">
        <p14:creationId xmlns:p14="http://schemas.microsoft.com/office/powerpoint/2010/main" val="2750756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75AD-1703-3F40-8094-580D9FA5E7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EB54F3-17F9-7043-92FA-FEBBAB665CF5}"/>
              </a:ext>
            </a:extLst>
          </p:cNvPr>
          <p:cNvSpPr>
            <a:spLocks noGrp="1"/>
          </p:cNvSpPr>
          <p:nvPr>
            <p:ph type="dt" sz="half" idx="10"/>
          </p:nvPr>
        </p:nvSpPr>
        <p:spPr/>
        <p:txBody>
          <a:bodyPr/>
          <a:lstStyle/>
          <a:p>
            <a:fld id="{AB571543-9956-7346-9A67-A0E1EC7A6101}" type="datetimeFigureOut">
              <a:rPr lang="en-US" smtClean="0"/>
              <a:t>3/7/22</a:t>
            </a:fld>
            <a:endParaRPr lang="en-US"/>
          </a:p>
        </p:txBody>
      </p:sp>
      <p:sp>
        <p:nvSpPr>
          <p:cNvPr id="4" name="Footer Placeholder 3">
            <a:extLst>
              <a:ext uri="{FF2B5EF4-FFF2-40B4-BE49-F238E27FC236}">
                <a16:creationId xmlns:a16="http://schemas.microsoft.com/office/drawing/2014/main" id="{5B2A5F1D-8C14-A54E-82E5-E181992537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7170DA-6DAB-1A42-B976-383F1743D644}"/>
              </a:ext>
            </a:extLst>
          </p:cNvPr>
          <p:cNvSpPr>
            <a:spLocks noGrp="1"/>
          </p:cNvSpPr>
          <p:nvPr>
            <p:ph type="sldNum" sz="quarter" idx="12"/>
          </p:nvPr>
        </p:nvSpPr>
        <p:spPr/>
        <p:txBody>
          <a:bodyPr/>
          <a:lstStyle/>
          <a:p>
            <a:fld id="{8AB7FB50-01E0-FB41-9085-87E30D35B58E}" type="slidenum">
              <a:rPr lang="en-US" smtClean="0"/>
              <a:t>‹#›</a:t>
            </a:fld>
            <a:endParaRPr lang="en-US"/>
          </a:p>
        </p:txBody>
      </p:sp>
    </p:spTree>
    <p:extLst>
      <p:ext uri="{BB962C8B-B14F-4D97-AF65-F5344CB8AC3E}">
        <p14:creationId xmlns:p14="http://schemas.microsoft.com/office/powerpoint/2010/main" val="3495039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3D417B-7262-F54F-BF52-F934C136C379}"/>
              </a:ext>
            </a:extLst>
          </p:cNvPr>
          <p:cNvSpPr>
            <a:spLocks noGrp="1"/>
          </p:cNvSpPr>
          <p:nvPr>
            <p:ph type="dt" sz="half" idx="10"/>
          </p:nvPr>
        </p:nvSpPr>
        <p:spPr/>
        <p:txBody>
          <a:bodyPr/>
          <a:lstStyle/>
          <a:p>
            <a:fld id="{AB571543-9956-7346-9A67-A0E1EC7A6101}" type="datetimeFigureOut">
              <a:rPr lang="en-US" smtClean="0"/>
              <a:t>3/7/22</a:t>
            </a:fld>
            <a:endParaRPr lang="en-US"/>
          </a:p>
        </p:txBody>
      </p:sp>
      <p:sp>
        <p:nvSpPr>
          <p:cNvPr id="3" name="Footer Placeholder 2">
            <a:extLst>
              <a:ext uri="{FF2B5EF4-FFF2-40B4-BE49-F238E27FC236}">
                <a16:creationId xmlns:a16="http://schemas.microsoft.com/office/drawing/2014/main" id="{E834955E-8846-9E44-AE47-98AA964A94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D90A72-EFA6-504A-BDE6-35C94917807C}"/>
              </a:ext>
            </a:extLst>
          </p:cNvPr>
          <p:cNvSpPr>
            <a:spLocks noGrp="1"/>
          </p:cNvSpPr>
          <p:nvPr>
            <p:ph type="sldNum" sz="quarter" idx="12"/>
          </p:nvPr>
        </p:nvSpPr>
        <p:spPr/>
        <p:txBody>
          <a:bodyPr/>
          <a:lstStyle/>
          <a:p>
            <a:fld id="{8AB7FB50-01E0-FB41-9085-87E30D35B58E}" type="slidenum">
              <a:rPr lang="en-US" smtClean="0"/>
              <a:t>‹#›</a:t>
            </a:fld>
            <a:endParaRPr lang="en-US"/>
          </a:p>
        </p:txBody>
      </p:sp>
    </p:spTree>
    <p:extLst>
      <p:ext uri="{BB962C8B-B14F-4D97-AF65-F5344CB8AC3E}">
        <p14:creationId xmlns:p14="http://schemas.microsoft.com/office/powerpoint/2010/main" val="2754727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F557B-F193-FB46-B64C-D7FC6F3A40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6992CC-DFF8-364F-A492-97A512574F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16940-45DC-F24B-B588-6850FD11F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FC990-9E31-1743-8D24-F878848F93FD}"/>
              </a:ext>
            </a:extLst>
          </p:cNvPr>
          <p:cNvSpPr>
            <a:spLocks noGrp="1"/>
          </p:cNvSpPr>
          <p:nvPr>
            <p:ph type="dt" sz="half" idx="10"/>
          </p:nvPr>
        </p:nvSpPr>
        <p:spPr/>
        <p:txBody>
          <a:bodyPr/>
          <a:lstStyle/>
          <a:p>
            <a:fld id="{AB571543-9956-7346-9A67-A0E1EC7A6101}" type="datetimeFigureOut">
              <a:rPr lang="en-US" smtClean="0"/>
              <a:t>3/7/22</a:t>
            </a:fld>
            <a:endParaRPr lang="en-US"/>
          </a:p>
        </p:txBody>
      </p:sp>
      <p:sp>
        <p:nvSpPr>
          <p:cNvPr id="6" name="Footer Placeholder 5">
            <a:extLst>
              <a:ext uri="{FF2B5EF4-FFF2-40B4-BE49-F238E27FC236}">
                <a16:creationId xmlns:a16="http://schemas.microsoft.com/office/drawing/2014/main" id="{0B9B8AB5-0F99-414C-B16B-4199CF85EA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44386-546E-ED4B-A82E-9EE18E6142BD}"/>
              </a:ext>
            </a:extLst>
          </p:cNvPr>
          <p:cNvSpPr>
            <a:spLocks noGrp="1"/>
          </p:cNvSpPr>
          <p:nvPr>
            <p:ph type="sldNum" sz="quarter" idx="12"/>
          </p:nvPr>
        </p:nvSpPr>
        <p:spPr/>
        <p:txBody>
          <a:bodyPr/>
          <a:lstStyle/>
          <a:p>
            <a:fld id="{8AB7FB50-01E0-FB41-9085-87E30D35B58E}" type="slidenum">
              <a:rPr lang="en-US" smtClean="0"/>
              <a:t>‹#›</a:t>
            </a:fld>
            <a:endParaRPr lang="en-US"/>
          </a:p>
        </p:txBody>
      </p:sp>
    </p:spTree>
    <p:extLst>
      <p:ext uri="{BB962C8B-B14F-4D97-AF65-F5344CB8AC3E}">
        <p14:creationId xmlns:p14="http://schemas.microsoft.com/office/powerpoint/2010/main" val="438320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5F275-236F-E144-9882-C93609DBB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27A797-9E5A-524A-88E0-86AAADD333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99E2A2-9AEA-AA4F-8DA6-51D9AA0A2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247791-AB02-6B4B-AB99-42EAE5FBBDAA}"/>
              </a:ext>
            </a:extLst>
          </p:cNvPr>
          <p:cNvSpPr>
            <a:spLocks noGrp="1"/>
          </p:cNvSpPr>
          <p:nvPr>
            <p:ph type="dt" sz="half" idx="10"/>
          </p:nvPr>
        </p:nvSpPr>
        <p:spPr/>
        <p:txBody>
          <a:bodyPr/>
          <a:lstStyle/>
          <a:p>
            <a:fld id="{AB571543-9956-7346-9A67-A0E1EC7A6101}" type="datetimeFigureOut">
              <a:rPr lang="en-US" smtClean="0"/>
              <a:t>3/7/22</a:t>
            </a:fld>
            <a:endParaRPr lang="en-US"/>
          </a:p>
        </p:txBody>
      </p:sp>
      <p:sp>
        <p:nvSpPr>
          <p:cNvPr id="6" name="Footer Placeholder 5">
            <a:extLst>
              <a:ext uri="{FF2B5EF4-FFF2-40B4-BE49-F238E27FC236}">
                <a16:creationId xmlns:a16="http://schemas.microsoft.com/office/drawing/2014/main" id="{BDC3AC43-EB53-4449-9A83-9C936C1AA0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56A72-3E84-914C-A30B-F7E03D418B57}"/>
              </a:ext>
            </a:extLst>
          </p:cNvPr>
          <p:cNvSpPr>
            <a:spLocks noGrp="1"/>
          </p:cNvSpPr>
          <p:nvPr>
            <p:ph type="sldNum" sz="quarter" idx="12"/>
          </p:nvPr>
        </p:nvSpPr>
        <p:spPr/>
        <p:txBody>
          <a:bodyPr/>
          <a:lstStyle/>
          <a:p>
            <a:fld id="{8AB7FB50-01E0-FB41-9085-87E30D35B58E}" type="slidenum">
              <a:rPr lang="en-US" smtClean="0"/>
              <a:t>‹#›</a:t>
            </a:fld>
            <a:endParaRPr lang="en-US"/>
          </a:p>
        </p:txBody>
      </p:sp>
    </p:spTree>
    <p:extLst>
      <p:ext uri="{BB962C8B-B14F-4D97-AF65-F5344CB8AC3E}">
        <p14:creationId xmlns:p14="http://schemas.microsoft.com/office/powerpoint/2010/main" val="3946364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D0E899-F583-F743-BFC3-C70E88DD48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3C5C57-A569-BD4D-AAF8-47FC40A2AF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16760-D0F8-944E-8435-81F46E5666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571543-9956-7346-9A67-A0E1EC7A6101}" type="datetimeFigureOut">
              <a:rPr lang="en-US" smtClean="0"/>
              <a:t>3/7/22</a:t>
            </a:fld>
            <a:endParaRPr lang="en-US"/>
          </a:p>
        </p:txBody>
      </p:sp>
      <p:sp>
        <p:nvSpPr>
          <p:cNvPr id="5" name="Footer Placeholder 4">
            <a:extLst>
              <a:ext uri="{FF2B5EF4-FFF2-40B4-BE49-F238E27FC236}">
                <a16:creationId xmlns:a16="http://schemas.microsoft.com/office/drawing/2014/main" id="{3B53FC1D-8945-A042-BA30-60CBE61EAB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186186-CA00-2148-A999-15E996034A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7FB50-01E0-FB41-9085-87E30D35B58E}" type="slidenum">
              <a:rPr lang="en-US" smtClean="0"/>
              <a:t>‹#›</a:t>
            </a:fld>
            <a:endParaRPr lang="en-US"/>
          </a:p>
        </p:txBody>
      </p:sp>
    </p:spTree>
    <p:extLst>
      <p:ext uri="{BB962C8B-B14F-4D97-AF65-F5344CB8AC3E}">
        <p14:creationId xmlns:p14="http://schemas.microsoft.com/office/powerpoint/2010/main" val="3208625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18.png"/><Relationship Id="rId7" Type="http://schemas.openxmlformats.org/officeDocument/2006/relationships/image" Target="../media/image1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140.png"/></Relationships>
</file>

<file path=ppt/slides/_rels/slide23.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18.png"/><Relationship Id="rId7" Type="http://schemas.openxmlformats.org/officeDocument/2006/relationships/image" Target="../media/image1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14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32.xml"/><Relationship Id="rId7" Type="http://schemas.openxmlformats.org/officeDocument/2006/relationships/image" Target="../media/image50.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8.emf"/><Relationship Id="rId5" Type="http://schemas.openxmlformats.org/officeDocument/2006/relationships/package" Target="../embeddings/Microsoft_Excel_Worksheet.xlsx"/><Relationship Id="rId4" Type="http://schemas.openxmlformats.org/officeDocument/2006/relationships/image" Target="../media/image49.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s://jef.works/STdeconvolve/" TargetMode="Externa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4A546-0528-1045-A35D-28E0BCBD6B87}"/>
              </a:ext>
            </a:extLst>
          </p:cNvPr>
          <p:cNvSpPr>
            <a:spLocks noGrp="1"/>
          </p:cNvSpPr>
          <p:nvPr>
            <p:ph type="ctrTitle"/>
          </p:nvPr>
        </p:nvSpPr>
        <p:spPr>
          <a:xfrm>
            <a:off x="1066800" y="1122363"/>
            <a:ext cx="10378966" cy="2387600"/>
          </a:xfrm>
        </p:spPr>
        <p:txBody>
          <a:bodyPr>
            <a:noAutofit/>
          </a:bodyPr>
          <a:lstStyle/>
          <a:p>
            <a:pPr algn="l"/>
            <a:r>
              <a:rPr lang="en-US" sz="4000" b="1" dirty="0"/>
              <a:t>STdeconvolve:</a:t>
            </a:r>
            <a:br>
              <a:rPr lang="en-US" sz="4000" b="1" dirty="0"/>
            </a:br>
            <a:r>
              <a:rPr lang="en-US" sz="4000" dirty="0"/>
              <a:t>an application of </a:t>
            </a:r>
            <a:r>
              <a:rPr lang="en-US" sz="4000" b="1" dirty="0"/>
              <a:t>latent Dirichlet allocation </a:t>
            </a:r>
            <a:r>
              <a:rPr lang="en-US" sz="4000" dirty="0"/>
              <a:t>to</a:t>
            </a:r>
            <a:r>
              <a:rPr lang="en-US" sz="4000" b="1" dirty="0"/>
              <a:t> </a:t>
            </a:r>
            <a:r>
              <a:rPr lang="en-US" sz="4000" dirty="0"/>
              <a:t>deconvolve and visualize cell-types in multi-cellular spatial transcriptomics data</a:t>
            </a:r>
          </a:p>
        </p:txBody>
      </p:sp>
      <p:sp>
        <p:nvSpPr>
          <p:cNvPr id="3" name="Subtitle 2">
            <a:extLst>
              <a:ext uri="{FF2B5EF4-FFF2-40B4-BE49-F238E27FC236}">
                <a16:creationId xmlns:a16="http://schemas.microsoft.com/office/drawing/2014/main" id="{BF421425-4C80-4745-AA41-E4C56507176C}"/>
              </a:ext>
            </a:extLst>
          </p:cNvPr>
          <p:cNvSpPr>
            <a:spLocks noGrp="1"/>
          </p:cNvSpPr>
          <p:nvPr>
            <p:ph type="subTitle" idx="1"/>
          </p:nvPr>
        </p:nvSpPr>
        <p:spPr>
          <a:xfrm>
            <a:off x="1524000" y="3896328"/>
            <a:ext cx="9144000" cy="1655762"/>
          </a:xfrm>
        </p:spPr>
        <p:txBody>
          <a:bodyPr>
            <a:normAutofit lnSpcReduction="10000"/>
          </a:bodyPr>
          <a:lstStyle/>
          <a:p>
            <a:r>
              <a:rPr lang="en-US" dirty="0"/>
              <a:t>Brendan Miller</a:t>
            </a:r>
          </a:p>
          <a:p>
            <a:r>
              <a:rPr lang="en-US" dirty="0"/>
              <a:t>Post-doc in </a:t>
            </a:r>
            <a:r>
              <a:rPr lang="en-US" dirty="0" err="1"/>
              <a:t>JEFworks</a:t>
            </a:r>
            <a:r>
              <a:rPr lang="en-US" dirty="0"/>
              <a:t> Lab</a:t>
            </a:r>
          </a:p>
          <a:p>
            <a:r>
              <a:rPr lang="en-US" dirty="0"/>
              <a:t>Genomic Data Visualization</a:t>
            </a:r>
          </a:p>
          <a:p>
            <a:r>
              <a:rPr lang="en-US" dirty="0"/>
              <a:t>March 9</a:t>
            </a:r>
            <a:r>
              <a:rPr lang="en-US" baseline="30000" dirty="0"/>
              <a:t>th</a:t>
            </a:r>
            <a:r>
              <a:rPr lang="en-US" dirty="0"/>
              <a:t>, 2022</a:t>
            </a:r>
          </a:p>
        </p:txBody>
      </p:sp>
    </p:spTree>
    <p:extLst>
      <p:ext uri="{BB962C8B-B14F-4D97-AF65-F5344CB8AC3E}">
        <p14:creationId xmlns:p14="http://schemas.microsoft.com/office/powerpoint/2010/main" val="583640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FE00FA30-78D4-0147-8C3B-D6E8F1910211}"/>
              </a:ext>
            </a:extLst>
          </p:cNvPr>
          <p:cNvPicPr>
            <a:picLocks noChangeAspect="1"/>
          </p:cNvPicPr>
          <p:nvPr/>
        </p:nvPicPr>
        <p:blipFill rotWithShape="1">
          <a:blip r:embed="rId2"/>
          <a:srcRect r="33583" b="18975"/>
          <a:stretch/>
        </p:blipFill>
        <p:spPr>
          <a:xfrm>
            <a:off x="613365" y="808893"/>
            <a:ext cx="7635915" cy="5556738"/>
          </a:xfrm>
          <a:prstGeom prst="rect">
            <a:avLst/>
          </a:prstGeom>
        </p:spPr>
      </p:pic>
      <p:sp>
        <p:nvSpPr>
          <p:cNvPr id="3" name="Rectangle 2">
            <a:extLst>
              <a:ext uri="{FF2B5EF4-FFF2-40B4-BE49-F238E27FC236}">
                <a16:creationId xmlns:a16="http://schemas.microsoft.com/office/drawing/2014/main" id="{A36FDE6E-15F0-AC4D-B5E7-9E71AA84E411}"/>
              </a:ext>
            </a:extLst>
          </p:cNvPr>
          <p:cNvSpPr/>
          <p:nvPr/>
        </p:nvSpPr>
        <p:spPr>
          <a:xfrm>
            <a:off x="6670431" y="4044462"/>
            <a:ext cx="1477107" cy="17584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AFBECBD-8BFA-5441-9EDB-70219565DDC0}"/>
              </a:ext>
            </a:extLst>
          </p:cNvPr>
          <p:cNvSpPr txBox="1"/>
          <p:nvPr/>
        </p:nvSpPr>
        <p:spPr>
          <a:xfrm>
            <a:off x="0" y="109827"/>
            <a:ext cx="11025775" cy="584775"/>
          </a:xfrm>
          <a:prstGeom prst="rect">
            <a:avLst/>
          </a:prstGeom>
          <a:noFill/>
        </p:spPr>
        <p:txBody>
          <a:bodyPr wrap="none" rtlCol="0">
            <a:spAutoFit/>
          </a:bodyPr>
          <a:lstStyle/>
          <a:p>
            <a:r>
              <a:rPr lang="en-US" sz="3200" dirty="0"/>
              <a:t>General idea to deconvolve cell-types in multi-cellular pixels</a:t>
            </a:r>
          </a:p>
        </p:txBody>
      </p:sp>
      <p:sp>
        <p:nvSpPr>
          <p:cNvPr id="5" name="Rectangle 4">
            <a:extLst>
              <a:ext uri="{FF2B5EF4-FFF2-40B4-BE49-F238E27FC236}">
                <a16:creationId xmlns:a16="http://schemas.microsoft.com/office/drawing/2014/main" id="{87088690-4C18-CA45-B754-52A686232E25}"/>
              </a:ext>
            </a:extLst>
          </p:cNvPr>
          <p:cNvSpPr/>
          <p:nvPr/>
        </p:nvSpPr>
        <p:spPr>
          <a:xfrm>
            <a:off x="6670430" y="3522785"/>
            <a:ext cx="1477107" cy="257908"/>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891986A-6C52-2C4E-88CD-A3CE7E2D2C37}"/>
              </a:ext>
            </a:extLst>
          </p:cNvPr>
          <p:cNvSpPr txBox="1"/>
          <p:nvPr/>
        </p:nvSpPr>
        <p:spPr>
          <a:xfrm>
            <a:off x="8581709" y="2967335"/>
            <a:ext cx="3610291" cy="923330"/>
          </a:xfrm>
          <a:prstGeom prst="rect">
            <a:avLst/>
          </a:prstGeom>
          <a:noFill/>
        </p:spPr>
        <p:txBody>
          <a:bodyPr wrap="square" rtlCol="0">
            <a:spAutoFit/>
          </a:bodyPr>
          <a:lstStyle/>
          <a:p>
            <a:r>
              <a:rPr lang="en-US" dirty="0"/>
              <a:t>Is there anything we can use to help identify the latent, unobserved variables?</a:t>
            </a:r>
          </a:p>
        </p:txBody>
      </p:sp>
    </p:spTree>
    <p:extLst>
      <p:ext uri="{BB962C8B-B14F-4D97-AF65-F5344CB8AC3E}">
        <p14:creationId xmlns:p14="http://schemas.microsoft.com/office/powerpoint/2010/main" val="3161653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FE00FA30-78D4-0147-8C3B-D6E8F1910211}"/>
              </a:ext>
            </a:extLst>
          </p:cNvPr>
          <p:cNvPicPr>
            <a:picLocks noChangeAspect="1"/>
          </p:cNvPicPr>
          <p:nvPr/>
        </p:nvPicPr>
        <p:blipFill rotWithShape="1">
          <a:blip r:embed="rId2"/>
          <a:srcRect r="2348" b="18975"/>
          <a:stretch/>
        </p:blipFill>
        <p:spPr>
          <a:xfrm>
            <a:off x="613365" y="808893"/>
            <a:ext cx="11226943" cy="5556738"/>
          </a:xfrm>
          <a:prstGeom prst="rect">
            <a:avLst/>
          </a:prstGeom>
        </p:spPr>
      </p:pic>
      <p:sp>
        <p:nvSpPr>
          <p:cNvPr id="3" name="Rectangle 2">
            <a:extLst>
              <a:ext uri="{FF2B5EF4-FFF2-40B4-BE49-F238E27FC236}">
                <a16:creationId xmlns:a16="http://schemas.microsoft.com/office/drawing/2014/main" id="{A36FDE6E-15F0-AC4D-B5E7-9E71AA84E411}"/>
              </a:ext>
            </a:extLst>
          </p:cNvPr>
          <p:cNvSpPr/>
          <p:nvPr/>
        </p:nvSpPr>
        <p:spPr>
          <a:xfrm>
            <a:off x="6670431" y="4044462"/>
            <a:ext cx="1477107" cy="17584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AFBECBD-8BFA-5441-9EDB-70219565DDC0}"/>
              </a:ext>
            </a:extLst>
          </p:cNvPr>
          <p:cNvSpPr txBox="1"/>
          <p:nvPr/>
        </p:nvSpPr>
        <p:spPr>
          <a:xfrm>
            <a:off x="0" y="109827"/>
            <a:ext cx="10908756" cy="584775"/>
          </a:xfrm>
          <a:prstGeom prst="rect">
            <a:avLst/>
          </a:prstGeom>
          <a:noFill/>
        </p:spPr>
        <p:txBody>
          <a:bodyPr wrap="none" rtlCol="0">
            <a:spAutoFit/>
          </a:bodyPr>
          <a:lstStyle/>
          <a:p>
            <a:r>
              <a:rPr lang="en-US" sz="3200" dirty="0"/>
              <a:t>One strategy: could use a reference to help infer cell-types </a:t>
            </a:r>
          </a:p>
        </p:txBody>
      </p:sp>
      <p:sp>
        <p:nvSpPr>
          <p:cNvPr id="5" name="Rectangle 4">
            <a:extLst>
              <a:ext uri="{FF2B5EF4-FFF2-40B4-BE49-F238E27FC236}">
                <a16:creationId xmlns:a16="http://schemas.microsoft.com/office/drawing/2014/main" id="{87088690-4C18-CA45-B754-52A686232E25}"/>
              </a:ext>
            </a:extLst>
          </p:cNvPr>
          <p:cNvSpPr/>
          <p:nvPr/>
        </p:nvSpPr>
        <p:spPr>
          <a:xfrm>
            <a:off x="6670430" y="3522785"/>
            <a:ext cx="1477107" cy="257908"/>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664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4C2AB-7C3A-7746-A229-034861C1BB6B}"/>
              </a:ext>
            </a:extLst>
          </p:cNvPr>
          <p:cNvSpPr>
            <a:spLocks noGrp="1"/>
          </p:cNvSpPr>
          <p:nvPr>
            <p:ph type="title"/>
          </p:nvPr>
        </p:nvSpPr>
        <p:spPr/>
        <p:txBody>
          <a:bodyPr/>
          <a:lstStyle/>
          <a:p>
            <a:r>
              <a:rPr lang="en-US" dirty="0"/>
              <a:t>Limitations of reference-dependent methods</a:t>
            </a:r>
          </a:p>
        </p:txBody>
      </p:sp>
      <p:sp>
        <p:nvSpPr>
          <p:cNvPr id="3" name="Content Placeholder 2">
            <a:extLst>
              <a:ext uri="{FF2B5EF4-FFF2-40B4-BE49-F238E27FC236}">
                <a16:creationId xmlns:a16="http://schemas.microsoft.com/office/drawing/2014/main" id="{AA950255-00BF-D84D-BAF9-6A58609F31C9}"/>
              </a:ext>
            </a:extLst>
          </p:cNvPr>
          <p:cNvSpPr>
            <a:spLocks noGrp="1"/>
          </p:cNvSpPr>
          <p:nvPr>
            <p:ph idx="1"/>
          </p:nvPr>
        </p:nvSpPr>
        <p:spPr/>
        <p:txBody>
          <a:bodyPr>
            <a:normAutofit/>
          </a:bodyPr>
          <a:lstStyle/>
          <a:p>
            <a:endParaRPr lang="en-US" dirty="0"/>
          </a:p>
        </p:txBody>
      </p:sp>
    </p:spTree>
    <p:extLst>
      <p:ext uri="{BB962C8B-B14F-4D97-AF65-F5344CB8AC3E}">
        <p14:creationId xmlns:p14="http://schemas.microsoft.com/office/powerpoint/2010/main" val="4011132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4C2AB-7C3A-7746-A229-034861C1BB6B}"/>
              </a:ext>
            </a:extLst>
          </p:cNvPr>
          <p:cNvSpPr>
            <a:spLocks noGrp="1"/>
          </p:cNvSpPr>
          <p:nvPr>
            <p:ph type="title"/>
          </p:nvPr>
        </p:nvSpPr>
        <p:spPr/>
        <p:txBody>
          <a:bodyPr/>
          <a:lstStyle/>
          <a:p>
            <a:r>
              <a:rPr lang="en-US" dirty="0"/>
              <a:t>Limitations of reference-dependent methods</a:t>
            </a:r>
          </a:p>
        </p:txBody>
      </p:sp>
      <p:sp>
        <p:nvSpPr>
          <p:cNvPr id="3" name="Content Placeholder 2">
            <a:extLst>
              <a:ext uri="{FF2B5EF4-FFF2-40B4-BE49-F238E27FC236}">
                <a16:creationId xmlns:a16="http://schemas.microsoft.com/office/drawing/2014/main" id="{AA950255-00BF-D84D-BAF9-6A58609F31C9}"/>
              </a:ext>
            </a:extLst>
          </p:cNvPr>
          <p:cNvSpPr>
            <a:spLocks noGrp="1"/>
          </p:cNvSpPr>
          <p:nvPr>
            <p:ph idx="1"/>
          </p:nvPr>
        </p:nvSpPr>
        <p:spPr/>
        <p:txBody>
          <a:bodyPr>
            <a:normAutofit lnSpcReduction="10000"/>
          </a:bodyPr>
          <a:lstStyle/>
          <a:p>
            <a:r>
              <a:rPr lang="en-US" dirty="0"/>
              <a:t>Missing cell types in reference – what would happen?</a:t>
            </a:r>
          </a:p>
          <a:p>
            <a:r>
              <a:rPr lang="en-US" dirty="0"/>
              <a:t>Also different cell states or perturbations</a:t>
            </a:r>
          </a:p>
          <a:p>
            <a:r>
              <a:rPr lang="en-US" dirty="0"/>
              <a:t>Why? References can be built from of healthy tissue but applied to disease tissue</a:t>
            </a:r>
          </a:p>
          <a:p>
            <a:r>
              <a:rPr lang="en-US" dirty="0"/>
              <a:t>Some cell-types are hard to capture and require protocol modifications</a:t>
            </a:r>
          </a:p>
          <a:p>
            <a:r>
              <a:rPr lang="en-US" dirty="0"/>
              <a:t>Technical differences between single-cell RNA-seq and ST data</a:t>
            </a:r>
          </a:p>
          <a:p>
            <a:r>
              <a:rPr lang="en-US" dirty="0"/>
              <a:t>References assume the cells have been clustered properly</a:t>
            </a:r>
          </a:p>
          <a:p>
            <a:r>
              <a:rPr lang="en-US" dirty="0"/>
              <a:t>Maybe there isn’t a reference that exists for the tissue type that is being profiled</a:t>
            </a:r>
          </a:p>
        </p:txBody>
      </p:sp>
    </p:spTree>
    <p:extLst>
      <p:ext uri="{BB962C8B-B14F-4D97-AF65-F5344CB8AC3E}">
        <p14:creationId xmlns:p14="http://schemas.microsoft.com/office/powerpoint/2010/main" val="1205513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59102-F914-5041-982F-76143F702B95}"/>
              </a:ext>
            </a:extLst>
          </p:cNvPr>
          <p:cNvSpPr>
            <a:spLocks noGrp="1"/>
          </p:cNvSpPr>
          <p:nvPr>
            <p:ph type="title"/>
          </p:nvPr>
        </p:nvSpPr>
        <p:spPr/>
        <p:txBody>
          <a:bodyPr/>
          <a:lstStyle/>
          <a:p>
            <a:r>
              <a:rPr lang="en-US" dirty="0"/>
              <a:t>Enter Topic Models</a:t>
            </a:r>
          </a:p>
        </p:txBody>
      </p:sp>
      <p:pic>
        <p:nvPicPr>
          <p:cNvPr id="5" name="Picture 4" descr="A picture containing text, library, scene, room&#10;&#10;Description automatically generated">
            <a:extLst>
              <a:ext uri="{FF2B5EF4-FFF2-40B4-BE49-F238E27FC236}">
                <a16:creationId xmlns:a16="http://schemas.microsoft.com/office/drawing/2014/main" id="{A81D6003-48A6-154C-BFEC-93A9D59FCA08}"/>
              </a:ext>
            </a:extLst>
          </p:cNvPr>
          <p:cNvPicPr>
            <a:picLocks noChangeAspect="1"/>
          </p:cNvPicPr>
          <p:nvPr/>
        </p:nvPicPr>
        <p:blipFill>
          <a:blip r:embed="rId2"/>
          <a:stretch>
            <a:fillRect/>
          </a:stretch>
        </p:blipFill>
        <p:spPr>
          <a:xfrm>
            <a:off x="838200" y="1666386"/>
            <a:ext cx="5397798" cy="3468322"/>
          </a:xfrm>
          <a:prstGeom prst="rect">
            <a:avLst/>
          </a:prstGeom>
        </p:spPr>
      </p:pic>
      <p:sp>
        <p:nvSpPr>
          <p:cNvPr id="12" name="TextBox 11">
            <a:extLst>
              <a:ext uri="{FF2B5EF4-FFF2-40B4-BE49-F238E27FC236}">
                <a16:creationId xmlns:a16="http://schemas.microsoft.com/office/drawing/2014/main" id="{CC1BCE67-031B-8649-A952-8E2E47CBAB8C}"/>
              </a:ext>
            </a:extLst>
          </p:cNvPr>
          <p:cNvSpPr txBox="1"/>
          <p:nvPr/>
        </p:nvSpPr>
        <p:spPr>
          <a:xfrm>
            <a:off x="0" y="6516321"/>
            <a:ext cx="4454489" cy="276999"/>
          </a:xfrm>
          <a:prstGeom prst="rect">
            <a:avLst/>
          </a:prstGeom>
          <a:noFill/>
        </p:spPr>
        <p:txBody>
          <a:bodyPr wrap="none" rtlCol="0">
            <a:spAutoFit/>
          </a:bodyPr>
          <a:lstStyle/>
          <a:p>
            <a:r>
              <a:rPr lang="en-US" sz="1200" dirty="0"/>
              <a:t>Prof. David </a:t>
            </a:r>
            <a:r>
              <a:rPr lang="en-US" sz="1200" dirty="0" err="1"/>
              <a:t>Blei</a:t>
            </a:r>
            <a:r>
              <a:rPr lang="en-US" sz="1200" dirty="0"/>
              <a:t> - Probabilistic Topic Models and User Behavior</a:t>
            </a:r>
          </a:p>
        </p:txBody>
      </p:sp>
    </p:spTree>
    <p:extLst>
      <p:ext uri="{BB962C8B-B14F-4D97-AF65-F5344CB8AC3E}">
        <p14:creationId xmlns:p14="http://schemas.microsoft.com/office/powerpoint/2010/main" val="1352803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59102-F914-5041-982F-76143F702B95}"/>
              </a:ext>
            </a:extLst>
          </p:cNvPr>
          <p:cNvSpPr>
            <a:spLocks noGrp="1"/>
          </p:cNvSpPr>
          <p:nvPr>
            <p:ph type="title"/>
          </p:nvPr>
        </p:nvSpPr>
        <p:spPr/>
        <p:txBody>
          <a:bodyPr/>
          <a:lstStyle/>
          <a:p>
            <a:r>
              <a:rPr lang="en-US" dirty="0"/>
              <a:t>Enter Topic Models</a:t>
            </a:r>
          </a:p>
        </p:txBody>
      </p:sp>
      <p:pic>
        <p:nvPicPr>
          <p:cNvPr id="5" name="Picture 4" descr="A picture containing text, library, scene, room&#10;&#10;Description automatically generated">
            <a:extLst>
              <a:ext uri="{FF2B5EF4-FFF2-40B4-BE49-F238E27FC236}">
                <a16:creationId xmlns:a16="http://schemas.microsoft.com/office/drawing/2014/main" id="{A81D6003-48A6-154C-BFEC-93A9D59FCA08}"/>
              </a:ext>
            </a:extLst>
          </p:cNvPr>
          <p:cNvPicPr>
            <a:picLocks noChangeAspect="1"/>
          </p:cNvPicPr>
          <p:nvPr/>
        </p:nvPicPr>
        <p:blipFill>
          <a:blip r:embed="rId2"/>
          <a:stretch>
            <a:fillRect/>
          </a:stretch>
        </p:blipFill>
        <p:spPr>
          <a:xfrm>
            <a:off x="838200" y="1666386"/>
            <a:ext cx="5397798" cy="3468322"/>
          </a:xfrm>
          <a:prstGeom prst="rect">
            <a:avLst/>
          </a:prstGeom>
        </p:spPr>
      </p:pic>
      <p:pic>
        <p:nvPicPr>
          <p:cNvPr id="7" name="Picture 6" descr="A picture containing text, stationary, writing implement, pencil&#10;&#10;Description automatically generated">
            <a:extLst>
              <a:ext uri="{FF2B5EF4-FFF2-40B4-BE49-F238E27FC236}">
                <a16:creationId xmlns:a16="http://schemas.microsoft.com/office/drawing/2014/main" id="{1DAEB007-3EF7-C045-9DBC-187532C04370}"/>
              </a:ext>
            </a:extLst>
          </p:cNvPr>
          <p:cNvPicPr>
            <a:picLocks noChangeAspect="1"/>
          </p:cNvPicPr>
          <p:nvPr/>
        </p:nvPicPr>
        <p:blipFill rotWithShape="1">
          <a:blip r:embed="rId3"/>
          <a:srcRect t="50000"/>
          <a:stretch/>
        </p:blipFill>
        <p:spPr>
          <a:xfrm>
            <a:off x="7346545" y="2048309"/>
            <a:ext cx="4568881" cy="1799492"/>
          </a:xfrm>
          <a:prstGeom prst="rect">
            <a:avLst/>
          </a:prstGeom>
        </p:spPr>
      </p:pic>
      <p:sp>
        <p:nvSpPr>
          <p:cNvPr id="8" name="TextBox 7">
            <a:extLst>
              <a:ext uri="{FF2B5EF4-FFF2-40B4-BE49-F238E27FC236}">
                <a16:creationId xmlns:a16="http://schemas.microsoft.com/office/drawing/2014/main" id="{F71BC30D-A99F-A64E-B498-632CDD53C3C8}"/>
              </a:ext>
            </a:extLst>
          </p:cNvPr>
          <p:cNvSpPr txBox="1"/>
          <p:nvPr/>
        </p:nvSpPr>
        <p:spPr>
          <a:xfrm>
            <a:off x="9192403" y="3853720"/>
            <a:ext cx="877163" cy="369332"/>
          </a:xfrm>
          <a:prstGeom prst="rect">
            <a:avLst/>
          </a:prstGeom>
          <a:noFill/>
        </p:spPr>
        <p:txBody>
          <a:bodyPr wrap="none" rtlCol="0">
            <a:spAutoFit/>
          </a:bodyPr>
          <a:lstStyle/>
          <a:p>
            <a:r>
              <a:rPr lang="en-US" dirty="0"/>
              <a:t>people</a:t>
            </a:r>
          </a:p>
        </p:txBody>
      </p:sp>
      <p:sp>
        <p:nvSpPr>
          <p:cNvPr id="9" name="TextBox 8">
            <a:extLst>
              <a:ext uri="{FF2B5EF4-FFF2-40B4-BE49-F238E27FC236}">
                <a16:creationId xmlns:a16="http://schemas.microsoft.com/office/drawing/2014/main" id="{B59F7A18-6496-FB4E-9FC0-4AC9C9E033CD}"/>
              </a:ext>
            </a:extLst>
          </p:cNvPr>
          <p:cNvSpPr txBox="1"/>
          <p:nvPr/>
        </p:nvSpPr>
        <p:spPr>
          <a:xfrm>
            <a:off x="8447895" y="1553444"/>
            <a:ext cx="2108269" cy="369332"/>
          </a:xfrm>
          <a:prstGeom prst="rect">
            <a:avLst/>
          </a:prstGeom>
          <a:noFill/>
        </p:spPr>
        <p:txBody>
          <a:bodyPr wrap="none" rtlCol="0">
            <a:spAutoFit/>
          </a:bodyPr>
          <a:lstStyle/>
          <a:p>
            <a:r>
              <a:rPr lang="en-US" dirty="0"/>
              <a:t>Genetic signatures</a:t>
            </a:r>
          </a:p>
        </p:txBody>
      </p:sp>
      <p:sp>
        <p:nvSpPr>
          <p:cNvPr id="11" name="TextBox 10">
            <a:extLst>
              <a:ext uri="{FF2B5EF4-FFF2-40B4-BE49-F238E27FC236}">
                <a16:creationId xmlns:a16="http://schemas.microsoft.com/office/drawing/2014/main" id="{CE0656FD-0827-0D43-8842-40D73EB566B0}"/>
              </a:ext>
            </a:extLst>
          </p:cNvPr>
          <p:cNvSpPr txBox="1"/>
          <p:nvPr/>
        </p:nvSpPr>
        <p:spPr>
          <a:xfrm rot="16200000">
            <a:off x="6457375" y="2763389"/>
            <a:ext cx="1223412" cy="369332"/>
          </a:xfrm>
          <a:prstGeom prst="rect">
            <a:avLst/>
          </a:prstGeom>
          <a:noFill/>
        </p:spPr>
        <p:txBody>
          <a:bodyPr wrap="none" rtlCol="0">
            <a:spAutoFit/>
          </a:bodyPr>
          <a:lstStyle/>
          <a:p>
            <a:r>
              <a:rPr lang="en-US" dirty="0"/>
              <a:t>proportion</a:t>
            </a:r>
          </a:p>
        </p:txBody>
      </p:sp>
      <p:sp>
        <p:nvSpPr>
          <p:cNvPr id="12" name="TextBox 11">
            <a:extLst>
              <a:ext uri="{FF2B5EF4-FFF2-40B4-BE49-F238E27FC236}">
                <a16:creationId xmlns:a16="http://schemas.microsoft.com/office/drawing/2014/main" id="{CC1BCE67-031B-8649-A952-8E2E47CBAB8C}"/>
              </a:ext>
            </a:extLst>
          </p:cNvPr>
          <p:cNvSpPr txBox="1"/>
          <p:nvPr/>
        </p:nvSpPr>
        <p:spPr>
          <a:xfrm>
            <a:off x="0" y="6516321"/>
            <a:ext cx="4454489" cy="276999"/>
          </a:xfrm>
          <a:prstGeom prst="rect">
            <a:avLst/>
          </a:prstGeom>
          <a:noFill/>
        </p:spPr>
        <p:txBody>
          <a:bodyPr wrap="none" rtlCol="0">
            <a:spAutoFit/>
          </a:bodyPr>
          <a:lstStyle/>
          <a:p>
            <a:r>
              <a:rPr lang="en-US" sz="1200" dirty="0"/>
              <a:t>Prof. David </a:t>
            </a:r>
            <a:r>
              <a:rPr lang="en-US" sz="1200" dirty="0" err="1"/>
              <a:t>Blei</a:t>
            </a:r>
            <a:r>
              <a:rPr lang="en-US" sz="1200" dirty="0"/>
              <a:t> - Probabilistic Topic Models and User Behavior</a:t>
            </a:r>
          </a:p>
        </p:txBody>
      </p:sp>
      <p:sp>
        <p:nvSpPr>
          <p:cNvPr id="13" name="TextBox 12">
            <a:extLst>
              <a:ext uri="{FF2B5EF4-FFF2-40B4-BE49-F238E27FC236}">
                <a16:creationId xmlns:a16="http://schemas.microsoft.com/office/drawing/2014/main" id="{0F90FAB4-3777-8D42-A89F-8434DCB3FE59}"/>
              </a:ext>
            </a:extLst>
          </p:cNvPr>
          <p:cNvSpPr txBox="1"/>
          <p:nvPr/>
        </p:nvSpPr>
        <p:spPr>
          <a:xfrm>
            <a:off x="7470745" y="4348622"/>
            <a:ext cx="4320478" cy="923330"/>
          </a:xfrm>
          <a:prstGeom prst="rect">
            <a:avLst/>
          </a:prstGeom>
          <a:noFill/>
        </p:spPr>
        <p:txBody>
          <a:bodyPr wrap="none" rtlCol="0">
            <a:spAutoFit/>
          </a:bodyPr>
          <a:lstStyle/>
          <a:p>
            <a:r>
              <a:rPr lang="en-US" dirty="0"/>
              <a:t>Words = SNPs</a:t>
            </a:r>
          </a:p>
          <a:p>
            <a:r>
              <a:rPr lang="en-US" dirty="0"/>
              <a:t>Topics = population ancestry proportions</a:t>
            </a:r>
          </a:p>
          <a:p>
            <a:r>
              <a:rPr lang="en-US" dirty="0"/>
              <a:t>Documents = people</a:t>
            </a:r>
          </a:p>
        </p:txBody>
      </p:sp>
      <p:sp>
        <p:nvSpPr>
          <p:cNvPr id="3" name="TextBox 2">
            <a:extLst>
              <a:ext uri="{FF2B5EF4-FFF2-40B4-BE49-F238E27FC236}">
                <a16:creationId xmlns:a16="http://schemas.microsoft.com/office/drawing/2014/main" id="{07B69D9C-D51C-3348-BBE4-FB2F64716673}"/>
              </a:ext>
            </a:extLst>
          </p:cNvPr>
          <p:cNvSpPr txBox="1"/>
          <p:nvPr/>
        </p:nvSpPr>
        <p:spPr>
          <a:xfrm>
            <a:off x="8839201" y="5634273"/>
            <a:ext cx="2077813" cy="276999"/>
          </a:xfrm>
          <a:prstGeom prst="rect">
            <a:avLst/>
          </a:prstGeom>
          <a:noFill/>
        </p:spPr>
        <p:txBody>
          <a:bodyPr wrap="none" rtlCol="0">
            <a:spAutoFit/>
          </a:bodyPr>
          <a:lstStyle/>
          <a:p>
            <a:r>
              <a:rPr lang="en-US" sz="1200" dirty="0"/>
              <a:t>Gopalan 2016 Nat Genetics</a:t>
            </a:r>
          </a:p>
        </p:txBody>
      </p:sp>
    </p:spTree>
    <p:extLst>
      <p:ext uri="{BB962C8B-B14F-4D97-AF65-F5344CB8AC3E}">
        <p14:creationId xmlns:p14="http://schemas.microsoft.com/office/powerpoint/2010/main" val="3241449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CCF4D-196A-7440-BDAD-C49AB6C47726}"/>
              </a:ext>
            </a:extLst>
          </p:cNvPr>
          <p:cNvSpPr>
            <a:spLocks noGrp="1"/>
          </p:cNvSpPr>
          <p:nvPr>
            <p:ph type="title"/>
          </p:nvPr>
        </p:nvSpPr>
        <p:spPr/>
        <p:txBody>
          <a:bodyPr/>
          <a:lstStyle/>
          <a:p>
            <a:r>
              <a:rPr lang="en-US" dirty="0"/>
              <a:t>An alternative reference-free approach to infer latent cell-types</a:t>
            </a:r>
          </a:p>
        </p:txBody>
      </p:sp>
      <p:pic>
        <p:nvPicPr>
          <p:cNvPr id="4" name="Picture 3" descr="Diagram, schematic&#10;&#10;Description automatically generated">
            <a:extLst>
              <a:ext uri="{FF2B5EF4-FFF2-40B4-BE49-F238E27FC236}">
                <a16:creationId xmlns:a16="http://schemas.microsoft.com/office/drawing/2014/main" id="{95FC5852-E8A7-0C41-8A5B-B22E6056E316}"/>
              </a:ext>
            </a:extLst>
          </p:cNvPr>
          <p:cNvPicPr>
            <a:picLocks noChangeAspect="1"/>
          </p:cNvPicPr>
          <p:nvPr/>
        </p:nvPicPr>
        <p:blipFill rotWithShape="1">
          <a:blip r:embed="rId3"/>
          <a:srcRect l="19973" t="2538" r="22616" b="30198"/>
          <a:stretch/>
        </p:blipFill>
        <p:spPr>
          <a:xfrm>
            <a:off x="164123" y="2458658"/>
            <a:ext cx="4642340" cy="2151700"/>
          </a:xfrm>
          <a:prstGeom prst="rect">
            <a:avLst/>
          </a:prstGeom>
        </p:spPr>
      </p:pic>
      <p:sp>
        <p:nvSpPr>
          <p:cNvPr id="5" name="TextBox 4">
            <a:extLst>
              <a:ext uri="{FF2B5EF4-FFF2-40B4-BE49-F238E27FC236}">
                <a16:creationId xmlns:a16="http://schemas.microsoft.com/office/drawing/2014/main" id="{2265E652-C99F-2C49-982C-76494FDA4362}"/>
              </a:ext>
            </a:extLst>
          </p:cNvPr>
          <p:cNvSpPr txBox="1"/>
          <p:nvPr/>
        </p:nvSpPr>
        <p:spPr>
          <a:xfrm>
            <a:off x="838200" y="1884435"/>
            <a:ext cx="3525324" cy="461665"/>
          </a:xfrm>
          <a:prstGeom prst="rect">
            <a:avLst/>
          </a:prstGeom>
          <a:noFill/>
        </p:spPr>
        <p:txBody>
          <a:bodyPr wrap="none" rtlCol="0">
            <a:spAutoFit/>
          </a:bodyPr>
          <a:lstStyle/>
          <a:p>
            <a:r>
              <a:rPr lang="en-US" sz="2400" dirty="0"/>
              <a:t>latent Dirichlet allocation</a:t>
            </a:r>
          </a:p>
        </p:txBody>
      </p:sp>
      <p:pic>
        <p:nvPicPr>
          <p:cNvPr id="8" name="Picture 7" descr="Graphical user interface, text, application, letter, email&#10;&#10;Description automatically generated">
            <a:extLst>
              <a:ext uri="{FF2B5EF4-FFF2-40B4-BE49-F238E27FC236}">
                <a16:creationId xmlns:a16="http://schemas.microsoft.com/office/drawing/2014/main" id="{2DF196BA-8DB4-974F-A43D-49F5AF4FB610}"/>
              </a:ext>
            </a:extLst>
          </p:cNvPr>
          <p:cNvPicPr>
            <a:picLocks noChangeAspect="1"/>
          </p:cNvPicPr>
          <p:nvPr/>
        </p:nvPicPr>
        <p:blipFill rotWithShape="1">
          <a:blip r:embed="rId4"/>
          <a:srcRect t="24369"/>
          <a:stretch/>
        </p:blipFill>
        <p:spPr>
          <a:xfrm>
            <a:off x="6149735" y="2650028"/>
            <a:ext cx="6042265" cy="1768960"/>
          </a:xfrm>
          <a:prstGeom prst="rect">
            <a:avLst/>
          </a:prstGeom>
        </p:spPr>
      </p:pic>
      <p:pic>
        <p:nvPicPr>
          <p:cNvPr id="10" name="Picture 9" descr="Text&#10;&#10;Description automatically generated">
            <a:extLst>
              <a:ext uri="{FF2B5EF4-FFF2-40B4-BE49-F238E27FC236}">
                <a16:creationId xmlns:a16="http://schemas.microsoft.com/office/drawing/2014/main" id="{625F2867-349D-FD4E-ADC9-5087586EF6B8}"/>
              </a:ext>
            </a:extLst>
          </p:cNvPr>
          <p:cNvPicPr>
            <a:picLocks noChangeAspect="1"/>
          </p:cNvPicPr>
          <p:nvPr/>
        </p:nvPicPr>
        <p:blipFill>
          <a:blip r:embed="rId5"/>
          <a:stretch>
            <a:fillRect/>
          </a:stretch>
        </p:blipFill>
        <p:spPr>
          <a:xfrm>
            <a:off x="164123" y="4722916"/>
            <a:ext cx="5931877" cy="824582"/>
          </a:xfrm>
          <a:prstGeom prst="rect">
            <a:avLst/>
          </a:prstGeom>
        </p:spPr>
      </p:pic>
      <p:sp>
        <p:nvSpPr>
          <p:cNvPr id="11" name="TextBox 10">
            <a:extLst>
              <a:ext uri="{FF2B5EF4-FFF2-40B4-BE49-F238E27FC236}">
                <a16:creationId xmlns:a16="http://schemas.microsoft.com/office/drawing/2014/main" id="{B25BE3D8-6B31-1C4A-9D7F-70A1370979CB}"/>
              </a:ext>
            </a:extLst>
          </p:cNvPr>
          <p:cNvSpPr txBox="1"/>
          <p:nvPr/>
        </p:nvSpPr>
        <p:spPr>
          <a:xfrm>
            <a:off x="0" y="6488668"/>
            <a:ext cx="1646605" cy="369332"/>
          </a:xfrm>
          <a:prstGeom prst="rect">
            <a:avLst/>
          </a:prstGeom>
          <a:noFill/>
        </p:spPr>
        <p:txBody>
          <a:bodyPr wrap="none" rtlCol="0">
            <a:spAutoFit/>
          </a:bodyPr>
          <a:lstStyle/>
          <a:p>
            <a:r>
              <a:rPr lang="en-US" dirty="0" err="1"/>
              <a:t>Blei</a:t>
            </a:r>
            <a:r>
              <a:rPr lang="en-US" dirty="0"/>
              <a:t> et al 2003</a:t>
            </a:r>
          </a:p>
        </p:txBody>
      </p:sp>
      <p:sp>
        <p:nvSpPr>
          <p:cNvPr id="13" name="TextBox 12">
            <a:extLst>
              <a:ext uri="{FF2B5EF4-FFF2-40B4-BE49-F238E27FC236}">
                <a16:creationId xmlns:a16="http://schemas.microsoft.com/office/drawing/2014/main" id="{3C9E1B7B-0E05-464C-8CD5-2015A066FB00}"/>
              </a:ext>
            </a:extLst>
          </p:cNvPr>
          <p:cNvSpPr txBox="1"/>
          <p:nvPr/>
        </p:nvSpPr>
        <p:spPr>
          <a:xfrm>
            <a:off x="293077" y="5429017"/>
            <a:ext cx="5056192" cy="830997"/>
          </a:xfrm>
          <a:prstGeom prst="rect">
            <a:avLst/>
          </a:prstGeom>
          <a:noFill/>
        </p:spPr>
        <p:txBody>
          <a:bodyPr wrap="none" rtlCol="0">
            <a:spAutoFit/>
          </a:bodyPr>
          <a:lstStyle/>
          <a:p>
            <a:r>
              <a:rPr lang="el-GR" sz="1200" dirty="0"/>
              <a:t>θ</a:t>
            </a:r>
            <a:r>
              <a:rPr lang="en-US" sz="1200" dirty="0"/>
              <a:t> = multinomial distribution over topics (i.e., document topic mixture)</a:t>
            </a:r>
          </a:p>
          <a:p>
            <a:r>
              <a:rPr lang="el-GR" sz="1200" dirty="0"/>
              <a:t>β</a:t>
            </a:r>
            <a:r>
              <a:rPr lang="en-US" sz="1200" dirty="0"/>
              <a:t> = matrix of topic word probabilities (i.e., topic distributions over words)</a:t>
            </a:r>
          </a:p>
          <a:p>
            <a:r>
              <a:rPr lang="en-US" sz="1200" dirty="0"/>
              <a:t>z = topic assignment for the </a:t>
            </a:r>
            <a:r>
              <a:rPr lang="en-US" sz="1200" dirty="0" err="1"/>
              <a:t>w</a:t>
            </a:r>
            <a:r>
              <a:rPr lang="en-US" sz="1200" baseline="-25000" dirty="0" err="1"/>
              <a:t>n</a:t>
            </a:r>
            <a:r>
              <a:rPr lang="en-US" sz="1200" dirty="0" err="1"/>
              <a:t>th</a:t>
            </a:r>
            <a:r>
              <a:rPr lang="en-US" sz="1200" dirty="0"/>
              <a:t> word</a:t>
            </a:r>
          </a:p>
          <a:p>
            <a:r>
              <a:rPr lang="el-GR" sz="1200" dirty="0"/>
              <a:t>α</a:t>
            </a:r>
            <a:r>
              <a:rPr lang="en-US" sz="1200" dirty="0"/>
              <a:t> = Dirichlet distribution from which </a:t>
            </a:r>
            <a:r>
              <a:rPr lang="el-GR" sz="1200" dirty="0"/>
              <a:t>θ</a:t>
            </a:r>
            <a:r>
              <a:rPr lang="en-US" sz="1200" dirty="0"/>
              <a:t>’s are drawn</a:t>
            </a:r>
          </a:p>
        </p:txBody>
      </p:sp>
      <p:sp>
        <p:nvSpPr>
          <p:cNvPr id="14" name="TextBox 13">
            <a:extLst>
              <a:ext uri="{FF2B5EF4-FFF2-40B4-BE49-F238E27FC236}">
                <a16:creationId xmlns:a16="http://schemas.microsoft.com/office/drawing/2014/main" id="{C4175EA6-CB43-144A-B18D-91C79D9BE7D7}"/>
              </a:ext>
            </a:extLst>
          </p:cNvPr>
          <p:cNvSpPr txBox="1"/>
          <p:nvPr/>
        </p:nvSpPr>
        <p:spPr>
          <a:xfrm>
            <a:off x="5990493" y="1861752"/>
            <a:ext cx="5802923" cy="646331"/>
          </a:xfrm>
          <a:prstGeom prst="rect">
            <a:avLst/>
          </a:prstGeom>
          <a:noFill/>
        </p:spPr>
        <p:txBody>
          <a:bodyPr wrap="square" rtlCol="0">
            <a:spAutoFit/>
          </a:bodyPr>
          <a:lstStyle/>
          <a:p>
            <a:r>
              <a:rPr lang="en-US" dirty="0"/>
              <a:t>A model to formally describe the probabilistic way in which a set of data arises</a:t>
            </a:r>
          </a:p>
        </p:txBody>
      </p:sp>
    </p:spTree>
    <p:extLst>
      <p:ext uri="{BB962C8B-B14F-4D97-AF65-F5344CB8AC3E}">
        <p14:creationId xmlns:p14="http://schemas.microsoft.com/office/powerpoint/2010/main" val="919025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837C938C-5681-6941-9C50-188302C2C675}"/>
              </a:ext>
            </a:extLst>
          </p:cNvPr>
          <p:cNvPicPr>
            <a:picLocks noChangeAspect="1"/>
          </p:cNvPicPr>
          <p:nvPr/>
        </p:nvPicPr>
        <p:blipFill rotWithShape="1">
          <a:blip r:embed="rId3"/>
          <a:srcRect t="12489"/>
          <a:stretch/>
        </p:blipFill>
        <p:spPr>
          <a:xfrm>
            <a:off x="554934" y="1690688"/>
            <a:ext cx="6738453" cy="4351850"/>
          </a:xfrm>
          <a:prstGeom prst="rect">
            <a:avLst/>
          </a:prstGeom>
        </p:spPr>
      </p:pic>
      <p:sp>
        <p:nvSpPr>
          <p:cNvPr id="5" name="TextBox 4">
            <a:extLst>
              <a:ext uri="{FF2B5EF4-FFF2-40B4-BE49-F238E27FC236}">
                <a16:creationId xmlns:a16="http://schemas.microsoft.com/office/drawing/2014/main" id="{F11EE553-9179-B941-9FF1-0B903E9F4606}"/>
              </a:ext>
            </a:extLst>
          </p:cNvPr>
          <p:cNvSpPr txBox="1"/>
          <p:nvPr/>
        </p:nvSpPr>
        <p:spPr>
          <a:xfrm>
            <a:off x="7390714" y="2514591"/>
            <a:ext cx="4601994" cy="923330"/>
          </a:xfrm>
          <a:prstGeom prst="rect">
            <a:avLst/>
          </a:prstGeom>
          <a:noFill/>
        </p:spPr>
        <p:txBody>
          <a:bodyPr wrap="square" rtlCol="0">
            <a:spAutoFit/>
          </a:bodyPr>
          <a:lstStyle/>
          <a:p>
            <a:r>
              <a:rPr lang="en-US" dirty="0"/>
              <a:t>Multivariate version of a beta distribution.</a:t>
            </a:r>
          </a:p>
          <a:p>
            <a:r>
              <a:rPr lang="en-US" dirty="0"/>
              <a:t>Instead of two parameters controlling shape of distribution, there are 3+</a:t>
            </a:r>
          </a:p>
        </p:txBody>
      </p:sp>
      <p:sp>
        <p:nvSpPr>
          <p:cNvPr id="6" name="TextBox 5">
            <a:extLst>
              <a:ext uri="{FF2B5EF4-FFF2-40B4-BE49-F238E27FC236}">
                <a16:creationId xmlns:a16="http://schemas.microsoft.com/office/drawing/2014/main" id="{EEA993EF-D6BC-2447-BBF7-F0358338B049}"/>
              </a:ext>
            </a:extLst>
          </p:cNvPr>
          <p:cNvSpPr txBox="1"/>
          <p:nvPr/>
        </p:nvSpPr>
        <p:spPr>
          <a:xfrm>
            <a:off x="7390714" y="3991708"/>
            <a:ext cx="4018106" cy="923330"/>
          </a:xfrm>
          <a:prstGeom prst="rect">
            <a:avLst/>
          </a:prstGeom>
          <a:noFill/>
        </p:spPr>
        <p:txBody>
          <a:bodyPr wrap="square" rtlCol="0">
            <a:spAutoFit/>
          </a:bodyPr>
          <a:lstStyle/>
          <a:p>
            <a:r>
              <a:rPr lang="en-US" dirty="0"/>
              <a:t>Draws from this distribution are multinomials of probabilities that sum to 1</a:t>
            </a:r>
          </a:p>
        </p:txBody>
      </p:sp>
      <p:sp>
        <p:nvSpPr>
          <p:cNvPr id="8" name="Title 1">
            <a:extLst>
              <a:ext uri="{FF2B5EF4-FFF2-40B4-BE49-F238E27FC236}">
                <a16:creationId xmlns:a16="http://schemas.microsoft.com/office/drawing/2014/main" id="{92F2CCE2-D2F4-EF4A-A96A-359800F2E25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Dirichlet distributions</a:t>
            </a:r>
            <a:endParaRPr lang="en-US" dirty="0"/>
          </a:p>
        </p:txBody>
      </p:sp>
      <p:pic>
        <p:nvPicPr>
          <p:cNvPr id="2" name="Picture 1">
            <a:extLst>
              <a:ext uri="{FF2B5EF4-FFF2-40B4-BE49-F238E27FC236}">
                <a16:creationId xmlns:a16="http://schemas.microsoft.com/office/drawing/2014/main" id="{39B258CF-0E73-5242-82A8-B43A565DB59C}"/>
              </a:ext>
            </a:extLst>
          </p:cNvPr>
          <p:cNvPicPr>
            <a:picLocks noChangeAspect="1"/>
          </p:cNvPicPr>
          <p:nvPr/>
        </p:nvPicPr>
        <p:blipFill>
          <a:blip r:embed="rId4"/>
          <a:stretch>
            <a:fillRect/>
          </a:stretch>
        </p:blipFill>
        <p:spPr>
          <a:xfrm>
            <a:off x="7894027" y="230874"/>
            <a:ext cx="2681654" cy="2145323"/>
          </a:xfrm>
          <a:prstGeom prst="rect">
            <a:avLst/>
          </a:prstGeom>
        </p:spPr>
      </p:pic>
    </p:spTree>
    <p:extLst>
      <p:ext uri="{BB962C8B-B14F-4D97-AF65-F5344CB8AC3E}">
        <p14:creationId xmlns:p14="http://schemas.microsoft.com/office/powerpoint/2010/main" val="1415416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51EB9-0D3E-744E-AF01-D413115CCC80}"/>
              </a:ext>
            </a:extLst>
          </p:cNvPr>
          <p:cNvSpPr txBox="1"/>
          <p:nvPr/>
        </p:nvSpPr>
        <p:spPr>
          <a:xfrm>
            <a:off x="4230746" y="2451188"/>
            <a:ext cx="3730508" cy="461665"/>
          </a:xfrm>
          <a:prstGeom prst="rect">
            <a:avLst/>
          </a:prstGeom>
          <a:noFill/>
        </p:spPr>
        <p:txBody>
          <a:bodyPr wrap="none" rtlCol="0">
            <a:spAutoFit/>
          </a:bodyPr>
          <a:lstStyle/>
          <a:p>
            <a:r>
              <a:rPr lang="en-US" sz="2400" dirty="0"/>
              <a:t>Dirichlet distribution demo</a:t>
            </a:r>
          </a:p>
        </p:txBody>
      </p:sp>
    </p:spTree>
    <p:extLst>
      <p:ext uri="{BB962C8B-B14F-4D97-AF65-F5344CB8AC3E}">
        <p14:creationId xmlns:p14="http://schemas.microsoft.com/office/powerpoint/2010/main" val="2026681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0C9B4FA-B018-734D-8B79-6642DC44BD6E}"/>
              </a:ext>
            </a:extLst>
          </p:cNvPr>
          <p:cNvPicPr>
            <a:picLocks noChangeAspect="1"/>
          </p:cNvPicPr>
          <p:nvPr/>
        </p:nvPicPr>
        <p:blipFill>
          <a:blip r:embed="rId2"/>
          <a:stretch>
            <a:fillRect/>
          </a:stretch>
        </p:blipFill>
        <p:spPr>
          <a:xfrm>
            <a:off x="2286000" y="970907"/>
            <a:ext cx="7620000" cy="2578100"/>
          </a:xfrm>
          <a:prstGeom prst="rect">
            <a:avLst/>
          </a:prstGeom>
        </p:spPr>
      </p:pic>
      <p:sp>
        <p:nvSpPr>
          <p:cNvPr id="4" name="TextBox 3">
            <a:extLst>
              <a:ext uri="{FF2B5EF4-FFF2-40B4-BE49-F238E27FC236}">
                <a16:creationId xmlns:a16="http://schemas.microsoft.com/office/drawing/2014/main" id="{54CE55BE-3044-7949-918F-C3D942DAA68A}"/>
              </a:ext>
            </a:extLst>
          </p:cNvPr>
          <p:cNvSpPr txBox="1"/>
          <p:nvPr/>
        </p:nvSpPr>
        <p:spPr>
          <a:xfrm>
            <a:off x="2384385" y="3419012"/>
            <a:ext cx="7727436" cy="646331"/>
          </a:xfrm>
          <a:prstGeom prst="rect">
            <a:avLst/>
          </a:prstGeom>
          <a:noFill/>
        </p:spPr>
        <p:txBody>
          <a:bodyPr wrap="none" rtlCol="0">
            <a:spAutoFit/>
          </a:bodyPr>
          <a:lstStyle/>
          <a:p>
            <a:r>
              <a:rPr lang="en-US" dirty="0"/>
              <a:t>4 words and 3 topics (red, blue, green).</a:t>
            </a:r>
          </a:p>
          <a:p>
            <a:r>
              <a:rPr lang="en-US" dirty="0"/>
              <a:t>We can infer that maybe red = “sports”, blue = “science”, green = “politics”</a:t>
            </a:r>
          </a:p>
        </p:txBody>
      </p:sp>
      <p:sp>
        <p:nvSpPr>
          <p:cNvPr id="5" name="TextBox 4">
            <a:extLst>
              <a:ext uri="{FF2B5EF4-FFF2-40B4-BE49-F238E27FC236}">
                <a16:creationId xmlns:a16="http://schemas.microsoft.com/office/drawing/2014/main" id="{69D37F55-6A1B-3E4D-A41A-33DA248CEA2A}"/>
              </a:ext>
            </a:extLst>
          </p:cNvPr>
          <p:cNvSpPr txBox="1"/>
          <p:nvPr/>
        </p:nvSpPr>
        <p:spPr>
          <a:xfrm>
            <a:off x="2384385" y="4235282"/>
            <a:ext cx="6494085" cy="646331"/>
          </a:xfrm>
          <a:prstGeom prst="rect">
            <a:avLst/>
          </a:prstGeom>
          <a:noFill/>
        </p:spPr>
        <p:txBody>
          <a:bodyPr wrap="none" rtlCol="0">
            <a:spAutoFit/>
          </a:bodyPr>
          <a:lstStyle/>
          <a:p>
            <a:r>
              <a:rPr lang="en-US" dirty="0"/>
              <a:t>Notice that some words are in multiple topics,</a:t>
            </a:r>
          </a:p>
          <a:p>
            <a:r>
              <a:rPr lang="en-US" dirty="0"/>
              <a:t>but each topic is enriched in certain words </a:t>
            </a:r>
            <a:r>
              <a:rPr lang="en-US" dirty="0" err="1"/>
              <a:t>wrt</a:t>
            </a:r>
            <a:r>
              <a:rPr lang="en-US" dirty="0"/>
              <a:t> the other topics</a:t>
            </a:r>
          </a:p>
        </p:txBody>
      </p:sp>
      <p:sp>
        <p:nvSpPr>
          <p:cNvPr id="2" name="TextBox 1">
            <a:extLst>
              <a:ext uri="{FF2B5EF4-FFF2-40B4-BE49-F238E27FC236}">
                <a16:creationId xmlns:a16="http://schemas.microsoft.com/office/drawing/2014/main" id="{D7C22AC6-A20D-3149-A13B-58E85D1696A8}"/>
              </a:ext>
            </a:extLst>
          </p:cNvPr>
          <p:cNvSpPr txBox="1"/>
          <p:nvPr/>
        </p:nvSpPr>
        <p:spPr>
          <a:xfrm>
            <a:off x="115213" y="177572"/>
            <a:ext cx="3921073" cy="584775"/>
          </a:xfrm>
          <a:prstGeom prst="rect">
            <a:avLst/>
          </a:prstGeom>
          <a:noFill/>
        </p:spPr>
        <p:txBody>
          <a:bodyPr wrap="none" rtlCol="0">
            <a:spAutoFit/>
          </a:bodyPr>
          <a:lstStyle/>
          <a:p>
            <a:r>
              <a:rPr lang="en-US" sz="3200" dirty="0"/>
              <a:t>LDA simple example</a:t>
            </a:r>
          </a:p>
        </p:txBody>
      </p:sp>
      <p:sp>
        <p:nvSpPr>
          <p:cNvPr id="7" name="TextBox 6">
            <a:extLst>
              <a:ext uri="{FF2B5EF4-FFF2-40B4-BE49-F238E27FC236}">
                <a16:creationId xmlns:a16="http://schemas.microsoft.com/office/drawing/2014/main" id="{E1D8C88B-3CDD-F940-BE1B-A75F7E1EC0C9}"/>
              </a:ext>
            </a:extLst>
          </p:cNvPr>
          <p:cNvSpPr txBox="1"/>
          <p:nvPr/>
        </p:nvSpPr>
        <p:spPr>
          <a:xfrm>
            <a:off x="2862358" y="5374605"/>
            <a:ext cx="6771490" cy="646331"/>
          </a:xfrm>
          <a:prstGeom prst="rect">
            <a:avLst/>
          </a:prstGeom>
          <a:noFill/>
        </p:spPr>
        <p:txBody>
          <a:bodyPr wrap="square" rtlCol="0">
            <a:spAutoFit/>
          </a:bodyPr>
          <a:lstStyle/>
          <a:p>
            <a:r>
              <a:rPr lang="en-US" dirty="0"/>
              <a:t>Can we build a model to formally describe the probabilistic way in which these documents were generated?</a:t>
            </a:r>
          </a:p>
        </p:txBody>
      </p:sp>
    </p:spTree>
    <p:extLst>
      <p:ext uri="{BB962C8B-B14F-4D97-AF65-F5344CB8AC3E}">
        <p14:creationId xmlns:p14="http://schemas.microsoft.com/office/powerpoint/2010/main" val="1622288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B331-BA18-0C45-B5DB-3ADA2D4777D9}"/>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0586F6D7-E896-9B48-82FF-43C9FD3401F2}"/>
              </a:ext>
            </a:extLst>
          </p:cNvPr>
          <p:cNvSpPr>
            <a:spLocks noGrp="1"/>
          </p:cNvSpPr>
          <p:nvPr>
            <p:ph idx="1"/>
          </p:nvPr>
        </p:nvSpPr>
        <p:spPr/>
        <p:txBody>
          <a:bodyPr/>
          <a:lstStyle/>
          <a:p>
            <a:r>
              <a:rPr lang="en-US" dirty="0"/>
              <a:t>Biological motivation and spatial transcriptomics data</a:t>
            </a:r>
          </a:p>
          <a:p>
            <a:r>
              <a:rPr lang="en-US" dirty="0"/>
              <a:t>Deconvolution versus clustering</a:t>
            </a:r>
          </a:p>
          <a:p>
            <a:r>
              <a:rPr lang="en-US" dirty="0"/>
              <a:t>latent Dirichlet allocation</a:t>
            </a:r>
          </a:p>
          <a:p>
            <a:r>
              <a:rPr lang="en-US" dirty="0"/>
              <a:t>STdeconvolve</a:t>
            </a:r>
          </a:p>
          <a:p>
            <a:r>
              <a:rPr lang="en-US" dirty="0"/>
              <a:t>Hands on (if time)</a:t>
            </a:r>
          </a:p>
          <a:p>
            <a:endParaRPr lang="en-US" dirty="0"/>
          </a:p>
          <a:p>
            <a:endParaRPr lang="en-US" dirty="0"/>
          </a:p>
        </p:txBody>
      </p:sp>
    </p:spTree>
    <p:extLst>
      <p:ext uri="{BB962C8B-B14F-4D97-AF65-F5344CB8AC3E}">
        <p14:creationId xmlns:p14="http://schemas.microsoft.com/office/powerpoint/2010/main" val="9865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E1C89C6-09B5-024B-A307-E8DB58726795}"/>
              </a:ext>
            </a:extLst>
          </p:cNvPr>
          <p:cNvPicPr>
            <a:picLocks noChangeAspect="1"/>
          </p:cNvPicPr>
          <p:nvPr/>
        </p:nvPicPr>
        <p:blipFill>
          <a:blip r:embed="rId2"/>
          <a:stretch>
            <a:fillRect/>
          </a:stretch>
        </p:blipFill>
        <p:spPr>
          <a:xfrm>
            <a:off x="0" y="1020703"/>
            <a:ext cx="12192000" cy="4816593"/>
          </a:xfrm>
          <a:prstGeom prst="rect">
            <a:avLst/>
          </a:prstGeom>
        </p:spPr>
      </p:pic>
      <p:sp>
        <p:nvSpPr>
          <p:cNvPr id="5" name="Rectangle 4">
            <a:extLst>
              <a:ext uri="{FF2B5EF4-FFF2-40B4-BE49-F238E27FC236}">
                <a16:creationId xmlns:a16="http://schemas.microsoft.com/office/drawing/2014/main" id="{945F4A5E-3367-4C4F-A2A5-79EE1193FCC3}"/>
              </a:ext>
            </a:extLst>
          </p:cNvPr>
          <p:cNvSpPr/>
          <p:nvPr/>
        </p:nvSpPr>
        <p:spPr>
          <a:xfrm>
            <a:off x="189290" y="6217088"/>
            <a:ext cx="9118834" cy="369332"/>
          </a:xfrm>
          <a:prstGeom prst="rect">
            <a:avLst/>
          </a:prstGeom>
        </p:spPr>
        <p:txBody>
          <a:bodyPr wrap="square">
            <a:spAutoFit/>
          </a:bodyPr>
          <a:lstStyle/>
          <a:p>
            <a:r>
              <a:rPr lang="el-GR" dirty="0"/>
              <a:t>β</a:t>
            </a:r>
            <a:r>
              <a:rPr lang="en-US" dirty="0"/>
              <a:t> = matrix of topic word probabilities (i.e., Distribution of words in each topic)</a:t>
            </a:r>
          </a:p>
        </p:txBody>
      </p:sp>
      <p:sp>
        <p:nvSpPr>
          <p:cNvPr id="6" name="TextBox 5">
            <a:extLst>
              <a:ext uri="{FF2B5EF4-FFF2-40B4-BE49-F238E27FC236}">
                <a16:creationId xmlns:a16="http://schemas.microsoft.com/office/drawing/2014/main" id="{A49DA200-5D1F-A44E-8E95-323F99A6B81D}"/>
              </a:ext>
            </a:extLst>
          </p:cNvPr>
          <p:cNvSpPr txBox="1"/>
          <p:nvPr/>
        </p:nvSpPr>
        <p:spPr>
          <a:xfrm>
            <a:off x="115213" y="177572"/>
            <a:ext cx="3921073" cy="584775"/>
          </a:xfrm>
          <a:prstGeom prst="rect">
            <a:avLst/>
          </a:prstGeom>
          <a:noFill/>
        </p:spPr>
        <p:txBody>
          <a:bodyPr wrap="none" rtlCol="0">
            <a:spAutoFit/>
          </a:bodyPr>
          <a:lstStyle/>
          <a:p>
            <a:r>
              <a:rPr lang="en-US" sz="3200" dirty="0"/>
              <a:t>LDA simple example</a:t>
            </a:r>
          </a:p>
        </p:txBody>
      </p:sp>
    </p:spTree>
    <p:extLst>
      <p:ext uri="{BB962C8B-B14F-4D97-AF65-F5344CB8AC3E}">
        <p14:creationId xmlns:p14="http://schemas.microsoft.com/office/powerpoint/2010/main" val="1922390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nnel chart&#10;&#10;Description automatically generated">
            <a:extLst>
              <a:ext uri="{FF2B5EF4-FFF2-40B4-BE49-F238E27FC236}">
                <a16:creationId xmlns:a16="http://schemas.microsoft.com/office/drawing/2014/main" id="{C436B865-94A2-E846-B8D8-E39EA9AB61F6}"/>
              </a:ext>
            </a:extLst>
          </p:cNvPr>
          <p:cNvPicPr>
            <a:picLocks noChangeAspect="1"/>
          </p:cNvPicPr>
          <p:nvPr/>
        </p:nvPicPr>
        <p:blipFill rotWithShape="1">
          <a:blip r:embed="rId2"/>
          <a:srcRect l="12131" t="3525" r="18463" b="3602"/>
          <a:stretch/>
        </p:blipFill>
        <p:spPr>
          <a:xfrm>
            <a:off x="4384429" y="405223"/>
            <a:ext cx="4929751" cy="5344237"/>
          </a:xfrm>
          <a:prstGeom prst="rect">
            <a:avLst/>
          </a:prstGeom>
        </p:spPr>
      </p:pic>
      <p:sp>
        <p:nvSpPr>
          <p:cNvPr id="3" name="TextBox 2">
            <a:extLst>
              <a:ext uri="{FF2B5EF4-FFF2-40B4-BE49-F238E27FC236}">
                <a16:creationId xmlns:a16="http://schemas.microsoft.com/office/drawing/2014/main" id="{EB7D6666-62A9-A945-AD80-BA75111B3DC1}"/>
              </a:ext>
            </a:extLst>
          </p:cNvPr>
          <p:cNvSpPr txBox="1"/>
          <p:nvPr/>
        </p:nvSpPr>
        <p:spPr>
          <a:xfrm>
            <a:off x="4936755" y="5853573"/>
            <a:ext cx="4147289" cy="369332"/>
          </a:xfrm>
          <a:prstGeom prst="rect">
            <a:avLst/>
          </a:prstGeom>
          <a:noFill/>
        </p:spPr>
        <p:txBody>
          <a:bodyPr wrap="none" rtlCol="0">
            <a:spAutoFit/>
          </a:bodyPr>
          <a:lstStyle/>
          <a:p>
            <a:r>
              <a:rPr lang="en-US" dirty="0"/>
              <a:t>Distribution of topics in each document</a:t>
            </a:r>
          </a:p>
        </p:txBody>
      </p:sp>
      <p:sp>
        <p:nvSpPr>
          <p:cNvPr id="5" name="Rectangle 4">
            <a:extLst>
              <a:ext uri="{FF2B5EF4-FFF2-40B4-BE49-F238E27FC236}">
                <a16:creationId xmlns:a16="http://schemas.microsoft.com/office/drawing/2014/main" id="{DAB379AC-A5E3-9940-965D-D276C948CC98}"/>
              </a:ext>
            </a:extLst>
          </p:cNvPr>
          <p:cNvSpPr/>
          <p:nvPr/>
        </p:nvSpPr>
        <p:spPr>
          <a:xfrm>
            <a:off x="227615" y="2641377"/>
            <a:ext cx="4156815" cy="646331"/>
          </a:xfrm>
          <a:prstGeom prst="rect">
            <a:avLst/>
          </a:prstGeom>
        </p:spPr>
        <p:txBody>
          <a:bodyPr wrap="square">
            <a:spAutoFit/>
          </a:bodyPr>
          <a:lstStyle/>
          <a:p>
            <a:r>
              <a:rPr lang="el-GR" dirty="0"/>
              <a:t>α</a:t>
            </a:r>
            <a:r>
              <a:rPr lang="en-US" dirty="0"/>
              <a:t> = Dirichlet distribution from which </a:t>
            </a:r>
            <a:r>
              <a:rPr lang="el-GR" dirty="0"/>
              <a:t>θ</a:t>
            </a:r>
            <a:r>
              <a:rPr lang="en-US" dirty="0"/>
              <a:t>’s are drawn</a:t>
            </a:r>
          </a:p>
        </p:txBody>
      </p:sp>
      <p:sp>
        <p:nvSpPr>
          <p:cNvPr id="6" name="Rectangle 5">
            <a:extLst>
              <a:ext uri="{FF2B5EF4-FFF2-40B4-BE49-F238E27FC236}">
                <a16:creationId xmlns:a16="http://schemas.microsoft.com/office/drawing/2014/main" id="{FD6DF34E-43AC-AB41-BB13-193C2241D7A6}"/>
              </a:ext>
            </a:extLst>
          </p:cNvPr>
          <p:cNvSpPr/>
          <p:nvPr/>
        </p:nvSpPr>
        <p:spPr>
          <a:xfrm>
            <a:off x="227614" y="3429000"/>
            <a:ext cx="4156815" cy="646331"/>
          </a:xfrm>
          <a:prstGeom prst="rect">
            <a:avLst/>
          </a:prstGeom>
        </p:spPr>
        <p:txBody>
          <a:bodyPr wrap="square">
            <a:spAutoFit/>
          </a:bodyPr>
          <a:lstStyle/>
          <a:p>
            <a:r>
              <a:rPr lang="el-GR" dirty="0"/>
              <a:t>θ</a:t>
            </a:r>
            <a:r>
              <a:rPr lang="en-US" dirty="0"/>
              <a:t> = multinomial distribution over topics (i.e., document topic mixtures)</a:t>
            </a:r>
          </a:p>
        </p:txBody>
      </p:sp>
      <p:sp>
        <p:nvSpPr>
          <p:cNvPr id="7" name="TextBox 6">
            <a:extLst>
              <a:ext uri="{FF2B5EF4-FFF2-40B4-BE49-F238E27FC236}">
                <a16:creationId xmlns:a16="http://schemas.microsoft.com/office/drawing/2014/main" id="{DE111D22-653E-0A45-AA42-D648CB355EB0}"/>
              </a:ext>
            </a:extLst>
          </p:cNvPr>
          <p:cNvSpPr txBox="1"/>
          <p:nvPr/>
        </p:nvSpPr>
        <p:spPr>
          <a:xfrm>
            <a:off x="115213" y="177572"/>
            <a:ext cx="3921073" cy="584775"/>
          </a:xfrm>
          <a:prstGeom prst="rect">
            <a:avLst/>
          </a:prstGeom>
          <a:noFill/>
        </p:spPr>
        <p:txBody>
          <a:bodyPr wrap="none" rtlCol="0">
            <a:spAutoFit/>
          </a:bodyPr>
          <a:lstStyle/>
          <a:p>
            <a:r>
              <a:rPr lang="en-US" sz="3200" dirty="0"/>
              <a:t>LDA simple example</a:t>
            </a:r>
          </a:p>
        </p:txBody>
      </p:sp>
    </p:spTree>
    <p:extLst>
      <p:ext uri="{BB962C8B-B14F-4D97-AF65-F5344CB8AC3E}">
        <p14:creationId xmlns:p14="http://schemas.microsoft.com/office/powerpoint/2010/main" val="3144536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B45927A-DCA4-CF46-8CA9-68C86D5E9C4E}"/>
              </a:ext>
            </a:extLst>
          </p:cNvPr>
          <p:cNvPicPr>
            <a:picLocks noChangeAspect="1"/>
          </p:cNvPicPr>
          <p:nvPr/>
        </p:nvPicPr>
        <p:blipFill rotWithShape="1">
          <a:blip r:embed="rId3"/>
          <a:srcRect l="8587" t="5351" r="10901"/>
          <a:stretch/>
        </p:blipFill>
        <p:spPr>
          <a:xfrm>
            <a:off x="24930" y="2073421"/>
            <a:ext cx="5600226" cy="3182149"/>
          </a:xfrm>
          <a:prstGeom prst="rect">
            <a:avLst/>
          </a:prstGeom>
        </p:spPr>
      </p:pic>
      <p:pic>
        <p:nvPicPr>
          <p:cNvPr id="5" name="Picture 4" descr="Diagram, shape&#10;&#10;Description automatically generated">
            <a:extLst>
              <a:ext uri="{FF2B5EF4-FFF2-40B4-BE49-F238E27FC236}">
                <a16:creationId xmlns:a16="http://schemas.microsoft.com/office/drawing/2014/main" id="{3EE964F3-A9BC-C649-B5FC-B1C4E25D12C6}"/>
              </a:ext>
            </a:extLst>
          </p:cNvPr>
          <p:cNvPicPr>
            <a:picLocks noChangeAspect="1"/>
          </p:cNvPicPr>
          <p:nvPr/>
        </p:nvPicPr>
        <p:blipFill rotWithShape="1">
          <a:blip r:embed="rId4"/>
          <a:srcRect l="44464"/>
          <a:stretch/>
        </p:blipFill>
        <p:spPr>
          <a:xfrm>
            <a:off x="6409952" y="1582343"/>
            <a:ext cx="5350973" cy="4164304"/>
          </a:xfrm>
          <a:prstGeom prst="rect">
            <a:avLst/>
          </a:prstGeom>
        </p:spPr>
      </p:pic>
      <p:pic>
        <p:nvPicPr>
          <p:cNvPr id="7" name="Picture 6" descr="Shape&#10;&#10;Description automatically generated">
            <a:extLst>
              <a:ext uri="{FF2B5EF4-FFF2-40B4-BE49-F238E27FC236}">
                <a16:creationId xmlns:a16="http://schemas.microsoft.com/office/drawing/2014/main" id="{5E2E9FD5-8D42-634D-B9F5-3660AD180335}"/>
              </a:ext>
            </a:extLst>
          </p:cNvPr>
          <p:cNvPicPr>
            <a:picLocks noChangeAspect="1"/>
          </p:cNvPicPr>
          <p:nvPr/>
        </p:nvPicPr>
        <p:blipFill rotWithShape="1">
          <a:blip r:embed="rId5"/>
          <a:srcRect l="54431" t="27540" r="7156" b="7632"/>
          <a:stretch/>
        </p:blipFill>
        <p:spPr>
          <a:xfrm>
            <a:off x="5891349" y="3810924"/>
            <a:ext cx="1954206" cy="1796208"/>
          </a:xfrm>
          <a:prstGeom prst="rect">
            <a:avLst/>
          </a:prstGeom>
        </p:spPr>
      </p:pic>
      <p:pic>
        <p:nvPicPr>
          <p:cNvPr id="8" name="Picture 7" descr="Shape&#10;&#10;Description automatically generated">
            <a:extLst>
              <a:ext uri="{FF2B5EF4-FFF2-40B4-BE49-F238E27FC236}">
                <a16:creationId xmlns:a16="http://schemas.microsoft.com/office/drawing/2014/main" id="{F8AC750A-9AFC-484F-8797-D46C2E043AA9}"/>
              </a:ext>
            </a:extLst>
          </p:cNvPr>
          <p:cNvPicPr>
            <a:picLocks noChangeAspect="1"/>
          </p:cNvPicPr>
          <p:nvPr/>
        </p:nvPicPr>
        <p:blipFill rotWithShape="1">
          <a:blip r:embed="rId5"/>
          <a:srcRect l="7068" t="27540" r="60128" b="5328"/>
          <a:stretch/>
        </p:blipFill>
        <p:spPr>
          <a:xfrm>
            <a:off x="7252482" y="1386014"/>
            <a:ext cx="1832956" cy="2042986"/>
          </a:xfrm>
          <a:prstGeom prst="rect">
            <a:avLst/>
          </a:prstGeom>
        </p:spPr>
      </p:pic>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FF38A92B-E84E-5440-9135-80CFEB029D9E}"/>
                  </a:ext>
                </a:extLst>
              </p14:cNvPr>
              <p14:cNvContentPartPr/>
              <p14:nvPr/>
            </p14:nvContentPartPr>
            <p14:xfrm>
              <a:off x="7959137" y="1810131"/>
              <a:ext cx="2345040" cy="403560"/>
            </p14:xfrm>
          </p:contentPart>
        </mc:Choice>
        <mc:Fallback xmlns="">
          <p:pic>
            <p:nvPicPr>
              <p:cNvPr id="9" name="Ink 8">
                <a:extLst>
                  <a:ext uri="{FF2B5EF4-FFF2-40B4-BE49-F238E27FC236}">
                    <a16:creationId xmlns:a16="http://schemas.microsoft.com/office/drawing/2014/main" id="{FF38A92B-E84E-5440-9135-80CFEB029D9E}"/>
                  </a:ext>
                </a:extLst>
              </p:cNvPr>
              <p:cNvPicPr/>
              <p:nvPr/>
            </p:nvPicPr>
            <p:blipFill>
              <a:blip r:embed="rId7"/>
              <a:stretch>
                <a:fillRect/>
              </a:stretch>
            </p:blipFill>
            <p:spPr>
              <a:xfrm>
                <a:off x="7941497" y="1792131"/>
                <a:ext cx="238068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82D71318-B9E6-D94F-B1D3-B52081AE5553}"/>
                  </a:ext>
                </a:extLst>
              </p14:cNvPr>
              <p14:cNvContentPartPr/>
              <p14:nvPr/>
            </p14:nvContentPartPr>
            <p14:xfrm>
              <a:off x="2087177" y="4598331"/>
              <a:ext cx="592560" cy="514080"/>
            </p14:xfrm>
          </p:contentPart>
        </mc:Choice>
        <mc:Fallback xmlns="">
          <p:pic>
            <p:nvPicPr>
              <p:cNvPr id="10" name="Ink 9">
                <a:extLst>
                  <a:ext uri="{FF2B5EF4-FFF2-40B4-BE49-F238E27FC236}">
                    <a16:creationId xmlns:a16="http://schemas.microsoft.com/office/drawing/2014/main" id="{82D71318-B9E6-D94F-B1D3-B52081AE5553}"/>
                  </a:ext>
                </a:extLst>
              </p:cNvPr>
              <p:cNvPicPr/>
              <p:nvPr/>
            </p:nvPicPr>
            <p:blipFill>
              <a:blip r:embed="rId9"/>
              <a:stretch>
                <a:fillRect/>
              </a:stretch>
            </p:blipFill>
            <p:spPr>
              <a:xfrm>
                <a:off x="2069537" y="4580691"/>
                <a:ext cx="628200" cy="549720"/>
              </a:xfrm>
              <a:prstGeom prst="rect">
                <a:avLst/>
              </a:prstGeom>
            </p:spPr>
          </p:pic>
        </mc:Fallback>
      </mc:AlternateContent>
      <p:sp>
        <p:nvSpPr>
          <p:cNvPr id="12" name="TextBox 11">
            <a:extLst>
              <a:ext uri="{FF2B5EF4-FFF2-40B4-BE49-F238E27FC236}">
                <a16:creationId xmlns:a16="http://schemas.microsoft.com/office/drawing/2014/main" id="{3459DCCE-0E27-194B-A387-2F624A572C16}"/>
              </a:ext>
            </a:extLst>
          </p:cNvPr>
          <p:cNvSpPr txBox="1"/>
          <p:nvPr/>
        </p:nvSpPr>
        <p:spPr>
          <a:xfrm>
            <a:off x="431075" y="5422466"/>
            <a:ext cx="3256020" cy="369332"/>
          </a:xfrm>
          <a:prstGeom prst="rect">
            <a:avLst/>
          </a:prstGeom>
          <a:noFill/>
        </p:spPr>
        <p:txBody>
          <a:bodyPr wrap="none" rtlCol="0">
            <a:spAutoFit/>
          </a:bodyPr>
          <a:lstStyle/>
          <a:p>
            <a:r>
              <a:rPr lang="en-US" dirty="0"/>
              <a:t>K = number of topics to model</a:t>
            </a:r>
          </a:p>
        </p:txBody>
      </p:sp>
      <p:sp>
        <p:nvSpPr>
          <p:cNvPr id="13" name="Rectangle 12">
            <a:extLst>
              <a:ext uri="{FF2B5EF4-FFF2-40B4-BE49-F238E27FC236}">
                <a16:creationId xmlns:a16="http://schemas.microsoft.com/office/drawing/2014/main" id="{07F383E6-0DF8-AD49-9232-278ABCFF5E95}"/>
              </a:ext>
            </a:extLst>
          </p:cNvPr>
          <p:cNvSpPr/>
          <p:nvPr/>
        </p:nvSpPr>
        <p:spPr>
          <a:xfrm>
            <a:off x="4650377" y="3810924"/>
            <a:ext cx="974779" cy="1166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7CE2862-044C-5C41-A3E6-92FC37D86531}"/>
              </a:ext>
            </a:extLst>
          </p:cNvPr>
          <p:cNvSpPr/>
          <p:nvPr/>
        </p:nvSpPr>
        <p:spPr>
          <a:xfrm>
            <a:off x="10750062" y="5279016"/>
            <a:ext cx="644769" cy="254276"/>
          </a:xfrm>
          <a:prstGeom prst="rect">
            <a:avLst/>
          </a:prstGeom>
          <a:solidFill>
            <a:srgbClr val="CA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1C5D2E8-C790-E74C-AE15-9E80FAC2DA5A}"/>
              </a:ext>
            </a:extLst>
          </p:cNvPr>
          <p:cNvSpPr/>
          <p:nvPr/>
        </p:nvSpPr>
        <p:spPr>
          <a:xfrm>
            <a:off x="10105293" y="4976949"/>
            <a:ext cx="926122" cy="192180"/>
          </a:xfrm>
          <a:prstGeom prst="rect">
            <a:avLst/>
          </a:prstGeom>
          <a:solidFill>
            <a:srgbClr val="CA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B25AF5B-4C6A-8448-8176-7FD27585F7B9}"/>
              </a:ext>
            </a:extLst>
          </p:cNvPr>
          <p:cNvSpPr txBox="1"/>
          <p:nvPr/>
        </p:nvSpPr>
        <p:spPr>
          <a:xfrm>
            <a:off x="10632050" y="3553428"/>
            <a:ext cx="1525561" cy="646331"/>
          </a:xfrm>
          <a:prstGeom prst="rect">
            <a:avLst/>
          </a:prstGeom>
          <a:noFill/>
        </p:spPr>
        <p:txBody>
          <a:bodyPr wrap="square" rtlCol="0">
            <a:spAutoFit/>
          </a:bodyPr>
          <a:lstStyle/>
          <a:p>
            <a:r>
              <a:rPr lang="en-US" dirty="0"/>
              <a:t>topic assignment</a:t>
            </a:r>
          </a:p>
        </p:txBody>
      </p:sp>
      <p:sp>
        <p:nvSpPr>
          <p:cNvPr id="14" name="TextBox 13">
            <a:extLst>
              <a:ext uri="{FF2B5EF4-FFF2-40B4-BE49-F238E27FC236}">
                <a16:creationId xmlns:a16="http://schemas.microsoft.com/office/drawing/2014/main" id="{37FAD84C-3393-214E-8312-479CCE22398B}"/>
              </a:ext>
            </a:extLst>
          </p:cNvPr>
          <p:cNvSpPr txBox="1"/>
          <p:nvPr/>
        </p:nvSpPr>
        <p:spPr>
          <a:xfrm>
            <a:off x="10641509" y="4486039"/>
            <a:ext cx="351378" cy="369332"/>
          </a:xfrm>
          <a:prstGeom prst="rect">
            <a:avLst/>
          </a:prstGeom>
          <a:noFill/>
        </p:spPr>
        <p:txBody>
          <a:bodyPr wrap="none" rtlCol="0">
            <a:spAutoFit/>
          </a:bodyPr>
          <a:lstStyle/>
          <a:p>
            <a:r>
              <a:rPr lang="en-US" dirty="0"/>
              <a:t>w</a:t>
            </a:r>
          </a:p>
        </p:txBody>
      </p:sp>
      <p:sp>
        <p:nvSpPr>
          <p:cNvPr id="20" name="TextBox 19">
            <a:extLst>
              <a:ext uri="{FF2B5EF4-FFF2-40B4-BE49-F238E27FC236}">
                <a16:creationId xmlns:a16="http://schemas.microsoft.com/office/drawing/2014/main" id="{03BD8885-F427-C64C-87A9-9B1B90002965}"/>
              </a:ext>
            </a:extLst>
          </p:cNvPr>
          <p:cNvSpPr txBox="1"/>
          <p:nvPr/>
        </p:nvSpPr>
        <p:spPr>
          <a:xfrm>
            <a:off x="115213" y="177572"/>
            <a:ext cx="3921073" cy="584775"/>
          </a:xfrm>
          <a:prstGeom prst="rect">
            <a:avLst/>
          </a:prstGeom>
          <a:noFill/>
        </p:spPr>
        <p:txBody>
          <a:bodyPr wrap="none" rtlCol="0">
            <a:spAutoFit/>
          </a:bodyPr>
          <a:lstStyle/>
          <a:p>
            <a:r>
              <a:rPr lang="en-US" sz="3200" dirty="0"/>
              <a:t>LDA simple example</a:t>
            </a:r>
          </a:p>
        </p:txBody>
      </p:sp>
      <p:sp>
        <p:nvSpPr>
          <p:cNvPr id="21" name="TextBox 20">
            <a:extLst>
              <a:ext uri="{FF2B5EF4-FFF2-40B4-BE49-F238E27FC236}">
                <a16:creationId xmlns:a16="http://schemas.microsoft.com/office/drawing/2014/main" id="{9AB06F38-1EB0-9846-8FDB-EE7106BDC858}"/>
              </a:ext>
            </a:extLst>
          </p:cNvPr>
          <p:cNvSpPr txBox="1"/>
          <p:nvPr/>
        </p:nvSpPr>
        <p:spPr>
          <a:xfrm>
            <a:off x="11031415" y="2011911"/>
            <a:ext cx="1326814" cy="646331"/>
          </a:xfrm>
          <a:prstGeom prst="rect">
            <a:avLst/>
          </a:prstGeom>
          <a:noFill/>
        </p:spPr>
        <p:txBody>
          <a:bodyPr wrap="square" rtlCol="0">
            <a:spAutoFit/>
          </a:bodyPr>
          <a:lstStyle/>
          <a:p>
            <a:r>
              <a:rPr lang="en-US" dirty="0"/>
              <a:t>Topic mixture</a:t>
            </a:r>
          </a:p>
        </p:txBody>
      </p:sp>
      <p:sp>
        <p:nvSpPr>
          <p:cNvPr id="22" name="TextBox 21">
            <a:extLst>
              <a:ext uri="{FF2B5EF4-FFF2-40B4-BE49-F238E27FC236}">
                <a16:creationId xmlns:a16="http://schemas.microsoft.com/office/drawing/2014/main" id="{59459F51-C74A-F54D-B7B3-CB15FB58D4BC}"/>
              </a:ext>
            </a:extLst>
          </p:cNvPr>
          <p:cNvSpPr txBox="1"/>
          <p:nvPr/>
        </p:nvSpPr>
        <p:spPr>
          <a:xfrm>
            <a:off x="10349952" y="4888373"/>
            <a:ext cx="800219" cy="369332"/>
          </a:xfrm>
          <a:prstGeom prst="rect">
            <a:avLst/>
          </a:prstGeom>
          <a:noFill/>
        </p:spPr>
        <p:txBody>
          <a:bodyPr wrap="none" rtlCol="0">
            <a:spAutoFit/>
          </a:bodyPr>
          <a:lstStyle/>
          <a:p>
            <a:r>
              <a:rPr lang="en-US" dirty="0"/>
              <a:t>words</a:t>
            </a:r>
          </a:p>
        </p:txBody>
      </p:sp>
      <p:sp>
        <p:nvSpPr>
          <p:cNvPr id="23" name="TextBox 22">
            <a:extLst>
              <a:ext uri="{FF2B5EF4-FFF2-40B4-BE49-F238E27FC236}">
                <a16:creationId xmlns:a16="http://schemas.microsoft.com/office/drawing/2014/main" id="{ECB3556A-82FD-BB4D-BD04-790B92E37E4A}"/>
              </a:ext>
            </a:extLst>
          </p:cNvPr>
          <p:cNvSpPr txBox="1"/>
          <p:nvPr/>
        </p:nvSpPr>
        <p:spPr>
          <a:xfrm>
            <a:off x="10242991" y="5221488"/>
            <a:ext cx="1313180" cy="369332"/>
          </a:xfrm>
          <a:prstGeom prst="rect">
            <a:avLst/>
          </a:prstGeom>
          <a:noFill/>
        </p:spPr>
        <p:txBody>
          <a:bodyPr wrap="none" rtlCol="0">
            <a:spAutoFit/>
          </a:bodyPr>
          <a:lstStyle/>
          <a:p>
            <a:r>
              <a:rPr lang="en-US" dirty="0"/>
              <a:t>documents</a:t>
            </a:r>
          </a:p>
        </p:txBody>
      </p:sp>
      <p:pic>
        <p:nvPicPr>
          <p:cNvPr id="24" name="Picture 23" descr="A picture containing diagram&#10;&#10;Description automatically generated">
            <a:extLst>
              <a:ext uri="{FF2B5EF4-FFF2-40B4-BE49-F238E27FC236}">
                <a16:creationId xmlns:a16="http://schemas.microsoft.com/office/drawing/2014/main" id="{9250E404-7335-564A-B7B2-EBE5BE23C7AC}"/>
              </a:ext>
            </a:extLst>
          </p:cNvPr>
          <p:cNvPicPr>
            <a:picLocks noChangeAspect="1"/>
          </p:cNvPicPr>
          <p:nvPr/>
        </p:nvPicPr>
        <p:blipFill rotWithShape="1">
          <a:blip r:embed="rId10"/>
          <a:srcRect l="22856" t="48515" r="45524" b="12531"/>
          <a:stretch/>
        </p:blipFill>
        <p:spPr>
          <a:xfrm>
            <a:off x="7675444" y="5647007"/>
            <a:ext cx="1658925" cy="1124713"/>
          </a:xfrm>
          <a:prstGeom prst="rect">
            <a:avLst/>
          </a:prstGeom>
        </p:spPr>
      </p:pic>
      <p:sp>
        <p:nvSpPr>
          <p:cNvPr id="25" name="TextBox 24">
            <a:extLst>
              <a:ext uri="{FF2B5EF4-FFF2-40B4-BE49-F238E27FC236}">
                <a16:creationId xmlns:a16="http://schemas.microsoft.com/office/drawing/2014/main" id="{C0A40515-2DA3-B545-9BC1-FB195DE35582}"/>
              </a:ext>
            </a:extLst>
          </p:cNvPr>
          <p:cNvSpPr txBox="1"/>
          <p:nvPr/>
        </p:nvSpPr>
        <p:spPr>
          <a:xfrm>
            <a:off x="6994143" y="5689210"/>
            <a:ext cx="792205" cy="307777"/>
          </a:xfrm>
          <a:prstGeom prst="rect">
            <a:avLst/>
          </a:prstGeom>
          <a:noFill/>
        </p:spPr>
        <p:txBody>
          <a:bodyPr wrap="none" rtlCol="0">
            <a:spAutoFit/>
          </a:bodyPr>
          <a:lstStyle/>
          <a:p>
            <a:r>
              <a:rPr lang="en-US" sz="1400" dirty="0"/>
              <a:t>science</a:t>
            </a:r>
          </a:p>
        </p:txBody>
      </p:sp>
      <p:sp>
        <p:nvSpPr>
          <p:cNvPr id="26" name="TextBox 25">
            <a:extLst>
              <a:ext uri="{FF2B5EF4-FFF2-40B4-BE49-F238E27FC236}">
                <a16:creationId xmlns:a16="http://schemas.microsoft.com/office/drawing/2014/main" id="{A6FEDF34-50B0-7E4C-8BEA-0FB993C2ED64}"/>
              </a:ext>
            </a:extLst>
          </p:cNvPr>
          <p:cNvSpPr txBox="1"/>
          <p:nvPr/>
        </p:nvSpPr>
        <p:spPr>
          <a:xfrm>
            <a:off x="7023796" y="6039776"/>
            <a:ext cx="732893" cy="307777"/>
          </a:xfrm>
          <a:prstGeom prst="rect">
            <a:avLst/>
          </a:prstGeom>
          <a:noFill/>
        </p:spPr>
        <p:txBody>
          <a:bodyPr wrap="none" rtlCol="0">
            <a:spAutoFit/>
          </a:bodyPr>
          <a:lstStyle/>
          <a:p>
            <a:r>
              <a:rPr lang="en-US" sz="1400" dirty="0"/>
              <a:t>politics</a:t>
            </a:r>
          </a:p>
        </p:txBody>
      </p:sp>
      <p:sp>
        <p:nvSpPr>
          <p:cNvPr id="27" name="TextBox 26">
            <a:extLst>
              <a:ext uri="{FF2B5EF4-FFF2-40B4-BE49-F238E27FC236}">
                <a16:creationId xmlns:a16="http://schemas.microsoft.com/office/drawing/2014/main" id="{2C722504-7C54-2043-961E-3A1861504D13}"/>
              </a:ext>
            </a:extLst>
          </p:cNvPr>
          <p:cNvSpPr txBox="1"/>
          <p:nvPr/>
        </p:nvSpPr>
        <p:spPr>
          <a:xfrm>
            <a:off x="7054254" y="6367491"/>
            <a:ext cx="671979" cy="307777"/>
          </a:xfrm>
          <a:prstGeom prst="rect">
            <a:avLst/>
          </a:prstGeom>
          <a:noFill/>
        </p:spPr>
        <p:txBody>
          <a:bodyPr wrap="none" rtlCol="0">
            <a:spAutoFit/>
          </a:bodyPr>
          <a:lstStyle/>
          <a:p>
            <a:r>
              <a:rPr lang="en-US" sz="1400" dirty="0"/>
              <a:t>sports</a:t>
            </a:r>
          </a:p>
        </p:txBody>
      </p:sp>
    </p:spTree>
    <p:extLst>
      <p:ext uri="{BB962C8B-B14F-4D97-AF65-F5344CB8AC3E}">
        <p14:creationId xmlns:p14="http://schemas.microsoft.com/office/powerpoint/2010/main" val="3801569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B45927A-DCA4-CF46-8CA9-68C86D5E9C4E}"/>
              </a:ext>
            </a:extLst>
          </p:cNvPr>
          <p:cNvPicPr>
            <a:picLocks noChangeAspect="1"/>
          </p:cNvPicPr>
          <p:nvPr/>
        </p:nvPicPr>
        <p:blipFill rotWithShape="1">
          <a:blip r:embed="rId3"/>
          <a:srcRect l="8587" t="5351" r="10901"/>
          <a:stretch/>
        </p:blipFill>
        <p:spPr>
          <a:xfrm>
            <a:off x="24930" y="2073421"/>
            <a:ext cx="5600226" cy="3182149"/>
          </a:xfrm>
          <a:prstGeom prst="rect">
            <a:avLst/>
          </a:prstGeom>
        </p:spPr>
      </p:pic>
      <p:pic>
        <p:nvPicPr>
          <p:cNvPr id="5" name="Picture 4" descr="Diagram, shape&#10;&#10;Description automatically generated">
            <a:extLst>
              <a:ext uri="{FF2B5EF4-FFF2-40B4-BE49-F238E27FC236}">
                <a16:creationId xmlns:a16="http://schemas.microsoft.com/office/drawing/2014/main" id="{3EE964F3-A9BC-C649-B5FC-B1C4E25D12C6}"/>
              </a:ext>
            </a:extLst>
          </p:cNvPr>
          <p:cNvPicPr>
            <a:picLocks noChangeAspect="1"/>
          </p:cNvPicPr>
          <p:nvPr/>
        </p:nvPicPr>
        <p:blipFill rotWithShape="1">
          <a:blip r:embed="rId4"/>
          <a:srcRect l="44464"/>
          <a:stretch/>
        </p:blipFill>
        <p:spPr>
          <a:xfrm>
            <a:off x="6409952" y="1582343"/>
            <a:ext cx="5350973" cy="4164304"/>
          </a:xfrm>
          <a:prstGeom prst="rect">
            <a:avLst/>
          </a:prstGeom>
        </p:spPr>
      </p:pic>
      <p:pic>
        <p:nvPicPr>
          <p:cNvPr id="7" name="Picture 6" descr="Shape&#10;&#10;Description automatically generated">
            <a:extLst>
              <a:ext uri="{FF2B5EF4-FFF2-40B4-BE49-F238E27FC236}">
                <a16:creationId xmlns:a16="http://schemas.microsoft.com/office/drawing/2014/main" id="{5E2E9FD5-8D42-634D-B9F5-3660AD180335}"/>
              </a:ext>
            </a:extLst>
          </p:cNvPr>
          <p:cNvPicPr>
            <a:picLocks noChangeAspect="1"/>
          </p:cNvPicPr>
          <p:nvPr/>
        </p:nvPicPr>
        <p:blipFill rotWithShape="1">
          <a:blip r:embed="rId5"/>
          <a:srcRect l="54431" t="27540" r="7156" b="7632"/>
          <a:stretch/>
        </p:blipFill>
        <p:spPr>
          <a:xfrm>
            <a:off x="5891349" y="3810924"/>
            <a:ext cx="1954206" cy="1796208"/>
          </a:xfrm>
          <a:prstGeom prst="rect">
            <a:avLst/>
          </a:prstGeom>
        </p:spPr>
      </p:pic>
      <p:pic>
        <p:nvPicPr>
          <p:cNvPr id="8" name="Picture 7" descr="Shape&#10;&#10;Description automatically generated">
            <a:extLst>
              <a:ext uri="{FF2B5EF4-FFF2-40B4-BE49-F238E27FC236}">
                <a16:creationId xmlns:a16="http://schemas.microsoft.com/office/drawing/2014/main" id="{F8AC750A-9AFC-484F-8797-D46C2E043AA9}"/>
              </a:ext>
            </a:extLst>
          </p:cNvPr>
          <p:cNvPicPr>
            <a:picLocks noChangeAspect="1"/>
          </p:cNvPicPr>
          <p:nvPr/>
        </p:nvPicPr>
        <p:blipFill rotWithShape="1">
          <a:blip r:embed="rId5"/>
          <a:srcRect l="7068" t="27540" r="60128" b="5328"/>
          <a:stretch/>
        </p:blipFill>
        <p:spPr>
          <a:xfrm>
            <a:off x="7252482" y="1386014"/>
            <a:ext cx="1832956" cy="2042986"/>
          </a:xfrm>
          <a:prstGeom prst="rect">
            <a:avLst/>
          </a:prstGeom>
        </p:spPr>
      </p:pic>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FF38A92B-E84E-5440-9135-80CFEB029D9E}"/>
                  </a:ext>
                </a:extLst>
              </p14:cNvPr>
              <p14:cNvContentPartPr/>
              <p14:nvPr/>
            </p14:nvContentPartPr>
            <p14:xfrm>
              <a:off x="7959137" y="1810131"/>
              <a:ext cx="2345040" cy="403560"/>
            </p14:xfrm>
          </p:contentPart>
        </mc:Choice>
        <mc:Fallback xmlns="">
          <p:pic>
            <p:nvPicPr>
              <p:cNvPr id="9" name="Ink 8">
                <a:extLst>
                  <a:ext uri="{FF2B5EF4-FFF2-40B4-BE49-F238E27FC236}">
                    <a16:creationId xmlns:a16="http://schemas.microsoft.com/office/drawing/2014/main" id="{FF38A92B-E84E-5440-9135-80CFEB029D9E}"/>
                  </a:ext>
                </a:extLst>
              </p:cNvPr>
              <p:cNvPicPr/>
              <p:nvPr/>
            </p:nvPicPr>
            <p:blipFill>
              <a:blip r:embed="rId7"/>
              <a:stretch>
                <a:fillRect/>
              </a:stretch>
            </p:blipFill>
            <p:spPr>
              <a:xfrm>
                <a:off x="7941497" y="1792131"/>
                <a:ext cx="238068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82D71318-B9E6-D94F-B1D3-B52081AE5553}"/>
                  </a:ext>
                </a:extLst>
              </p14:cNvPr>
              <p14:cNvContentPartPr/>
              <p14:nvPr/>
            </p14:nvContentPartPr>
            <p14:xfrm>
              <a:off x="2087177" y="4598331"/>
              <a:ext cx="592560" cy="514080"/>
            </p14:xfrm>
          </p:contentPart>
        </mc:Choice>
        <mc:Fallback xmlns="">
          <p:pic>
            <p:nvPicPr>
              <p:cNvPr id="10" name="Ink 9">
                <a:extLst>
                  <a:ext uri="{FF2B5EF4-FFF2-40B4-BE49-F238E27FC236}">
                    <a16:creationId xmlns:a16="http://schemas.microsoft.com/office/drawing/2014/main" id="{82D71318-B9E6-D94F-B1D3-B52081AE5553}"/>
                  </a:ext>
                </a:extLst>
              </p:cNvPr>
              <p:cNvPicPr/>
              <p:nvPr/>
            </p:nvPicPr>
            <p:blipFill>
              <a:blip r:embed="rId9"/>
              <a:stretch>
                <a:fillRect/>
              </a:stretch>
            </p:blipFill>
            <p:spPr>
              <a:xfrm>
                <a:off x="2069537" y="4580691"/>
                <a:ext cx="628200" cy="549720"/>
              </a:xfrm>
              <a:prstGeom prst="rect">
                <a:avLst/>
              </a:prstGeom>
            </p:spPr>
          </p:pic>
        </mc:Fallback>
      </mc:AlternateContent>
      <p:sp>
        <p:nvSpPr>
          <p:cNvPr id="12" name="TextBox 11">
            <a:extLst>
              <a:ext uri="{FF2B5EF4-FFF2-40B4-BE49-F238E27FC236}">
                <a16:creationId xmlns:a16="http://schemas.microsoft.com/office/drawing/2014/main" id="{3459DCCE-0E27-194B-A387-2F624A572C16}"/>
              </a:ext>
            </a:extLst>
          </p:cNvPr>
          <p:cNvSpPr txBox="1"/>
          <p:nvPr/>
        </p:nvSpPr>
        <p:spPr>
          <a:xfrm>
            <a:off x="431075" y="5422466"/>
            <a:ext cx="3256020" cy="369332"/>
          </a:xfrm>
          <a:prstGeom prst="rect">
            <a:avLst/>
          </a:prstGeom>
          <a:noFill/>
        </p:spPr>
        <p:txBody>
          <a:bodyPr wrap="none" rtlCol="0">
            <a:spAutoFit/>
          </a:bodyPr>
          <a:lstStyle/>
          <a:p>
            <a:r>
              <a:rPr lang="en-US" dirty="0"/>
              <a:t>K = number of topics to model</a:t>
            </a:r>
          </a:p>
        </p:txBody>
      </p:sp>
      <p:sp>
        <p:nvSpPr>
          <p:cNvPr id="13" name="Rectangle 12">
            <a:extLst>
              <a:ext uri="{FF2B5EF4-FFF2-40B4-BE49-F238E27FC236}">
                <a16:creationId xmlns:a16="http://schemas.microsoft.com/office/drawing/2014/main" id="{07F383E6-0DF8-AD49-9232-278ABCFF5E95}"/>
              </a:ext>
            </a:extLst>
          </p:cNvPr>
          <p:cNvSpPr/>
          <p:nvPr/>
        </p:nvSpPr>
        <p:spPr>
          <a:xfrm>
            <a:off x="4650377" y="3810924"/>
            <a:ext cx="974779" cy="1166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7CE2862-044C-5C41-A3E6-92FC37D86531}"/>
              </a:ext>
            </a:extLst>
          </p:cNvPr>
          <p:cNvSpPr/>
          <p:nvPr/>
        </p:nvSpPr>
        <p:spPr>
          <a:xfrm>
            <a:off x="10750062" y="5279016"/>
            <a:ext cx="644769" cy="254276"/>
          </a:xfrm>
          <a:prstGeom prst="rect">
            <a:avLst/>
          </a:prstGeom>
          <a:solidFill>
            <a:srgbClr val="CA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1C5D2E8-C790-E74C-AE15-9E80FAC2DA5A}"/>
              </a:ext>
            </a:extLst>
          </p:cNvPr>
          <p:cNvSpPr/>
          <p:nvPr/>
        </p:nvSpPr>
        <p:spPr>
          <a:xfrm>
            <a:off x="10105293" y="4976949"/>
            <a:ext cx="926122" cy="192180"/>
          </a:xfrm>
          <a:prstGeom prst="rect">
            <a:avLst/>
          </a:prstGeom>
          <a:solidFill>
            <a:srgbClr val="CA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B25AF5B-4C6A-8448-8176-7FD27585F7B9}"/>
              </a:ext>
            </a:extLst>
          </p:cNvPr>
          <p:cNvSpPr txBox="1"/>
          <p:nvPr/>
        </p:nvSpPr>
        <p:spPr>
          <a:xfrm>
            <a:off x="10632050" y="3553428"/>
            <a:ext cx="1525561" cy="646331"/>
          </a:xfrm>
          <a:prstGeom prst="rect">
            <a:avLst/>
          </a:prstGeom>
          <a:noFill/>
        </p:spPr>
        <p:txBody>
          <a:bodyPr wrap="square" rtlCol="0">
            <a:spAutoFit/>
          </a:bodyPr>
          <a:lstStyle/>
          <a:p>
            <a:r>
              <a:rPr lang="en-US" dirty="0"/>
              <a:t>topic assignment</a:t>
            </a:r>
          </a:p>
        </p:txBody>
      </p:sp>
      <p:sp>
        <p:nvSpPr>
          <p:cNvPr id="14" name="TextBox 13">
            <a:extLst>
              <a:ext uri="{FF2B5EF4-FFF2-40B4-BE49-F238E27FC236}">
                <a16:creationId xmlns:a16="http://schemas.microsoft.com/office/drawing/2014/main" id="{37FAD84C-3393-214E-8312-479CCE22398B}"/>
              </a:ext>
            </a:extLst>
          </p:cNvPr>
          <p:cNvSpPr txBox="1"/>
          <p:nvPr/>
        </p:nvSpPr>
        <p:spPr>
          <a:xfrm>
            <a:off x="10641509" y="4486039"/>
            <a:ext cx="351378" cy="369332"/>
          </a:xfrm>
          <a:prstGeom prst="rect">
            <a:avLst/>
          </a:prstGeom>
          <a:noFill/>
        </p:spPr>
        <p:txBody>
          <a:bodyPr wrap="none" rtlCol="0">
            <a:spAutoFit/>
          </a:bodyPr>
          <a:lstStyle/>
          <a:p>
            <a:r>
              <a:rPr lang="en-US" dirty="0"/>
              <a:t>w</a:t>
            </a:r>
          </a:p>
        </p:txBody>
      </p:sp>
      <p:sp>
        <p:nvSpPr>
          <p:cNvPr id="20" name="TextBox 19">
            <a:extLst>
              <a:ext uri="{FF2B5EF4-FFF2-40B4-BE49-F238E27FC236}">
                <a16:creationId xmlns:a16="http://schemas.microsoft.com/office/drawing/2014/main" id="{03BD8885-F427-C64C-87A9-9B1B90002965}"/>
              </a:ext>
            </a:extLst>
          </p:cNvPr>
          <p:cNvSpPr txBox="1"/>
          <p:nvPr/>
        </p:nvSpPr>
        <p:spPr>
          <a:xfrm>
            <a:off x="115213" y="177572"/>
            <a:ext cx="3921073" cy="584775"/>
          </a:xfrm>
          <a:prstGeom prst="rect">
            <a:avLst/>
          </a:prstGeom>
          <a:noFill/>
        </p:spPr>
        <p:txBody>
          <a:bodyPr wrap="none" rtlCol="0">
            <a:spAutoFit/>
          </a:bodyPr>
          <a:lstStyle/>
          <a:p>
            <a:r>
              <a:rPr lang="en-US" sz="3200" dirty="0"/>
              <a:t>LDA simple example</a:t>
            </a:r>
          </a:p>
        </p:txBody>
      </p:sp>
      <p:sp>
        <p:nvSpPr>
          <p:cNvPr id="21" name="TextBox 20">
            <a:extLst>
              <a:ext uri="{FF2B5EF4-FFF2-40B4-BE49-F238E27FC236}">
                <a16:creationId xmlns:a16="http://schemas.microsoft.com/office/drawing/2014/main" id="{9AB06F38-1EB0-9846-8FDB-EE7106BDC858}"/>
              </a:ext>
            </a:extLst>
          </p:cNvPr>
          <p:cNvSpPr txBox="1"/>
          <p:nvPr/>
        </p:nvSpPr>
        <p:spPr>
          <a:xfrm>
            <a:off x="11031415" y="2011911"/>
            <a:ext cx="1326814" cy="646331"/>
          </a:xfrm>
          <a:prstGeom prst="rect">
            <a:avLst/>
          </a:prstGeom>
          <a:noFill/>
        </p:spPr>
        <p:txBody>
          <a:bodyPr wrap="square" rtlCol="0">
            <a:spAutoFit/>
          </a:bodyPr>
          <a:lstStyle/>
          <a:p>
            <a:r>
              <a:rPr lang="en-US" dirty="0"/>
              <a:t>Topic mixture</a:t>
            </a:r>
          </a:p>
        </p:txBody>
      </p:sp>
      <p:sp>
        <p:nvSpPr>
          <p:cNvPr id="22" name="TextBox 21">
            <a:extLst>
              <a:ext uri="{FF2B5EF4-FFF2-40B4-BE49-F238E27FC236}">
                <a16:creationId xmlns:a16="http://schemas.microsoft.com/office/drawing/2014/main" id="{59459F51-C74A-F54D-B7B3-CB15FB58D4BC}"/>
              </a:ext>
            </a:extLst>
          </p:cNvPr>
          <p:cNvSpPr txBox="1"/>
          <p:nvPr/>
        </p:nvSpPr>
        <p:spPr>
          <a:xfrm>
            <a:off x="10349952" y="4888373"/>
            <a:ext cx="800219" cy="369332"/>
          </a:xfrm>
          <a:prstGeom prst="rect">
            <a:avLst/>
          </a:prstGeom>
          <a:noFill/>
        </p:spPr>
        <p:txBody>
          <a:bodyPr wrap="none" rtlCol="0">
            <a:spAutoFit/>
          </a:bodyPr>
          <a:lstStyle/>
          <a:p>
            <a:r>
              <a:rPr lang="en-US" dirty="0"/>
              <a:t>words</a:t>
            </a:r>
          </a:p>
        </p:txBody>
      </p:sp>
      <p:sp>
        <p:nvSpPr>
          <p:cNvPr id="23" name="TextBox 22">
            <a:extLst>
              <a:ext uri="{FF2B5EF4-FFF2-40B4-BE49-F238E27FC236}">
                <a16:creationId xmlns:a16="http://schemas.microsoft.com/office/drawing/2014/main" id="{ECB3556A-82FD-BB4D-BD04-790B92E37E4A}"/>
              </a:ext>
            </a:extLst>
          </p:cNvPr>
          <p:cNvSpPr txBox="1"/>
          <p:nvPr/>
        </p:nvSpPr>
        <p:spPr>
          <a:xfrm>
            <a:off x="10242991" y="5221488"/>
            <a:ext cx="1313180" cy="369332"/>
          </a:xfrm>
          <a:prstGeom prst="rect">
            <a:avLst/>
          </a:prstGeom>
          <a:noFill/>
        </p:spPr>
        <p:txBody>
          <a:bodyPr wrap="none" rtlCol="0">
            <a:spAutoFit/>
          </a:bodyPr>
          <a:lstStyle/>
          <a:p>
            <a:r>
              <a:rPr lang="en-US" dirty="0"/>
              <a:t>documents</a:t>
            </a:r>
          </a:p>
        </p:txBody>
      </p:sp>
      <p:pic>
        <p:nvPicPr>
          <p:cNvPr id="24" name="Picture 23" descr="A picture containing diagram&#10;&#10;Description automatically generated">
            <a:extLst>
              <a:ext uri="{FF2B5EF4-FFF2-40B4-BE49-F238E27FC236}">
                <a16:creationId xmlns:a16="http://schemas.microsoft.com/office/drawing/2014/main" id="{9250E404-7335-564A-B7B2-EBE5BE23C7AC}"/>
              </a:ext>
            </a:extLst>
          </p:cNvPr>
          <p:cNvPicPr>
            <a:picLocks noChangeAspect="1"/>
          </p:cNvPicPr>
          <p:nvPr/>
        </p:nvPicPr>
        <p:blipFill rotWithShape="1">
          <a:blip r:embed="rId10"/>
          <a:srcRect l="22856" t="48515" r="45524" b="12531"/>
          <a:stretch/>
        </p:blipFill>
        <p:spPr>
          <a:xfrm>
            <a:off x="7675444" y="5647007"/>
            <a:ext cx="1658925" cy="1124713"/>
          </a:xfrm>
          <a:prstGeom prst="rect">
            <a:avLst/>
          </a:prstGeom>
        </p:spPr>
      </p:pic>
      <p:sp>
        <p:nvSpPr>
          <p:cNvPr id="25" name="TextBox 24">
            <a:extLst>
              <a:ext uri="{FF2B5EF4-FFF2-40B4-BE49-F238E27FC236}">
                <a16:creationId xmlns:a16="http://schemas.microsoft.com/office/drawing/2014/main" id="{C0A40515-2DA3-B545-9BC1-FB195DE35582}"/>
              </a:ext>
            </a:extLst>
          </p:cNvPr>
          <p:cNvSpPr txBox="1"/>
          <p:nvPr/>
        </p:nvSpPr>
        <p:spPr>
          <a:xfrm>
            <a:off x="6994143" y="5689210"/>
            <a:ext cx="792205" cy="307777"/>
          </a:xfrm>
          <a:prstGeom prst="rect">
            <a:avLst/>
          </a:prstGeom>
          <a:noFill/>
        </p:spPr>
        <p:txBody>
          <a:bodyPr wrap="none" rtlCol="0">
            <a:spAutoFit/>
          </a:bodyPr>
          <a:lstStyle/>
          <a:p>
            <a:r>
              <a:rPr lang="en-US" sz="1400" dirty="0"/>
              <a:t>science</a:t>
            </a:r>
          </a:p>
        </p:txBody>
      </p:sp>
      <p:sp>
        <p:nvSpPr>
          <p:cNvPr id="26" name="TextBox 25">
            <a:extLst>
              <a:ext uri="{FF2B5EF4-FFF2-40B4-BE49-F238E27FC236}">
                <a16:creationId xmlns:a16="http://schemas.microsoft.com/office/drawing/2014/main" id="{A6FEDF34-50B0-7E4C-8BEA-0FB993C2ED64}"/>
              </a:ext>
            </a:extLst>
          </p:cNvPr>
          <p:cNvSpPr txBox="1"/>
          <p:nvPr/>
        </p:nvSpPr>
        <p:spPr>
          <a:xfrm>
            <a:off x="7023796" y="6039776"/>
            <a:ext cx="732893" cy="307777"/>
          </a:xfrm>
          <a:prstGeom prst="rect">
            <a:avLst/>
          </a:prstGeom>
          <a:noFill/>
        </p:spPr>
        <p:txBody>
          <a:bodyPr wrap="none" rtlCol="0">
            <a:spAutoFit/>
          </a:bodyPr>
          <a:lstStyle/>
          <a:p>
            <a:r>
              <a:rPr lang="en-US" sz="1400" dirty="0"/>
              <a:t>politics</a:t>
            </a:r>
          </a:p>
        </p:txBody>
      </p:sp>
      <p:sp>
        <p:nvSpPr>
          <p:cNvPr id="27" name="TextBox 26">
            <a:extLst>
              <a:ext uri="{FF2B5EF4-FFF2-40B4-BE49-F238E27FC236}">
                <a16:creationId xmlns:a16="http://schemas.microsoft.com/office/drawing/2014/main" id="{2C722504-7C54-2043-961E-3A1861504D13}"/>
              </a:ext>
            </a:extLst>
          </p:cNvPr>
          <p:cNvSpPr txBox="1"/>
          <p:nvPr/>
        </p:nvSpPr>
        <p:spPr>
          <a:xfrm>
            <a:off x="7054254" y="6367491"/>
            <a:ext cx="671979" cy="307777"/>
          </a:xfrm>
          <a:prstGeom prst="rect">
            <a:avLst/>
          </a:prstGeom>
          <a:noFill/>
        </p:spPr>
        <p:txBody>
          <a:bodyPr wrap="none" rtlCol="0">
            <a:spAutoFit/>
          </a:bodyPr>
          <a:lstStyle/>
          <a:p>
            <a:r>
              <a:rPr lang="en-US" sz="1400" dirty="0"/>
              <a:t>sports</a:t>
            </a:r>
          </a:p>
        </p:txBody>
      </p:sp>
      <p:sp>
        <p:nvSpPr>
          <p:cNvPr id="2" name="TextBox 1">
            <a:extLst>
              <a:ext uri="{FF2B5EF4-FFF2-40B4-BE49-F238E27FC236}">
                <a16:creationId xmlns:a16="http://schemas.microsoft.com/office/drawing/2014/main" id="{7FA40F60-B62B-A14E-83E4-CF9717437616}"/>
              </a:ext>
            </a:extLst>
          </p:cNvPr>
          <p:cNvSpPr txBox="1"/>
          <p:nvPr/>
        </p:nvSpPr>
        <p:spPr>
          <a:xfrm>
            <a:off x="4995349" y="446289"/>
            <a:ext cx="7081438" cy="646331"/>
          </a:xfrm>
          <a:prstGeom prst="rect">
            <a:avLst/>
          </a:prstGeom>
          <a:noFill/>
        </p:spPr>
        <p:txBody>
          <a:bodyPr wrap="square" rtlCol="0">
            <a:spAutoFit/>
          </a:bodyPr>
          <a:lstStyle/>
          <a:p>
            <a:r>
              <a:rPr lang="en-US" dirty="0"/>
              <a:t>This assumes we know the structure of the data (latent parameters), but in reality, we do not</a:t>
            </a:r>
          </a:p>
        </p:txBody>
      </p:sp>
    </p:spTree>
    <p:extLst>
      <p:ext uri="{BB962C8B-B14F-4D97-AF65-F5344CB8AC3E}">
        <p14:creationId xmlns:p14="http://schemas.microsoft.com/office/powerpoint/2010/main" val="1990933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89BC53-0004-DE46-ADAB-0D18F6EBA22F}"/>
              </a:ext>
            </a:extLst>
          </p:cNvPr>
          <p:cNvSpPr txBox="1"/>
          <p:nvPr/>
        </p:nvSpPr>
        <p:spPr>
          <a:xfrm>
            <a:off x="339969" y="164123"/>
            <a:ext cx="7447873" cy="584775"/>
          </a:xfrm>
          <a:prstGeom prst="rect">
            <a:avLst/>
          </a:prstGeom>
          <a:noFill/>
        </p:spPr>
        <p:txBody>
          <a:bodyPr wrap="none" rtlCol="0">
            <a:spAutoFit/>
          </a:bodyPr>
          <a:lstStyle/>
          <a:p>
            <a:r>
              <a:rPr lang="en-US" sz="3200" dirty="0"/>
              <a:t>How do we infer the latent parameters? </a:t>
            </a:r>
          </a:p>
        </p:txBody>
      </p:sp>
      <p:pic>
        <p:nvPicPr>
          <p:cNvPr id="9" name="Picture 8" descr="Text&#10;&#10;Description automatically generated">
            <a:extLst>
              <a:ext uri="{FF2B5EF4-FFF2-40B4-BE49-F238E27FC236}">
                <a16:creationId xmlns:a16="http://schemas.microsoft.com/office/drawing/2014/main" id="{2EF08108-21BB-EB4A-AA45-8950840E4764}"/>
              </a:ext>
            </a:extLst>
          </p:cNvPr>
          <p:cNvPicPr>
            <a:picLocks noChangeAspect="1"/>
          </p:cNvPicPr>
          <p:nvPr/>
        </p:nvPicPr>
        <p:blipFill rotWithShape="1">
          <a:blip r:embed="rId3"/>
          <a:srcRect t="21945"/>
          <a:stretch/>
        </p:blipFill>
        <p:spPr>
          <a:xfrm>
            <a:off x="0" y="1969477"/>
            <a:ext cx="6670931" cy="3473575"/>
          </a:xfrm>
          <a:prstGeom prst="rect">
            <a:avLst/>
          </a:prstGeom>
        </p:spPr>
      </p:pic>
      <p:sp>
        <p:nvSpPr>
          <p:cNvPr id="2" name="TextBox 1">
            <a:extLst>
              <a:ext uri="{FF2B5EF4-FFF2-40B4-BE49-F238E27FC236}">
                <a16:creationId xmlns:a16="http://schemas.microsoft.com/office/drawing/2014/main" id="{9DE44A21-8441-E543-A660-87E486E00291}"/>
              </a:ext>
            </a:extLst>
          </p:cNvPr>
          <p:cNvSpPr txBox="1"/>
          <p:nvPr/>
        </p:nvSpPr>
        <p:spPr>
          <a:xfrm>
            <a:off x="0" y="6525131"/>
            <a:ext cx="4829977" cy="276999"/>
          </a:xfrm>
          <a:prstGeom prst="rect">
            <a:avLst/>
          </a:prstGeom>
          <a:noFill/>
        </p:spPr>
        <p:txBody>
          <a:bodyPr wrap="none" rtlCol="0">
            <a:spAutoFit/>
          </a:bodyPr>
          <a:lstStyle/>
          <a:p>
            <a:r>
              <a:rPr lang="en-US" sz="1200" dirty="0"/>
              <a:t>Prof. David </a:t>
            </a:r>
            <a:r>
              <a:rPr lang="en-US" sz="1200" dirty="0" err="1"/>
              <a:t>Blei</a:t>
            </a:r>
            <a:r>
              <a:rPr lang="en-US" sz="1200" dirty="0"/>
              <a:t> - Variational Inference: Foundations and Innovations</a:t>
            </a:r>
          </a:p>
        </p:txBody>
      </p:sp>
    </p:spTree>
    <p:extLst>
      <p:ext uri="{BB962C8B-B14F-4D97-AF65-F5344CB8AC3E}">
        <p14:creationId xmlns:p14="http://schemas.microsoft.com/office/powerpoint/2010/main" val="2068633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89BC53-0004-DE46-ADAB-0D18F6EBA22F}"/>
              </a:ext>
            </a:extLst>
          </p:cNvPr>
          <p:cNvSpPr txBox="1"/>
          <p:nvPr/>
        </p:nvSpPr>
        <p:spPr>
          <a:xfrm>
            <a:off x="339969" y="164123"/>
            <a:ext cx="7447873" cy="584775"/>
          </a:xfrm>
          <a:prstGeom prst="rect">
            <a:avLst/>
          </a:prstGeom>
          <a:noFill/>
        </p:spPr>
        <p:txBody>
          <a:bodyPr wrap="none" rtlCol="0">
            <a:spAutoFit/>
          </a:bodyPr>
          <a:lstStyle/>
          <a:p>
            <a:r>
              <a:rPr lang="en-US" sz="3200" dirty="0"/>
              <a:t>How do we infer the latent parameters? </a:t>
            </a:r>
          </a:p>
        </p:txBody>
      </p:sp>
      <p:pic>
        <p:nvPicPr>
          <p:cNvPr id="9" name="Picture 8" descr="Text&#10;&#10;Description automatically generated">
            <a:extLst>
              <a:ext uri="{FF2B5EF4-FFF2-40B4-BE49-F238E27FC236}">
                <a16:creationId xmlns:a16="http://schemas.microsoft.com/office/drawing/2014/main" id="{2EF08108-21BB-EB4A-AA45-8950840E4764}"/>
              </a:ext>
            </a:extLst>
          </p:cNvPr>
          <p:cNvPicPr>
            <a:picLocks noChangeAspect="1"/>
          </p:cNvPicPr>
          <p:nvPr/>
        </p:nvPicPr>
        <p:blipFill rotWithShape="1">
          <a:blip r:embed="rId3"/>
          <a:srcRect t="21945"/>
          <a:stretch/>
        </p:blipFill>
        <p:spPr>
          <a:xfrm>
            <a:off x="0" y="1969477"/>
            <a:ext cx="6670931" cy="3473575"/>
          </a:xfrm>
          <a:prstGeom prst="rect">
            <a:avLst/>
          </a:prstGeom>
        </p:spPr>
      </p:pic>
      <p:pic>
        <p:nvPicPr>
          <p:cNvPr id="15" name="Picture 14" descr="Text&#10;&#10;Description automatically generated">
            <a:extLst>
              <a:ext uri="{FF2B5EF4-FFF2-40B4-BE49-F238E27FC236}">
                <a16:creationId xmlns:a16="http://schemas.microsoft.com/office/drawing/2014/main" id="{7CF0F514-E68D-1446-8F57-E3F7222BD626}"/>
              </a:ext>
            </a:extLst>
          </p:cNvPr>
          <p:cNvPicPr>
            <a:picLocks noChangeAspect="1"/>
          </p:cNvPicPr>
          <p:nvPr/>
        </p:nvPicPr>
        <p:blipFill rotWithShape="1">
          <a:blip r:embed="rId4"/>
          <a:srcRect l="30057" t="48302" r="32422" b="-6691"/>
          <a:stretch/>
        </p:blipFill>
        <p:spPr>
          <a:xfrm>
            <a:off x="6893670" y="3652887"/>
            <a:ext cx="4809598" cy="1183517"/>
          </a:xfrm>
          <a:prstGeom prst="rect">
            <a:avLst/>
          </a:prstGeom>
        </p:spPr>
      </p:pic>
      <p:sp>
        <p:nvSpPr>
          <p:cNvPr id="16" name="TextBox 15">
            <a:extLst>
              <a:ext uri="{FF2B5EF4-FFF2-40B4-BE49-F238E27FC236}">
                <a16:creationId xmlns:a16="http://schemas.microsoft.com/office/drawing/2014/main" id="{C5BBCD54-8B88-FA47-A8E9-5EC1A573D17E}"/>
              </a:ext>
            </a:extLst>
          </p:cNvPr>
          <p:cNvSpPr txBox="1"/>
          <p:nvPr/>
        </p:nvSpPr>
        <p:spPr>
          <a:xfrm>
            <a:off x="7248499" y="1506966"/>
            <a:ext cx="4454769" cy="1477328"/>
          </a:xfrm>
          <a:prstGeom prst="rect">
            <a:avLst/>
          </a:prstGeom>
          <a:noFill/>
        </p:spPr>
        <p:txBody>
          <a:bodyPr wrap="square" rtlCol="0">
            <a:spAutoFit/>
          </a:bodyPr>
          <a:lstStyle/>
          <a:p>
            <a:r>
              <a:rPr lang="en-US" dirty="0"/>
              <a:t>The central inferential problem for LDA is determining the posterior distribution of the latent variables.</a:t>
            </a:r>
          </a:p>
          <a:p>
            <a:endParaRPr lang="en-US" dirty="0"/>
          </a:p>
          <a:p>
            <a:r>
              <a:rPr lang="en-US" dirty="0"/>
              <a:t>For a given document:</a:t>
            </a:r>
          </a:p>
        </p:txBody>
      </p:sp>
      <p:sp>
        <p:nvSpPr>
          <p:cNvPr id="19" name="TextBox 18">
            <a:extLst>
              <a:ext uri="{FF2B5EF4-FFF2-40B4-BE49-F238E27FC236}">
                <a16:creationId xmlns:a16="http://schemas.microsoft.com/office/drawing/2014/main" id="{65012D17-27AB-884D-8036-A8FF4B291F3C}"/>
              </a:ext>
            </a:extLst>
          </p:cNvPr>
          <p:cNvSpPr txBox="1"/>
          <p:nvPr/>
        </p:nvSpPr>
        <p:spPr>
          <a:xfrm>
            <a:off x="7128930" y="3443276"/>
            <a:ext cx="1996059" cy="338554"/>
          </a:xfrm>
          <a:prstGeom prst="rect">
            <a:avLst/>
          </a:prstGeom>
          <a:noFill/>
        </p:spPr>
        <p:txBody>
          <a:bodyPr wrap="none" rtlCol="0">
            <a:spAutoFit/>
          </a:bodyPr>
          <a:lstStyle/>
          <a:p>
            <a:r>
              <a:rPr lang="en-US" sz="1600" dirty="0"/>
              <a:t>Posterior probability</a:t>
            </a:r>
          </a:p>
        </p:txBody>
      </p:sp>
      <p:sp>
        <p:nvSpPr>
          <p:cNvPr id="20" name="TextBox 19">
            <a:extLst>
              <a:ext uri="{FF2B5EF4-FFF2-40B4-BE49-F238E27FC236}">
                <a16:creationId xmlns:a16="http://schemas.microsoft.com/office/drawing/2014/main" id="{1DD24F63-E888-0B46-81BB-66858F10DA84}"/>
              </a:ext>
            </a:extLst>
          </p:cNvPr>
          <p:cNvSpPr txBox="1"/>
          <p:nvPr/>
        </p:nvSpPr>
        <p:spPr>
          <a:xfrm>
            <a:off x="9582988" y="3259723"/>
            <a:ext cx="1608133" cy="338554"/>
          </a:xfrm>
          <a:prstGeom prst="rect">
            <a:avLst/>
          </a:prstGeom>
          <a:noFill/>
        </p:spPr>
        <p:txBody>
          <a:bodyPr wrap="none" rtlCol="0">
            <a:spAutoFit/>
          </a:bodyPr>
          <a:lstStyle/>
          <a:p>
            <a:r>
              <a:rPr lang="en-US" sz="1600" dirty="0"/>
              <a:t>Joint probability</a:t>
            </a:r>
          </a:p>
        </p:txBody>
      </p:sp>
      <p:sp>
        <p:nvSpPr>
          <p:cNvPr id="21" name="TextBox 20">
            <a:extLst>
              <a:ext uri="{FF2B5EF4-FFF2-40B4-BE49-F238E27FC236}">
                <a16:creationId xmlns:a16="http://schemas.microsoft.com/office/drawing/2014/main" id="{A6A37CE1-4F49-B340-8C9F-92B0892058E6}"/>
              </a:ext>
            </a:extLst>
          </p:cNvPr>
          <p:cNvSpPr txBox="1"/>
          <p:nvPr/>
        </p:nvSpPr>
        <p:spPr>
          <a:xfrm>
            <a:off x="9216505" y="4667127"/>
            <a:ext cx="2975495" cy="338554"/>
          </a:xfrm>
          <a:prstGeom prst="rect">
            <a:avLst/>
          </a:prstGeom>
          <a:noFill/>
        </p:spPr>
        <p:txBody>
          <a:bodyPr wrap="none" rtlCol="0">
            <a:spAutoFit/>
          </a:bodyPr>
          <a:lstStyle/>
          <a:p>
            <a:r>
              <a:rPr lang="en-US" sz="1600" dirty="0"/>
              <a:t>Marginal probability (evidence)</a:t>
            </a:r>
          </a:p>
        </p:txBody>
      </p:sp>
      <p:pic>
        <p:nvPicPr>
          <p:cNvPr id="24" name="Picture 23" descr="Diagram, schematic&#10;&#10;Description automatically generated">
            <a:extLst>
              <a:ext uri="{FF2B5EF4-FFF2-40B4-BE49-F238E27FC236}">
                <a16:creationId xmlns:a16="http://schemas.microsoft.com/office/drawing/2014/main" id="{73B9CCF2-78F1-9E44-98DC-E718245A7274}"/>
              </a:ext>
            </a:extLst>
          </p:cNvPr>
          <p:cNvPicPr>
            <a:picLocks noChangeAspect="1"/>
          </p:cNvPicPr>
          <p:nvPr/>
        </p:nvPicPr>
        <p:blipFill rotWithShape="1">
          <a:blip r:embed="rId5"/>
          <a:srcRect l="19973" t="2538" r="22616" b="30198"/>
          <a:stretch/>
        </p:blipFill>
        <p:spPr>
          <a:xfrm>
            <a:off x="8126959" y="5231597"/>
            <a:ext cx="2975496" cy="1379127"/>
          </a:xfrm>
          <a:prstGeom prst="rect">
            <a:avLst/>
          </a:prstGeom>
        </p:spPr>
      </p:pic>
      <p:sp>
        <p:nvSpPr>
          <p:cNvPr id="25" name="TextBox 24">
            <a:extLst>
              <a:ext uri="{FF2B5EF4-FFF2-40B4-BE49-F238E27FC236}">
                <a16:creationId xmlns:a16="http://schemas.microsoft.com/office/drawing/2014/main" id="{4E080E25-1B78-0D40-91D9-6B91FA2E52DD}"/>
              </a:ext>
            </a:extLst>
          </p:cNvPr>
          <p:cNvSpPr txBox="1"/>
          <p:nvPr/>
        </p:nvSpPr>
        <p:spPr>
          <a:xfrm>
            <a:off x="0" y="6525131"/>
            <a:ext cx="4829977" cy="276999"/>
          </a:xfrm>
          <a:prstGeom prst="rect">
            <a:avLst/>
          </a:prstGeom>
          <a:noFill/>
        </p:spPr>
        <p:txBody>
          <a:bodyPr wrap="none" rtlCol="0">
            <a:spAutoFit/>
          </a:bodyPr>
          <a:lstStyle/>
          <a:p>
            <a:r>
              <a:rPr lang="en-US" sz="1200" dirty="0"/>
              <a:t>Prof. David </a:t>
            </a:r>
            <a:r>
              <a:rPr lang="en-US" sz="1200" dirty="0" err="1"/>
              <a:t>Blei</a:t>
            </a:r>
            <a:r>
              <a:rPr lang="en-US" sz="1200" dirty="0"/>
              <a:t> - Variational Inference: Foundations and Innovations</a:t>
            </a:r>
          </a:p>
        </p:txBody>
      </p:sp>
    </p:spTree>
    <p:extLst>
      <p:ext uri="{BB962C8B-B14F-4D97-AF65-F5344CB8AC3E}">
        <p14:creationId xmlns:p14="http://schemas.microsoft.com/office/powerpoint/2010/main" val="1901844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F920EBD7-05B0-FA4C-A880-08356F603E3C}"/>
              </a:ext>
            </a:extLst>
          </p:cNvPr>
          <p:cNvPicPr>
            <a:picLocks noChangeAspect="1"/>
          </p:cNvPicPr>
          <p:nvPr/>
        </p:nvPicPr>
        <p:blipFill rotWithShape="1">
          <a:blip r:embed="rId2"/>
          <a:srcRect l="30057" t="48302" r="32422" b="-6691"/>
          <a:stretch/>
        </p:blipFill>
        <p:spPr>
          <a:xfrm>
            <a:off x="6223385" y="971142"/>
            <a:ext cx="4809598" cy="1183517"/>
          </a:xfrm>
          <a:prstGeom prst="rect">
            <a:avLst/>
          </a:prstGeom>
        </p:spPr>
      </p:pic>
      <p:pic>
        <p:nvPicPr>
          <p:cNvPr id="6" name="Picture 5" descr="Diagram, schematic&#10;&#10;Description automatically generated">
            <a:extLst>
              <a:ext uri="{FF2B5EF4-FFF2-40B4-BE49-F238E27FC236}">
                <a16:creationId xmlns:a16="http://schemas.microsoft.com/office/drawing/2014/main" id="{DCBBA3A0-ADA5-D246-A34B-4BEC058C15F4}"/>
              </a:ext>
            </a:extLst>
          </p:cNvPr>
          <p:cNvPicPr>
            <a:picLocks noChangeAspect="1"/>
          </p:cNvPicPr>
          <p:nvPr/>
        </p:nvPicPr>
        <p:blipFill rotWithShape="1">
          <a:blip r:embed="rId3"/>
          <a:srcRect l="19973" t="2538" r="22616" b="30198"/>
          <a:stretch/>
        </p:blipFill>
        <p:spPr>
          <a:xfrm>
            <a:off x="175846" y="1998665"/>
            <a:ext cx="5053447" cy="2342246"/>
          </a:xfrm>
          <a:prstGeom prst="rect">
            <a:avLst/>
          </a:prstGeom>
        </p:spPr>
      </p:pic>
      <p:sp>
        <p:nvSpPr>
          <p:cNvPr id="3" name="TextBox 2">
            <a:extLst>
              <a:ext uri="{FF2B5EF4-FFF2-40B4-BE49-F238E27FC236}">
                <a16:creationId xmlns:a16="http://schemas.microsoft.com/office/drawing/2014/main" id="{E589BC53-0004-DE46-ADAB-0D18F6EBA22F}"/>
              </a:ext>
            </a:extLst>
          </p:cNvPr>
          <p:cNvSpPr txBox="1"/>
          <p:nvPr/>
        </p:nvSpPr>
        <p:spPr>
          <a:xfrm>
            <a:off x="339969" y="164123"/>
            <a:ext cx="7447873" cy="584775"/>
          </a:xfrm>
          <a:prstGeom prst="rect">
            <a:avLst/>
          </a:prstGeom>
          <a:noFill/>
        </p:spPr>
        <p:txBody>
          <a:bodyPr wrap="none" rtlCol="0">
            <a:spAutoFit/>
          </a:bodyPr>
          <a:lstStyle/>
          <a:p>
            <a:r>
              <a:rPr lang="en-US" sz="3200" dirty="0"/>
              <a:t>How do we infer the latent parameters? </a:t>
            </a:r>
          </a:p>
        </p:txBody>
      </p:sp>
      <p:pic>
        <p:nvPicPr>
          <p:cNvPr id="11" name="Picture 10" descr="Diagram&#10;&#10;Description automatically generated">
            <a:extLst>
              <a:ext uri="{FF2B5EF4-FFF2-40B4-BE49-F238E27FC236}">
                <a16:creationId xmlns:a16="http://schemas.microsoft.com/office/drawing/2014/main" id="{6D4283DA-E17D-7A46-9E3F-5752E28689A8}"/>
              </a:ext>
            </a:extLst>
          </p:cNvPr>
          <p:cNvPicPr>
            <a:picLocks noChangeAspect="1"/>
          </p:cNvPicPr>
          <p:nvPr/>
        </p:nvPicPr>
        <p:blipFill rotWithShape="1">
          <a:blip r:embed="rId4"/>
          <a:srcRect l="23143" t="40870" r="26017" b="4889"/>
          <a:stretch/>
        </p:blipFill>
        <p:spPr>
          <a:xfrm>
            <a:off x="6178061" y="2898991"/>
            <a:ext cx="5400769" cy="942190"/>
          </a:xfrm>
          <a:prstGeom prst="rect">
            <a:avLst/>
          </a:prstGeom>
        </p:spPr>
      </p:pic>
      <p:sp>
        <p:nvSpPr>
          <p:cNvPr id="7" name="TextBox 6">
            <a:extLst>
              <a:ext uri="{FF2B5EF4-FFF2-40B4-BE49-F238E27FC236}">
                <a16:creationId xmlns:a16="http://schemas.microsoft.com/office/drawing/2014/main" id="{64F3C0B3-8466-114D-BC68-55CC821ACA98}"/>
              </a:ext>
            </a:extLst>
          </p:cNvPr>
          <p:cNvSpPr txBox="1"/>
          <p:nvPr/>
        </p:nvSpPr>
        <p:spPr>
          <a:xfrm>
            <a:off x="6223386" y="2053817"/>
            <a:ext cx="5400768" cy="923330"/>
          </a:xfrm>
          <a:prstGeom prst="rect">
            <a:avLst/>
          </a:prstGeom>
          <a:noFill/>
        </p:spPr>
        <p:txBody>
          <a:bodyPr wrap="square" rtlCol="0">
            <a:spAutoFit/>
          </a:bodyPr>
          <a:lstStyle/>
          <a:p>
            <a:r>
              <a:rPr lang="en-US" dirty="0"/>
              <a:t>Given the parameters </a:t>
            </a:r>
            <a:r>
              <a:rPr lang="el-GR" dirty="0"/>
              <a:t>α </a:t>
            </a:r>
            <a:r>
              <a:rPr lang="en-US" dirty="0"/>
              <a:t>and </a:t>
            </a:r>
            <a:r>
              <a:rPr lang="el-GR" dirty="0"/>
              <a:t>β, </a:t>
            </a:r>
            <a:r>
              <a:rPr lang="en-US" dirty="0"/>
              <a:t>the joint distribution of a topic mixture </a:t>
            </a:r>
            <a:r>
              <a:rPr lang="el-GR" dirty="0"/>
              <a:t>θ, </a:t>
            </a:r>
            <a:r>
              <a:rPr lang="en-US" dirty="0"/>
              <a:t>a set of N topics z, and a set of N words w is given by:</a:t>
            </a:r>
          </a:p>
        </p:txBody>
      </p:sp>
    </p:spTree>
    <p:extLst>
      <p:ext uri="{BB962C8B-B14F-4D97-AF65-F5344CB8AC3E}">
        <p14:creationId xmlns:p14="http://schemas.microsoft.com/office/powerpoint/2010/main" val="2615622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F920EBD7-05B0-FA4C-A880-08356F603E3C}"/>
              </a:ext>
            </a:extLst>
          </p:cNvPr>
          <p:cNvPicPr>
            <a:picLocks noChangeAspect="1"/>
          </p:cNvPicPr>
          <p:nvPr/>
        </p:nvPicPr>
        <p:blipFill rotWithShape="1">
          <a:blip r:embed="rId3"/>
          <a:srcRect l="30057" t="48302" r="32422" b="-6691"/>
          <a:stretch/>
        </p:blipFill>
        <p:spPr>
          <a:xfrm>
            <a:off x="6223385" y="971142"/>
            <a:ext cx="4809598" cy="1183517"/>
          </a:xfrm>
          <a:prstGeom prst="rect">
            <a:avLst/>
          </a:prstGeom>
        </p:spPr>
      </p:pic>
      <p:pic>
        <p:nvPicPr>
          <p:cNvPr id="6" name="Picture 5" descr="Diagram, schematic&#10;&#10;Description automatically generated">
            <a:extLst>
              <a:ext uri="{FF2B5EF4-FFF2-40B4-BE49-F238E27FC236}">
                <a16:creationId xmlns:a16="http://schemas.microsoft.com/office/drawing/2014/main" id="{DCBBA3A0-ADA5-D246-A34B-4BEC058C15F4}"/>
              </a:ext>
            </a:extLst>
          </p:cNvPr>
          <p:cNvPicPr>
            <a:picLocks noChangeAspect="1"/>
          </p:cNvPicPr>
          <p:nvPr/>
        </p:nvPicPr>
        <p:blipFill rotWithShape="1">
          <a:blip r:embed="rId4"/>
          <a:srcRect l="19973" t="2538" r="22616" b="30198"/>
          <a:stretch/>
        </p:blipFill>
        <p:spPr>
          <a:xfrm>
            <a:off x="175846" y="1998665"/>
            <a:ext cx="5053447" cy="2342246"/>
          </a:xfrm>
          <a:prstGeom prst="rect">
            <a:avLst/>
          </a:prstGeom>
        </p:spPr>
      </p:pic>
      <p:sp>
        <p:nvSpPr>
          <p:cNvPr id="3" name="TextBox 2">
            <a:extLst>
              <a:ext uri="{FF2B5EF4-FFF2-40B4-BE49-F238E27FC236}">
                <a16:creationId xmlns:a16="http://schemas.microsoft.com/office/drawing/2014/main" id="{E589BC53-0004-DE46-ADAB-0D18F6EBA22F}"/>
              </a:ext>
            </a:extLst>
          </p:cNvPr>
          <p:cNvSpPr txBox="1"/>
          <p:nvPr/>
        </p:nvSpPr>
        <p:spPr>
          <a:xfrm>
            <a:off x="339969" y="164123"/>
            <a:ext cx="7447873" cy="584775"/>
          </a:xfrm>
          <a:prstGeom prst="rect">
            <a:avLst/>
          </a:prstGeom>
          <a:noFill/>
        </p:spPr>
        <p:txBody>
          <a:bodyPr wrap="none" rtlCol="0">
            <a:spAutoFit/>
          </a:bodyPr>
          <a:lstStyle/>
          <a:p>
            <a:r>
              <a:rPr lang="en-US" sz="3200" dirty="0"/>
              <a:t>How do we infer the latent parameters? </a:t>
            </a:r>
          </a:p>
        </p:txBody>
      </p:sp>
      <p:pic>
        <p:nvPicPr>
          <p:cNvPr id="11" name="Picture 10" descr="Diagram&#10;&#10;Description automatically generated">
            <a:extLst>
              <a:ext uri="{FF2B5EF4-FFF2-40B4-BE49-F238E27FC236}">
                <a16:creationId xmlns:a16="http://schemas.microsoft.com/office/drawing/2014/main" id="{6D4283DA-E17D-7A46-9E3F-5752E28689A8}"/>
              </a:ext>
            </a:extLst>
          </p:cNvPr>
          <p:cNvPicPr>
            <a:picLocks noChangeAspect="1"/>
          </p:cNvPicPr>
          <p:nvPr/>
        </p:nvPicPr>
        <p:blipFill rotWithShape="1">
          <a:blip r:embed="rId5"/>
          <a:srcRect l="23143" t="40870" r="26017" b="4889"/>
          <a:stretch/>
        </p:blipFill>
        <p:spPr>
          <a:xfrm>
            <a:off x="6178061" y="2898991"/>
            <a:ext cx="5400769" cy="942190"/>
          </a:xfrm>
          <a:prstGeom prst="rect">
            <a:avLst/>
          </a:prstGeom>
        </p:spPr>
      </p:pic>
      <p:sp>
        <p:nvSpPr>
          <p:cNvPr id="7" name="TextBox 6">
            <a:extLst>
              <a:ext uri="{FF2B5EF4-FFF2-40B4-BE49-F238E27FC236}">
                <a16:creationId xmlns:a16="http://schemas.microsoft.com/office/drawing/2014/main" id="{64F3C0B3-8466-114D-BC68-55CC821ACA98}"/>
              </a:ext>
            </a:extLst>
          </p:cNvPr>
          <p:cNvSpPr txBox="1"/>
          <p:nvPr/>
        </p:nvSpPr>
        <p:spPr>
          <a:xfrm>
            <a:off x="6223386" y="2053817"/>
            <a:ext cx="5400768" cy="923330"/>
          </a:xfrm>
          <a:prstGeom prst="rect">
            <a:avLst/>
          </a:prstGeom>
          <a:noFill/>
        </p:spPr>
        <p:txBody>
          <a:bodyPr wrap="square" rtlCol="0">
            <a:spAutoFit/>
          </a:bodyPr>
          <a:lstStyle/>
          <a:p>
            <a:r>
              <a:rPr lang="en-US" dirty="0"/>
              <a:t>Given the parameters </a:t>
            </a:r>
            <a:r>
              <a:rPr lang="el-GR" dirty="0"/>
              <a:t>α </a:t>
            </a:r>
            <a:r>
              <a:rPr lang="en-US" dirty="0"/>
              <a:t>and </a:t>
            </a:r>
            <a:r>
              <a:rPr lang="el-GR" dirty="0"/>
              <a:t>β, </a:t>
            </a:r>
            <a:r>
              <a:rPr lang="en-US" dirty="0"/>
              <a:t>the joint distribution of a topic mixture </a:t>
            </a:r>
            <a:r>
              <a:rPr lang="el-GR" dirty="0"/>
              <a:t>θ, </a:t>
            </a:r>
            <a:r>
              <a:rPr lang="en-US" dirty="0"/>
              <a:t>a set of N topics z, and a set of N words w is given by:</a:t>
            </a:r>
          </a:p>
        </p:txBody>
      </p:sp>
      <p:sp>
        <p:nvSpPr>
          <p:cNvPr id="8" name="TextBox 7">
            <a:extLst>
              <a:ext uri="{FF2B5EF4-FFF2-40B4-BE49-F238E27FC236}">
                <a16:creationId xmlns:a16="http://schemas.microsoft.com/office/drawing/2014/main" id="{A51F0525-94AB-AA4C-B7B8-E48839EC57D2}"/>
              </a:ext>
            </a:extLst>
          </p:cNvPr>
          <p:cNvSpPr txBox="1"/>
          <p:nvPr/>
        </p:nvSpPr>
        <p:spPr>
          <a:xfrm>
            <a:off x="6270277" y="4040024"/>
            <a:ext cx="6060831" cy="646331"/>
          </a:xfrm>
          <a:prstGeom prst="rect">
            <a:avLst/>
          </a:prstGeom>
          <a:noFill/>
        </p:spPr>
        <p:txBody>
          <a:bodyPr wrap="square" rtlCol="0">
            <a:spAutoFit/>
          </a:bodyPr>
          <a:lstStyle/>
          <a:p>
            <a:r>
              <a:rPr lang="en-US" dirty="0"/>
              <a:t>We marginalize over </a:t>
            </a:r>
            <a:r>
              <a:rPr lang="el-GR" dirty="0"/>
              <a:t>θ </a:t>
            </a:r>
            <a:r>
              <a:rPr lang="en-US" dirty="0"/>
              <a:t>and z in order to obtain the denominator (often referred to as the evidence)</a:t>
            </a:r>
          </a:p>
        </p:txBody>
      </p:sp>
      <p:pic>
        <p:nvPicPr>
          <p:cNvPr id="9" name="Picture 8" descr="Text&#10;&#10;Description automatically generated">
            <a:extLst>
              <a:ext uri="{FF2B5EF4-FFF2-40B4-BE49-F238E27FC236}">
                <a16:creationId xmlns:a16="http://schemas.microsoft.com/office/drawing/2014/main" id="{7011CF18-16A6-2844-9FA1-D9DD92A3A678}"/>
              </a:ext>
            </a:extLst>
          </p:cNvPr>
          <p:cNvPicPr>
            <a:picLocks noChangeAspect="1"/>
          </p:cNvPicPr>
          <p:nvPr/>
        </p:nvPicPr>
        <p:blipFill rotWithShape="1">
          <a:blip r:embed="rId6"/>
          <a:srcRect l="19896" t="48150" r="21028" b="1585"/>
          <a:stretch/>
        </p:blipFill>
        <p:spPr>
          <a:xfrm>
            <a:off x="5937737" y="5003836"/>
            <a:ext cx="5974025" cy="883022"/>
          </a:xfrm>
          <a:prstGeom prst="rect">
            <a:avLst/>
          </a:prstGeom>
        </p:spPr>
      </p:pic>
    </p:spTree>
    <p:extLst>
      <p:ext uri="{BB962C8B-B14F-4D97-AF65-F5344CB8AC3E}">
        <p14:creationId xmlns:p14="http://schemas.microsoft.com/office/powerpoint/2010/main" val="801796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F920EBD7-05B0-FA4C-A880-08356F603E3C}"/>
              </a:ext>
            </a:extLst>
          </p:cNvPr>
          <p:cNvPicPr>
            <a:picLocks noChangeAspect="1"/>
          </p:cNvPicPr>
          <p:nvPr/>
        </p:nvPicPr>
        <p:blipFill rotWithShape="1">
          <a:blip r:embed="rId3"/>
          <a:srcRect l="30057" t="48302" r="32422" b="-6691"/>
          <a:stretch/>
        </p:blipFill>
        <p:spPr>
          <a:xfrm>
            <a:off x="6223385" y="971142"/>
            <a:ext cx="4809598" cy="1183517"/>
          </a:xfrm>
          <a:prstGeom prst="rect">
            <a:avLst/>
          </a:prstGeom>
        </p:spPr>
      </p:pic>
      <p:pic>
        <p:nvPicPr>
          <p:cNvPr id="6" name="Picture 5" descr="Diagram, schematic&#10;&#10;Description automatically generated">
            <a:extLst>
              <a:ext uri="{FF2B5EF4-FFF2-40B4-BE49-F238E27FC236}">
                <a16:creationId xmlns:a16="http://schemas.microsoft.com/office/drawing/2014/main" id="{DCBBA3A0-ADA5-D246-A34B-4BEC058C15F4}"/>
              </a:ext>
            </a:extLst>
          </p:cNvPr>
          <p:cNvPicPr>
            <a:picLocks noChangeAspect="1"/>
          </p:cNvPicPr>
          <p:nvPr/>
        </p:nvPicPr>
        <p:blipFill rotWithShape="1">
          <a:blip r:embed="rId4"/>
          <a:srcRect l="19973" t="2538" r="22616" b="30198"/>
          <a:stretch/>
        </p:blipFill>
        <p:spPr>
          <a:xfrm>
            <a:off x="175846" y="1998665"/>
            <a:ext cx="5053447" cy="2342246"/>
          </a:xfrm>
          <a:prstGeom prst="rect">
            <a:avLst/>
          </a:prstGeom>
        </p:spPr>
      </p:pic>
      <p:sp>
        <p:nvSpPr>
          <p:cNvPr id="3" name="TextBox 2">
            <a:extLst>
              <a:ext uri="{FF2B5EF4-FFF2-40B4-BE49-F238E27FC236}">
                <a16:creationId xmlns:a16="http://schemas.microsoft.com/office/drawing/2014/main" id="{E589BC53-0004-DE46-ADAB-0D18F6EBA22F}"/>
              </a:ext>
            </a:extLst>
          </p:cNvPr>
          <p:cNvSpPr txBox="1"/>
          <p:nvPr/>
        </p:nvSpPr>
        <p:spPr>
          <a:xfrm>
            <a:off x="339969" y="164123"/>
            <a:ext cx="7447873" cy="584775"/>
          </a:xfrm>
          <a:prstGeom prst="rect">
            <a:avLst/>
          </a:prstGeom>
          <a:noFill/>
        </p:spPr>
        <p:txBody>
          <a:bodyPr wrap="none" rtlCol="0">
            <a:spAutoFit/>
          </a:bodyPr>
          <a:lstStyle/>
          <a:p>
            <a:r>
              <a:rPr lang="en-US" sz="3200" dirty="0"/>
              <a:t>How do we infer the latent parameters? </a:t>
            </a:r>
          </a:p>
        </p:txBody>
      </p:sp>
      <p:pic>
        <p:nvPicPr>
          <p:cNvPr id="11" name="Picture 10" descr="Diagram&#10;&#10;Description automatically generated">
            <a:extLst>
              <a:ext uri="{FF2B5EF4-FFF2-40B4-BE49-F238E27FC236}">
                <a16:creationId xmlns:a16="http://schemas.microsoft.com/office/drawing/2014/main" id="{6D4283DA-E17D-7A46-9E3F-5752E28689A8}"/>
              </a:ext>
            </a:extLst>
          </p:cNvPr>
          <p:cNvPicPr>
            <a:picLocks noChangeAspect="1"/>
          </p:cNvPicPr>
          <p:nvPr/>
        </p:nvPicPr>
        <p:blipFill rotWithShape="1">
          <a:blip r:embed="rId5"/>
          <a:srcRect l="23143" t="40870" r="26017" b="4889"/>
          <a:stretch/>
        </p:blipFill>
        <p:spPr>
          <a:xfrm>
            <a:off x="6178061" y="2898991"/>
            <a:ext cx="5400769" cy="942190"/>
          </a:xfrm>
          <a:prstGeom prst="rect">
            <a:avLst/>
          </a:prstGeom>
        </p:spPr>
      </p:pic>
      <p:sp>
        <p:nvSpPr>
          <p:cNvPr id="7" name="TextBox 6">
            <a:extLst>
              <a:ext uri="{FF2B5EF4-FFF2-40B4-BE49-F238E27FC236}">
                <a16:creationId xmlns:a16="http://schemas.microsoft.com/office/drawing/2014/main" id="{64F3C0B3-8466-114D-BC68-55CC821ACA98}"/>
              </a:ext>
            </a:extLst>
          </p:cNvPr>
          <p:cNvSpPr txBox="1"/>
          <p:nvPr/>
        </p:nvSpPr>
        <p:spPr>
          <a:xfrm>
            <a:off x="6223386" y="2053817"/>
            <a:ext cx="5400768" cy="923330"/>
          </a:xfrm>
          <a:prstGeom prst="rect">
            <a:avLst/>
          </a:prstGeom>
          <a:noFill/>
        </p:spPr>
        <p:txBody>
          <a:bodyPr wrap="square" rtlCol="0">
            <a:spAutoFit/>
          </a:bodyPr>
          <a:lstStyle/>
          <a:p>
            <a:r>
              <a:rPr lang="en-US" dirty="0"/>
              <a:t>Given the parameters </a:t>
            </a:r>
            <a:r>
              <a:rPr lang="el-GR" dirty="0"/>
              <a:t>α </a:t>
            </a:r>
            <a:r>
              <a:rPr lang="en-US" dirty="0"/>
              <a:t>and </a:t>
            </a:r>
            <a:r>
              <a:rPr lang="el-GR" dirty="0"/>
              <a:t>β, </a:t>
            </a:r>
            <a:r>
              <a:rPr lang="en-US" dirty="0"/>
              <a:t>the joint distribution of a topic mixture </a:t>
            </a:r>
            <a:r>
              <a:rPr lang="el-GR" dirty="0"/>
              <a:t>θ, </a:t>
            </a:r>
            <a:r>
              <a:rPr lang="en-US" dirty="0"/>
              <a:t>a set of N topics z, and a set of N words w is given by:</a:t>
            </a:r>
          </a:p>
        </p:txBody>
      </p:sp>
      <p:sp>
        <p:nvSpPr>
          <p:cNvPr id="8" name="TextBox 7">
            <a:extLst>
              <a:ext uri="{FF2B5EF4-FFF2-40B4-BE49-F238E27FC236}">
                <a16:creationId xmlns:a16="http://schemas.microsoft.com/office/drawing/2014/main" id="{A51F0525-94AB-AA4C-B7B8-E48839EC57D2}"/>
              </a:ext>
            </a:extLst>
          </p:cNvPr>
          <p:cNvSpPr txBox="1"/>
          <p:nvPr/>
        </p:nvSpPr>
        <p:spPr>
          <a:xfrm>
            <a:off x="6270277" y="4040024"/>
            <a:ext cx="6060831" cy="646331"/>
          </a:xfrm>
          <a:prstGeom prst="rect">
            <a:avLst/>
          </a:prstGeom>
          <a:noFill/>
        </p:spPr>
        <p:txBody>
          <a:bodyPr wrap="square" rtlCol="0">
            <a:spAutoFit/>
          </a:bodyPr>
          <a:lstStyle/>
          <a:p>
            <a:r>
              <a:rPr lang="en-US" dirty="0"/>
              <a:t>We marginalize over </a:t>
            </a:r>
            <a:r>
              <a:rPr lang="el-GR" dirty="0"/>
              <a:t>θ </a:t>
            </a:r>
            <a:r>
              <a:rPr lang="en-US" dirty="0"/>
              <a:t>and z in order to obtain the denominator (often referred to as the evidence)</a:t>
            </a:r>
          </a:p>
        </p:txBody>
      </p:sp>
      <p:pic>
        <p:nvPicPr>
          <p:cNvPr id="9" name="Picture 8" descr="Text&#10;&#10;Description automatically generated">
            <a:extLst>
              <a:ext uri="{FF2B5EF4-FFF2-40B4-BE49-F238E27FC236}">
                <a16:creationId xmlns:a16="http://schemas.microsoft.com/office/drawing/2014/main" id="{7011CF18-16A6-2844-9FA1-D9DD92A3A678}"/>
              </a:ext>
            </a:extLst>
          </p:cNvPr>
          <p:cNvPicPr>
            <a:picLocks noChangeAspect="1"/>
          </p:cNvPicPr>
          <p:nvPr/>
        </p:nvPicPr>
        <p:blipFill rotWithShape="1">
          <a:blip r:embed="rId6"/>
          <a:srcRect l="19896" t="48150" r="21028" b="1585"/>
          <a:stretch/>
        </p:blipFill>
        <p:spPr>
          <a:xfrm>
            <a:off x="5937737" y="5003836"/>
            <a:ext cx="5974025" cy="883022"/>
          </a:xfrm>
          <a:prstGeom prst="rect">
            <a:avLst/>
          </a:prstGeom>
        </p:spPr>
      </p:pic>
      <p:sp>
        <p:nvSpPr>
          <p:cNvPr id="2" name="TextBox 1">
            <a:extLst>
              <a:ext uri="{FF2B5EF4-FFF2-40B4-BE49-F238E27FC236}">
                <a16:creationId xmlns:a16="http://schemas.microsoft.com/office/drawing/2014/main" id="{9D4ED965-06AF-E144-9064-34905D49450B}"/>
              </a:ext>
            </a:extLst>
          </p:cNvPr>
          <p:cNvSpPr txBox="1"/>
          <p:nvPr/>
        </p:nvSpPr>
        <p:spPr>
          <a:xfrm>
            <a:off x="160516" y="6060985"/>
            <a:ext cx="6109761" cy="646331"/>
          </a:xfrm>
          <a:prstGeom prst="rect">
            <a:avLst/>
          </a:prstGeom>
          <a:noFill/>
        </p:spPr>
        <p:txBody>
          <a:bodyPr wrap="square" rtlCol="0">
            <a:spAutoFit/>
          </a:bodyPr>
          <a:lstStyle/>
          <a:p>
            <a:r>
              <a:rPr lang="en-US" dirty="0"/>
              <a:t>Taking the product of the marginal probabilities of single documents, we obtain the probability of a corpus:</a:t>
            </a:r>
          </a:p>
        </p:txBody>
      </p:sp>
      <p:pic>
        <p:nvPicPr>
          <p:cNvPr id="10" name="Picture 9" descr="Text&#10;&#10;Description automatically generated with medium confidence">
            <a:extLst>
              <a:ext uri="{FF2B5EF4-FFF2-40B4-BE49-F238E27FC236}">
                <a16:creationId xmlns:a16="http://schemas.microsoft.com/office/drawing/2014/main" id="{2B4FEEA8-22A5-6948-8299-27F465255593}"/>
              </a:ext>
            </a:extLst>
          </p:cNvPr>
          <p:cNvPicPr>
            <a:picLocks noChangeAspect="1"/>
          </p:cNvPicPr>
          <p:nvPr/>
        </p:nvPicPr>
        <p:blipFill rotWithShape="1">
          <a:blip r:embed="rId7"/>
          <a:srcRect l="15473" t="38597" r="16740"/>
          <a:stretch/>
        </p:blipFill>
        <p:spPr>
          <a:xfrm>
            <a:off x="6041272" y="5942640"/>
            <a:ext cx="5764995" cy="883022"/>
          </a:xfrm>
          <a:prstGeom prst="rect">
            <a:avLst/>
          </a:prstGeom>
        </p:spPr>
      </p:pic>
      <p:sp>
        <p:nvSpPr>
          <p:cNvPr id="4" name="TextBox 3">
            <a:extLst>
              <a:ext uri="{FF2B5EF4-FFF2-40B4-BE49-F238E27FC236}">
                <a16:creationId xmlns:a16="http://schemas.microsoft.com/office/drawing/2014/main" id="{51CFE21C-2933-3447-9783-414495D0BFF2}"/>
              </a:ext>
            </a:extLst>
          </p:cNvPr>
          <p:cNvSpPr txBox="1"/>
          <p:nvPr/>
        </p:nvSpPr>
        <p:spPr>
          <a:xfrm>
            <a:off x="175846" y="5757973"/>
            <a:ext cx="736099" cy="369332"/>
          </a:xfrm>
          <a:prstGeom prst="rect">
            <a:avLst/>
          </a:prstGeom>
          <a:noFill/>
        </p:spPr>
        <p:txBody>
          <a:bodyPr wrap="none" rtlCol="0">
            <a:spAutoFit/>
          </a:bodyPr>
          <a:lstStyle/>
          <a:p>
            <a:r>
              <a:rPr lang="en-US" dirty="0"/>
              <a:t>Note:</a:t>
            </a:r>
          </a:p>
        </p:txBody>
      </p:sp>
    </p:spTree>
    <p:extLst>
      <p:ext uri="{BB962C8B-B14F-4D97-AF65-F5344CB8AC3E}">
        <p14:creationId xmlns:p14="http://schemas.microsoft.com/office/powerpoint/2010/main" val="1193872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F920EBD7-05B0-FA4C-A880-08356F603E3C}"/>
              </a:ext>
            </a:extLst>
          </p:cNvPr>
          <p:cNvPicPr>
            <a:picLocks noChangeAspect="1"/>
          </p:cNvPicPr>
          <p:nvPr/>
        </p:nvPicPr>
        <p:blipFill rotWithShape="1">
          <a:blip r:embed="rId3"/>
          <a:srcRect l="30057" t="48302" r="32422" b="-6691"/>
          <a:stretch/>
        </p:blipFill>
        <p:spPr>
          <a:xfrm>
            <a:off x="6211661" y="1100096"/>
            <a:ext cx="4809598" cy="1183517"/>
          </a:xfrm>
          <a:prstGeom prst="rect">
            <a:avLst/>
          </a:prstGeom>
        </p:spPr>
      </p:pic>
      <p:pic>
        <p:nvPicPr>
          <p:cNvPr id="6" name="Picture 5" descr="Diagram, schematic&#10;&#10;Description automatically generated">
            <a:extLst>
              <a:ext uri="{FF2B5EF4-FFF2-40B4-BE49-F238E27FC236}">
                <a16:creationId xmlns:a16="http://schemas.microsoft.com/office/drawing/2014/main" id="{DCBBA3A0-ADA5-D246-A34B-4BEC058C15F4}"/>
              </a:ext>
            </a:extLst>
          </p:cNvPr>
          <p:cNvPicPr>
            <a:picLocks noChangeAspect="1"/>
          </p:cNvPicPr>
          <p:nvPr/>
        </p:nvPicPr>
        <p:blipFill rotWithShape="1">
          <a:blip r:embed="rId4"/>
          <a:srcRect l="19973" t="2538" r="22616" b="30198"/>
          <a:stretch/>
        </p:blipFill>
        <p:spPr>
          <a:xfrm>
            <a:off x="175846" y="1998665"/>
            <a:ext cx="5053447" cy="2342246"/>
          </a:xfrm>
          <a:prstGeom prst="rect">
            <a:avLst/>
          </a:prstGeom>
        </p:spPr>
      </p:pic>
      <p:sp>
        <p:nvSpPr>
          <p:cNvPr id="3" name="TextBox 2">
            <a:extLst>
              <a:ext uri="{FF2B5EF4-FFF2-40B4-BE49-F238E27FC236}">
                <a16:creationId xmlns:a16="http://schemas.microsoft.com/office/drawing/2014/main" id="{E589BC53-0004-DE46-ADAB-0D18F6EBA22F}"/>
              </a:ext>
            </a:extLst>
          </p:cNvPr>
          <p:cNvSpPr txBox="1"/>
          <p:nvPr/>
        </p:nvSpPr>
        <p:spPr>
          <a:xfrm>
            <a:off x="339969" y="164123"/>
            <a:ext cx="7447873" cy="584775"/>
          </a:xfrm>
          <a:prstGeom prst="rect">
            <a:avLst/>
          </a:prstGeom>
          <a:noFill/>
        </p:spPr>
        <p:txBody>
          <a:bodyPr wrap="none" rtlCol="0">
            <a:spAutoFit/>
          </a:bodyPr>
          <a:lstStyle/>
          <a:p>
            <a:r>
              <a:rPr lang="en-US" sz="3200" dirty="0"/>
              <a:t>How do we infer the latent parameters? </a:t>
            </a:r>
          </a:p>
        </p:txBody>
      </p:sp>
      <p:sp>
        <p:nvSpPr>
          <p:cNvPr id="4" name="Rectangle 3">
            <a:extLst>
              <a:ext uri="{FF2B5EF4-FFF2-40B4-BE49-F238E27FC236}">
                <a16:creationId xmlns:a16="http://schemas.microsoft.com/office/drawing/2014/main" id="{B91F8D88-7706-484E-8BAD-340A67D2917B}"/>
              </a:ext>
            </a:extLst>
          </p:cNvPr>
          <p:cNvSpPr/>
          <p:nvPr/>
        </p:nvSpPr>
        <p:spPr>
          <a:xfrm>
            <a:off x="5943600" y="2388548"/>
            <a:ext cx="5640527" cy="646331"/>
          </a:xfrm>
          <a:prstGeom prst="rect">
            <a:avLst/>
          </a:prstGeom>
        </p:spPr>
        <p:txBody>
          <a:bodyPr wrap="square">
            <a:spAutoFit/>
          </a:bodyPr>
          <a:lstStyle/>
          <a:p>
            <a:r>
              <a:rPr lang="en-US" dirty="0"/>
              <a:t>Problem: coupling between </a:t>
            </a:r>
            <a:r>
              <a:rPr lang="el-GR" dirty="0"/>
              <a:t>α </a:t>
            </a:r>
            <a:r>
              <a:rPr lang="en-US" dirty="0"/>
              <a:t>and </a:t>
            </a:r>
            <a:r>
              <a:rPr lang="el-GR" dirty="0"/>
              <a:t>β</a:t>
            </a:r>
            <a:r>
              <a:rPr lang="en-US" dirty="0"/>
              <a:t> makes this intractable</a:t>
            </a:r>
            <a:r>
              <a:rPr lang="el-GR" dirty="0"/>
              <a:t> </a:t>
            </a:r>
            <a:r>
              <a:rPr lang="en-US" dirty="0"/>
              <a:t>(this happens a lot in Bayesian inference)</a:t>
            </a:r>
          </a:p>
        </p:txBody>
      </p:sp>
      <p:sp>
        <p:nvSpPr>
          <p:cNvPr id="17" name="TextBox 16">
            <a:extLst>
              <a:ext uri="{FF2B5EF4-FFF2-40B4-BE49-F238E27FC236}">
                <a16:creationId xmlns:a16="http://schemas.microsoft.com/office/drawing/2014/main" id="{385DFBE8-0F9C-B949-84D5-9CB7119DA302}"/>
              </a:ext>
            </a:extLst>
          </p:cNvPr>
          <p:cNvSpPr txBox="1"/>
          <p:nvPr/>
        </p:nvSpPr>
        <p:spPr>
          <a:xfrm>
            <a:off x="5943600" y="3190079"/>
            <a:ext cx="6248400" cy="923330"/>
          </a:xfrm>
          <a:prstGeom prst="rect">
            <a:avLst/>
          </a:prstGeom>
          <a:noFill/>
        </p:spPr>
        <p:txBody>
          <a:bodyPr wrap="square" rtlCol="0">
            <a:spAutoFit/>
          </a:bodyPr>
          <a:lstStyle/>
          <a:p>
            <a:r>
              <a:rPr lang="en-US" dirty="0"/>
              <a:t>So estimate the parameters instead (many ways to do this)</a:t>
            </a:r>
          </a:p>
          <a:p>
            <a:r>
              <a:rPr lang="en-US" dirty="0"/>
              <a:t>Gibbs sampling, variational expectation-maximization, etc.</a:t>
            </a:r>
            <a:endParaRPr lang="en-US" b="1" dirty="0"/>
          </a:p>
          <a:p>
            <a:endParaRPr lang="en-US" dirty="0"/>
          </a:p>
        </p:txBody>
      </p:sp>
      <p:sp>
        <p:nvSpPr>
          <p:cNvPr id="18" name="TextBox 17">
            <a:extLst>
              <a:ext uri="{FF2B5EF4-FFF2-40B4-BE49-F238E27FC236}">
                <a16:creationId xmlns:a16="http://schemas.microsoft.com/office/drawing/2014/main" id="{7A416214-A209-EA44-89DC-D8F5007EF4F4}"/>
              </a:ext>
            </a:extLst>
          </p:cNvPr>
          <p:cNvSpPr txBox="1"/>
          <p:nvPr/>
        </p:nvSpPr>
        <p:spPr>
          <a:xfrm>
            <a:off x="5943600" y="4390408"/>
            <a:ext cx="5357446" cy="923330"/>
          </a:xfrm>
          <a:prstGeom prst="rect">
            <a:avLst/>
          </a:prstGeom>
          <a:noFill/>
        </p:spPr>
        <p:txBody>
          <a:bodyPr wrap="square" rtlCol="0">
            <a:spAutoFit/>
          </a:bodyPr>
          <a:lstStyle/>
          <a:p>
            <a:r>
              <a:rPr lang="en-US" dirty="0"/>
              <a:t>Fortunately, lots of software packages implement some flavor of these posterior estimation approaches 😁</a:t>
            </a:r>
          </a:p>
        </p:txBody>
      </p:sp>
    </p:spTree>
    <p:extLst>
      <p:ext uri="{BB962C8B-B14F-4D97-AF65-F5344CB8AC3E}">
        <p14:creationId xmlns:p14="http://schemas.microsoft.com/office/powerpoint/2010/main" val="1967522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6DF1-2357-B646-910D-AC17D6D927B1}"/>
              </a:ext>
            </a:extLst>
          </p:cNvPr>
          <p:cNvSpPr>
            <a:spLocks noGrp="1"/>
          </p:cNvSpPr>
          <p:nvPr>
            <p:ph type="title"/>
          </p:nvPr>
        </p:nvSpPr>
        <p:spPr/>
        <p:txBody>
          <a:bodyPr>
            <a:normAutofit/>
          </a:bodyPr>
          <a:lstStyle/>
          <a:p>
            <a:r>
              <a:rPr lang="en-US" sz="4000" dirty="0"/>
              <a:t>The spatial organization of cell populations is functionally relevant</a:t>
            </a:r>
          </a:p>
        </p:txBody>
      </p:sp>
      <p:sp>
        <p:nvSpPr>
          <p:cNvPr id="4" name="Slide Number Placeholder 3">
            <a:extLst>
              <a:ext uri="{FF2B5EF4-FFF2-40B4-BE49-F238E27FC236}">
                <a16:creationId xmlns:a16="http://schemas.microsoft.com/office/drawing/2014/main" id="{0CEFEF40-7319-B149-986E-A6E7F3F38F7C}"/>
              </a:ext>
            </a:extLst>
          </p:cNvPr>
          <p:cNvSpPr>
            <a:spLocks noGrp="1"/>
          </p:cNvSpPr>
          <p:nvPr>
            <p:ph type="sldNum" sz="quarter" idx="12"/>
          </p:nvPr>
        </p:nvSpPr>
        <p:spPr/>
        <p:txBody>
          <a:bodyPr/>
          <a:lstStyle/>
          <a:p>
            <a:fld id="{8B65F3FB-8B5C-174E-A98C-CDC223050D3A}" type="slidenum">
              <a:rPr lang="en-US" smtClean="0"/>
              <a:t>3</a:t>
            </a:fld>
            <a:endParaRPr lang="en-US"/>
          </a:p>
        </p:txBody>
      </p:sp>
      <p:pic>
        <p:nvPicPr>
          <p:cNvPr id="5" name="Picture 4">
            <a:extLst>
              <a:ext uri="{FF2B5EF4-FFF2-40B4-BE49-F238E27FC236}">
                <a16:creationId xmlns:a16="http://schemas.microsoft.com/office/drawing/2014/main" id="{46FA0F87-BCF5-2545-AE30-71C050F44027}"/>
              </a:ext>
            </a:extLst>
          </p:cNvPr>
          <p:cNvPicPr>
            <a:picLocks noChangeAspect="1"/>
          </p:cNvPicPr>
          <p:nvPr/>
        </p:nvPicPr>
        <p:blipFill>
          <a:blip r:embed="rId3"/>
          <a:stretch>
            <a:fillRect/>
          </a:stretch>
        </p:blipFill>
        <p:spPr>
          <a:xfrm>
            <a:off x="320407" y="2177366"/>
            <a:ext cx="6186933" cy="3661574"/>
          </a:xfrm>
          <a:prstGeom prst="rect">
            <a:avLst/>
          </a:prstGeom>
        </p:spPr>
      </p:pic>
      <p:sp>
        <p:nvSpPr>
          <p:cNvPr id="6" name="TextBox 5">
            <a:extLst>
              <a:ext uri="{FF2B5EF4-FFF2-40B4-BE49-F238E27FC236}">
                <a16:creationId xmlns:a16="http://schemas.microsoft.com/office/drawing/2014/main" id="{AF149D15-C7DC-E54E-A0E7-E24BD7D23526}"/>
              </a:ext>
            </a:extLst>
          </p:cNvPr>
          <p:cNvSpPr txBox="1"/>
          <p:nvPr/>
        </p:nvSpPr>
        <p:spPr>
          <a:xfrm>
            <a:off x="6860101" y="2546698"/>
            <a:ext cx="5331899" cy="1200329"/>
          </a:xfrm>
          <a:prstGeom prst="rect">
            <a:avLst/>
          </a:prstGeom>
          <a:noFill/>
        </p:spPr>
        <p:txBody>
          <a:bodyPr wrap="square" rtlCol="0">
            <a:spAutoFit/>
          </a:bodyPr>
          <a:lstStyle/>
          <a:p>
            <a:r>
              <a:rPr lang="en-US" b="1" dirty="0"/>
              <a:t>Tumor microenvironment</a:t>
            </a:r>
          </a:p>
          <a:p>
            <a:r>
              <a:rPr lang="en-US" dirty="0"/>
              <a:t>Understanding interactions between neoplastic and non-neoplastic cells can impact clinically relevant outcomes</a:t>
            </a:r>
          </a:p>
        </p:txBody>
      </p:sp>
      <p:sp>
        <p:nvSpPr>
          <p:cNvPr id="7" name="TextBox 6">
            <a:extLst>
              <a:ext uri="{FF2B5EF4-FFF2-40B4-BE49-F238E27FC236}">
                <a16:creationId xmlns:a16="http://schemas.microsoft.com/office/drawing/2014/main" id="{2EF455B8-BC1D-BA4B-8B00-283F6F6F1C6D}"/>
              </a:ext>
            </a:extLst>
          </p:cNvPr>
          <p:cNvSpPr txBox="1"/>
          <p:nvPr/>
        </p:nvSpPr>
        <p:spPr>
          <a:xfrm>
            <a:off x="666071" y="6509793"/>
            <a:ext cx="1505540" cy="276999"/>
          </a:xfrm>
          <a:prstGeom prst="rect">
            <a:avLst/>
          </a:prstGeom>
          <a:noFill/>
        </p:spPr>
        <p:txBody>
          <a:bodyPr wrap="none" rtlCol="0">
            <a:spAutoFit/>
          </a:bodyPr>
          <a:lstStyle/>
          <a:p>
            <a:r>
              <a:rPr lang="en-US" sz="1200" dirty="0" err="1"/>
              <a:t>Polidoro</a:t>
            </a:r>
            <a:r>
              <a:rPr lang="en-US" sz="1200" dirty="0"/>
              <a:t> </a:t>
            </a:r>
            <a:r>
              <a:rPr lang="en-US" sz="1200" i="1" dirty="0"/>
              <a:t>et al. </a:t>
            </a:r>
            <a:r>
              <a:rPr lang="en-US" sz="1200" dirty="0"/>
              <a:t>2020</a:t>
            </a:r>
          </a:p>
        </p:txBody>
      </p:sp>
      <p:sp>
        <p:nvSpPr>
          <p:cNvPr id="3" name="TextBox 2">
            <a:extLst>
              <a:ext uri="{FF2B5EF4-FFF2-40B4-BE49-F238E27FC236}">
                <a16:creationId xmlns:a16="http://schemas.microsoft.com/office/drawing/2014/main" id="{D9677070-DBEF-3847-895E-FF80C75E9FAF}"/>
              </a:ext>
            </a:extLst>
          </p:cNvPr>
          <p:cNvSpPr txBox="1"/>
          <p:nvPr/>
        </p:nvSpPr>
        <p:spPr>
          <a:xfrm>
            <a:off x="6860101" y="2177366"/>
            <a:ext cx="1146468" cy="369332"/>
          </a:xfrm>
          <a:prstGeom prst="rect">
            <a:avLst/>
          </a:prstGeom>
          <a:noFill/>
        </p:spPr>
        <p:txBody>
          <a:bodyPr wrap="none" rtlCol="0">
            <a:spAutoFit/>
          </a:bodyPr>
          <a:lstStyle/>
          <a:p>
            <a:r>
              <a:rPr lang="en-US" dirty="0"/>
              <a:t>Example:</a:t>
            </a:r>
          </a:p>
        </p:txBody>
      </p:sp>
      <p:sp>
        <p:nvSpPr>
          <p:cNvPr id="8" name="TextBox 7">
            <a:extLst>
              <a:ext uri="{FF2B5EF4-FFF2-40B4-BE49-F238E27FC236}">
                <a16:creationId xmlns:a16="http://schemas.microsoft.com/office/drawing/2014/main" id="{1F86AAE3-8573-2844-A241-36055F97B52E}"/>
              </a:ext>
            </a:extLst>
          </p:cNvPr>
          <p:cNvSpPr txBox="1"/>
          <p:nvPr/>
        </p:nvSpPr>
        <p:spPr>
          <a:xfrm>
            <a:off x="6860101" y="4300011"/>
            <a:ext cx="3621504" cy="369332"/>
          </a:xfrm>
          <a:prstGeom prst="rect">
            <a:avLst/>
          </a:prstGeom>
          <a:noFill/>
        </p:spPr>
        <p:txBody>
          <a:bodyPr wrap="none" rtlCol="0">
            <a:spAutoFit/>
          </a:bodyPr>
          <a:lstStyle/>
          <a:p>
            <a:r>
              <a:rPr lang="en-US" dirty="0"/>
              <a:t>Other examples you can think of?</a:t>
            </a:r>
          </a:p>
        </p:txBody>
      </p:sp>
    </p:spTree>
    <p:extLst>
      <p:ext uri="{BB962C8B-B14F-4D97-AF65-F5344CB8AC3E}">
        <p14:creationId xmlns:p14="http://schemas.microsoft.com/office/powerpoint/2010/main" val="2875296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C64ABF3-D5C3-BA4D-BF0B-6A7A099B96BC}"/>
              </a:ext>
            </a:extLst>
          </p:cNvPr>
          <p:cNvPicPr>
            <a:picLocks noChangeAspect="1"/>
          </p:cNvPicPr>
          <p:nvPr/>
        </p:nvPicPr>
        <p:blipFill>
          <a:blip r:embed="rId3"/>
          <a:stretch>
            <a:fillRect/>
          </a:stretch>
        </p:blipFill>
        <p:spPr>
          <a:xfrm>
            <a:off x="1873250" y="57150"/>
            <a:ext cx="8445500" cy="6743700"/>
          </a:xfrm>
          <a:prstGeom prst="rect">
            <a:avLst/>
          </a:prstGeom>
        </p:spPr>
      </p:pic>
      <p:sp>
        <p:nvSpPr>
          <p:cNvPr id="6" name="TextBox 5">
            <a:extLst>
              <a:ext uri="{FF2B5EF4-FFF2-40B4-BE49-F238E27FC236}">
                <a16:creationId xmlns:a16="http://schemas.microsoft.com/office/drawing/2014/main" id="{C22B7E56-92EE-5246-AB39-C060B69AF5A2}"/>
              </a:ext>
            </a:extLst>
          </p:cNvPr>
          <p:cNvSpPr txBox="1"/>
          <p:nvPr/>
        </p:nvSpPr>
        <p:spPr>
          <a:xfrm>
            <a:off x="0" y="6154519"/>
            <a:ext cx="2274277" cy="646331"/>
          </a:xfrm>
          <a:prstGeom prst="rect">
            <a:avLst/>
          </a:prstGeom>
          <a:noFill/>
        </p:spPr>
        <p:txBody>
          <a:bodyPr wrap="square" rtlCol="0">
            <a:spAutoFit/>
          </a:bodyPr>
          <a:lstStyle/>
          <a:p>
            <a:r>
              <a:rPr lang="en-US" sz="1200" dirty="0"/>
              <a:t>Prof. David </a:t>
            </a:r>
            <a:r>
              <a:rPr lang="en-US" sz="1200" dirty="0" err="1"/>
              <a:t>Blei</a:t>
            </a:r>
            <a:r>
              <a:rPr lang="en-US" sz="1200" dirty="0"/>
              <a:t> - Variational Inference: Foundations and Innovations</a:t>
            </a:r>
          </a:p>
        </p:txBody>
      </p:sp>
    </p:spTree>
    <p:extLst>
      <p:ext uri="{BB962C8B-B14F-4D97-AF65-F5344CB8AC3E}">
        <p14:creationId xmlns:p14="http://schemas.microsoft.com/office/powerpoint/2010/main" val="2315155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E25954-19EC-AD4F-AA19-3AAABB8A51AF}"/>
              </a:ext>
            </a:extLst>
          </p:cNvPr>
          <p:cNvSpPr txBox="1"/>
          <p:nvPr/>
        </p:nvSpPr>
        <p:spPr>
          <a:xfrm>
            <a:off x="3010608" y="80743"/>
            <a:ext cx="6954008" cy="646331"/>
          </a:xfrm>
          <a:prstGeom prst="rect">
            <a:avLst/>
          </a:prstGeom>
          <a:noFill/>
        </p:spPr>
        <p:txBody>
          <a:bodyPr wrap="square" rtlCol="0">
            <a:spAutoFit/>
          </a:bodyPr>
          <a:lstStyle/>
          <a:p>
            <a:r>
              <a:rPr lang="en-US" dirty="0"/>
              <a:t>Problematic coupling between </a:t>
            </a:r>
            <a:r>
              <a:rPr lang="el-GR" dirty="0"/>
              <a:t>α </a:t>
            </a:r>
            <a:r>
              <a:rPr lang="en-US" dirty="0"/>
              <a:t>and </a:t>
            </a:r>
            <a:r>
              <a:rPr lang="el-GR" dirty="0"/>
              <a:t>β </a:t>
            </a:r>
            <a:r>
              <a:rPr lang="en-US" dirty="0"/>
              <a:t>arises due to edges between </a:t>
            </a:r>
            <a:r>
              <a:rPr lang="el-GR" dirty="0"/>
              <a:t>α </a:t>
            </a:r>
            <a:r>
              <a:rPr lang="en-US" dirty="0"/>
              <a:t>and </a:t>
            </a:r>
            <a:r>
              <a:rPr lang="el-GR" dirty="0"/>
              <a:t>β</a:t>
            </a:r>
            <a:r>
              <a:rPr lang="en-US" dirty="0"/>
              <a:t>, z, and w. Drop these edges and w node</a:t>
            </a:r>
          </a:p>
        </p:txBody>
      </p:sp>
      <p:pic>
        <p:nvPicPr>
          <p:cNvPr id="6" name="Picture 5" descr="Text&#10;&#10;Description automatically generated">
            <a:extLst>
              <a:ext uri="{FF2B5EF4-FFF2-40B4-BE49-F238E27FC236}">
                <a16:creationId xmlns:a16="http://schemas.microsoft.com/office/drawing/2014/main" id="{D03DBAE4-A526-FF46-A1F3-20B3EA9D065B}"/>
              </a:ext>
            </a:extLst>
          </p:cNvPr>
          <p:cNvPicPr>
            <a:picLocks noChangeAspect="1"/>
          </p:cNvPicPr>
          <p:nvPr/>
        </p:nvPicPr>
        <p:blipFill rotWithShape="1">
          <a:blip r:embed="rId2"/>
          <a:srcRect t="15576"/>
          <a:stretch/>
        </p:blipFill>
        <p:spPr>
          <a:xfrm>
            <a:off x="2248903" y="2744639"/>
            <a:ext cx="3102008" cy="732650"/>
          </a:xfrm>
          <a:prstGeom prst="rect">
            <a:avLst/>
          </a:prstGeom>
        </p:spPr>
      </p:pic>
      <p:pic>
        <p:nvPicPr>
          <p:cNvPr id="7" name="Picture 6" descr="Diagram&#10;&#10;Description automatically generated">
            <a:extLst>
              <a:ext uri="{FF2B5EF4-FFF2-40B4-BE49-F238E27FC236}">
                <a16:creationId xmlns:a16="http://schemas.microsoft.com/office/drawing/2014/main" id="{76F68551-681D-A94C-AA24-81C22513C7A3}"/>
              </a:ext>
            </a:extLst>
          </p:cNvPr>
          <p:cNvPicPr>
            <a:picLocks noChangeAspect="1"/>
          </p:cNvPicPr>
          <p:nvPr/>
        </p:nvPicPr>
        <p:blipFill rotWithShape="1">
          <a:blip r:embed="rId3"/>
          <a:srcRect l="23268" t="46752" r="25091"/>
          <a:stretch/>
        </p:blipFill>
        <p:spPr>
          <a:xfrm>
            <a:off x="7129771" y="2687690"/>
            <a:ext cx="4333058" cy="730580"/>
          </a:xfrm>
          <a:prstGeom prst="rect">
            <a:avLst/>
          </a:prstGeom>
        </p:spPr>
      </p:pic>
      <p:sp>
        <p:nvSpPr>
          <p:cNvPr id="8" name="TextBox 7">
            <a:extLst>
              <a:ext uri="{FF2B5EF4-FFF2-40B4-BE49-F238E27FC236}">
                <a16:creationId xmlns:a16="http://schemas.microsoft.com/office/drawing/2014/main" id="{8772EE20-2D89-B840-86C3-651971F58A27}"/>
              </a:ext>
            </a:extLst>
          </p:cNvPr>
          <p:cNvSpPr txBox="1"/>
          <p:nvPr/>
        </p:nvSpPr>
        <p:spPr>
          <a:xfrm>
            <a:off x="1859180" y="3418270"/>
            <a:ext cx="4381161" cy="523220"/>
          </a:xfrm>
          <a:prstGeom prst="rect">
            <a:avLst/>
          </a:prstGeom>
          <a:noFill/>
        </p:spPr>
        <p:txBody>
          <a:bodyPr wrap="square" rtlCol="0">
            <a:spAutoFit/>
          </a:bodyPr>
          <a:lstStyle/>
          <a:p>
            <a:r>
              <a:rPr lang="en-US" sz="1400" dirty="0"/>
              <a:t>Dirichlet parameter </a:t>
            </a:r>
            <a:r>
              <a:rPr lang="el-GR" sz="1400" dirty="0"/>
              <a:t>γ </a:t>
            </a:r>
            <a:r>
              <a:rPr lang="en-US" sz="1400" dirty="0"/>
              <a:t>and the multinomial parameters (</a:t>
            </a:r>
            <a:r>
              <a:rPr lang="el-GR" sz="1400" dirty="0"/>
              <a:t>φ1,...,φ</a:t>
            </a:r>
            <a:r>
              <a:rPr lang="en-US" sz="1400" dirty="0"/>
              <a:t>N) are now free variational parameters</a:t>
            </a:r>
          </a:p>
        </p:txBody>
      </p:sp>
      <p:pic>
        <p:nvPicPr>
          <p:cNvPr id="10" name="Picture 9" descr="A picture containing text&#10;&#10;Description automatically generated">
            <a:extLst>
              <a:ext uri="{FF2B5EF4-FFF2-40B4-BE49-F238E27FC236}">
                <a16:creationId xmlns:a16="http://schemas.microsoft.com/office/drawing/2014/main" id="{18724F89-AECB-384D-B676-E422AF25D86E}"/>
              </a:ext>
            </a:extLst>
          </p:cNvPr>
          <p:cNvPicPr>
            <a:picLocks noChangeAspect="1"/>
          </p:cNvPicPr>
          <p:nvPr/>
        </p:nvPicPr>
        <p:blipFill>
          <a:blip r:embed="rId4"/>
          <a:stretch>
            <a:fillRect/>
          </a:stretch>
        </p:blipFill>
        <p:spPr>
          <a:xfrm>
            <a:off x="3445962" y="5549926"/>
            <a:ext cx="6083300" cy="990600"/>
          </a:xfrm>
          <a:prstGeom prst="rect">
            <a:avLst/>
          </a:prstGeom>
        </p:spPr>
      </p:pic>
      <p:sp>
        <p:nvSpPr>
          <p:cNvPr id="11" name="TextBox 10">
            <a:extLst>
              <a:ext uri="{FF2B5EF4-FFF2-40B4-BE49-F238E27FC236}">
                <a16:creationId xmlns:a16="http://schemas.microsoft.com/office/drawing/2014/main" id="{1DA69F91-C797-5542-AAF0-64EF2DEDE96E}"/>
              </a:ext>
            </a:extLst>
          </p:cNvPr>
          <p:cNvSpPr txBox="1"/>
          <p:nvPr/>
        </p:nvSpPr>
        <p:spPr>
          <a:xfrm>
            <a:off x="3010608" y="4404733"/>
            <a:ext cx="6535380" cy="923330"/>
          </a:xfrm>
          <a:prstGeom prst="rect">
            <a:avLst/>
          </a:prstGeom>
          <a:noFill/>
        </p:spPr>
        <p:txBody>
          <a:bodyPr wrap="square" rtlCol="0">
            <a:spAutoFit/>
          </a:bodyPr>
          <a:lstStyle/>
          <a:p>
            <a:r>
              <a:rPr lang="en-US" dirty="0"/>
              <a:t>Optimizing values of the variational parameters are found by minimizing the </a:t>
            </a:r>
            <a:r>
              <a:rPr lang="en-US" b="1" dirty="0" err="1"/>
              <a:t>Kullback</a:t>
            </a:r>
            <a:r>
              <a:rPr lang="en-US" b="1" dirty="0"/>
              <a:t> </a:t>
            </a:r>
            <a:r>
              <a:rPr lang="en-US" b="1" dirty="0" err="1"/>
              <a:t>Leibler</a:t>
            </a:r>
            <a:r>
              <a:rPr lang="en-US" b="1" dirty="0"/>
              <a:t> (KL) divergence </a:t>
            </a:r>
            <a:r>
              <a:rPr lang="en-US" dirty="0"/>
              <a:t>between the variational distribution and the true posterior p(</a:t>
            </a:r>
            <a:r>
              <a:rPr lang="el-GR" dirty="0"/>
              <a:t>θ, </a:t>
            </a:r>
            <a:r>
              <a:rPr lang="en-US" dirty="0" err="1"/>
              <a:t>z|w</a:t>
            </a:r>
            <a:r>
              <a:rPr lang="en-US" dirty="0"/>
              <a:t>,</a:t>
            </a:r>
            <a:r>
              <a:rPr lang="el-GR" dirty="0" err="1"/>
              <a:t>α,β</a:t>
            </a:r>
            <a:r>
              <a:rPr lang="el-GR" dirty="0"/>
              <a:t>)</a:t>
            </a:r>
            <a:endParaRPr lang="en-US" dirty="0"/>
          </a:p>
        </p:txBody>
      </p:sp>
      <p:pic>
        <p:nvPicPr>
          <p:cNvPr id="3" name="Picture 2" descr="Diagram, shape, rectangle&#10;&#10;Description automatically generated">
            <a:extLst>
              <a:ext uri="{FF2B5EF4-FFF2-40B4-BE49-F238E27FC236}">
                <a16:creationId xmlns:a16="http://schemas.microsoft.com/office/drawing/2014/main" id="{8876219E-2BFF-3E4B-A462-67CEE0E74801}"/>
              </a:ext>
            </a:extLst>
          </p:cNvPr>
          <p:cNvPicPr>
            <a:picLocks noChangeAspect="1"/>
          </p:cNvPicPr>
          <p:nvPr/>
        </p:nvPicPr>
        <p:blipFill>
          <a:blip r:embed="rId5"/>
          <a:stretch>
            <a:fillRect/>
          </a:stretch>
        </p:blipFill>
        <p:spPr>
          <a:xfrm>
            <a:off x="2784903" y="888336"/>
            <a:ext cx="1791404" cy="1784769"/>
          </a:xfrm>
          <a:prstGeom prst="rect">
            <a:avLst/>
          </a:prstGeom>
        </p:spPr>
      </p:pic>
      <p:pic>
        <p:nvPicPr>
          <p:cNvPr id="13" name="Picture 12" descr="Diagram, schematic&#10;&#10;Description automatically generated">
            <a:extLst>
              <a:ext uri="{FF2B5EF4-FFF2-40B4-BE49-F238E27FC236}">
                <a16:creationId xmlns:a16="http://schemas.microsoft.com/office/drawing/2014/main" id="{A6CFD48D-B027-DA4A-9F34-0254B6BC02D4}"/>
              </a:ext>
            </a:extLst>
          </p:cNvPr>
          <p:cNvPicPr>
            <a:picLocks noChangeAspect="1"/>
          </p:cNvPicPr>
          <p:nvPr/>
        </p:nvPicPr>
        <p:blipFill rotWithShape="1">
          <a:blip r:embed="rId6"/>
          <a:srcRect l="19973" t="2538" r="22616" b="30198"/>
          <a:stretch/>
        </p:blipFill>
        <p:spPr>
          <a:xfrm>
            <a:off x="7615695" y="933240"/>
            <a:ext cx="3094591" cy="1434327"/>
          </a:xfrm>
          <a:prstGeom prst="rect">
            <a:avLst/>
          </a:prstGeom>
        </p:spPr>
      </p:pic>
    </p:spTree>
    <p:extLst>
      <p:ext uri="{BB962C8B-B14F-4D97-AF65-F5344CB8AC3E}">
        <p14:creationId xmlns:p14="http://schemas.microsoft.com/office/powerpoint/2010/main" val="1975521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Diagram, schematic&#10;&#10;Description automatically generated">
            <a:extLst>
              <a:ext uri="{FF2B5EF4-FFF2-40B4-BE49-F238E27FC236}">
                <a16:creationId xmlns:a16="http://schemas.microsoft.com/office/drawing/2014/main" id="{A70A6C42-4922-294D-BCAE-BA8F1E34F06A}"/>
              </a:ext>
            </a:extLst>
          </p:cNvPr>
          <p:cNvPicPr>
            <a:picLocks noChangeAspect="1"/>
          </p:cNvPicPr>
          <p:nvPr/>
        </p:nvPicPr>
        <p:blipFill>
          <a:blip r:embed="rId2"/>
          <a:stretch>
            <a:fillRect/>
          </a:stretch>
        </p:blipFill>
        <p:spPr>
          <a:xfrm>
            <a:off x="1692981" y="0"/>
            <a:ext cx="8806037" cy="6858000"/>
          </a:xfrm>
          <a:prstGeom prst="rect">
            <a:avLst/>
          </a:prstGeom>
        </p:spPr>
      </p:pic>
      <p:sp>
        <p:nvSpPr>
          <p:cNvPr id="7" name="TextBox 6">
            <a:extLst>
              <a:ext uri="{FF2B5EF4-FFF2-40B4-BE49-F238E27FC236}">
                <a16:creationId xmlns:a16="http://schemas.microsoft.com/office/drawing/2014/main" id="{8C2E1BA6-274F-B849-AF23-F6B342E29223}"/>
              </a:ext>
            </a:extLst>
          </p:cNvPr>
          <p:cNvSpPr txBox="1"/>
          <p:nvPr/>
        </p:nvSpPr>
        <p:spPr>
          <a:xfrm>
            <a:off x="0" y="6154519"/>
            <a:ext cx="2274277" cy="646331"/>
          </a:xfrm>
          <a:prstGeom prst="rect">
            <a:avLst/>
          </a:prstGeom>
          <a:noFill/>
        </p:spPr>
        <p:txBody>
          <a:bodyPr wrap="square" rtlCol="0">
            <a:spAutoFit/>
          </a:bodyPr>
          <a:lstStyle/>
          <a:p>
            <a:r>
              <a:rPr lang="en-US" sz="1200" dirty="0"/>
              <a:t>Prof. David </a:t>
            </a:r>
            <a:r>
              <a:rPr lang="en-US" sz="1200" dirty="0" err="1"/>
              <a:t>Blei</a:t>
            </a:r>
            <a:r>
              <a:rPr lang="en-US" sz="1200" dirty="0"/>
              <a:t> - Variational Inference: Foundations and Innovations</a:t>
            </a:r>
          </a:p>
        </p:txBody>
      </p:sp>
    </p:spTree>
    <p:extLst>
      <p:ext uri="{BB962C8B-B14F-4D97-AF65-F5344CB8AC3E}">
        <p14:creationId xmlns:p14="http://schemas.microsoft.com/office/powerpoint/2010/main" val="4263224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8F71177-CDBB-F241-8C3C-4EBA28B2B65D}"/>
              </a:ext>
            </a:extLst>
          </p:cNvPr>
          <p:cNvPicPr>
            <a:picLocks noChangeAspect="1"/>
          </p:cNvPicPr>
          <p:nvPr/>
        </p:nvPicPr>
        <p:blipFill>
          <a:blip r:embed="rId3"/>
          <a:stretch>
            <a:fillRect/>
          </a:stretch>
        </p:blipFill>
        <p:spPr>
          <a:xfrm>
            <a:off x="1502434" y="0"/>
            <a:ext cx="9187132" cy="6858000"/>
          </a:xfrm>
          <a:prstGeom prst="rect">
            <a:avLst/>
          </a:prstGeom>
        </p:spPr>
      </p:pic>
    </p:spTree>
    <p:extLst>
      <p:ext uri="{BB962C8B-B14F-4D97-AF65-F5344CB8AC3E}">
        <p14:creationId xmlns:p14="http://schemas.microsoft.com/office/powerpoint/2010/main" val="1778100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2DBF-C2E6-B24C-B784-542CD797B2D1}"/>
              </a:ext>
            </a:extLst>
          </p:cNvPr>
          <p:cNvSpPr>
            <a:spLocks noGrp="1"/>
          </p:cNvSpPr>
          <p:nvPr>
            <p:ph type="title"/>
          </p:nvPr>
        </p:nvSpPr>
        <p:spPr/>
        <p:txBody>
          <a:bodyPr/>
          <a:lstStyle/>
          <a:p>
            <a:r>
              <a:rPr lang="en-US" dirty="0"/>
              <a:t>Why does this even work?</a:t>
            </a:r>
          </a:p>
        </p:txBody>
      </p:sp>
      <p:pic>
        <p:nvPicPr>
          <p:cNvPr id="5" name="Picture 4" descr="Text, whiteboard&#10;&#10;Description automatically generated">
            <a:extLst>
              <a:ext uri="{FF2B5EF4-FFF2-40B4-BE49-F238E27FC236}">
                <a16:creationId xmlns:a16="http://schemas.microsoft.com/office/drawing/2014/main" id="{C9D507F4-154C-D34C-8662-739A4E78BF08}"/>
              </a:ext>
            </a:extLst>
          </p:cNvPr>
          <p:cNvPicPr>
            <a:picLocks noChangeAspect="1"/>
          </p:cNvPicPr>
          <p:nvPr/>
        </p:nvPicPr>
        <p:blipFill>
          <a:blip r:embed="rId3"/>
          <a:stretch>
            <a:fillRect/>
          </a:stretch>
        </p:blipFill>
        <p:spPr>
          <a:xfrm>
            <a:off x="3505200" y="2024081"/>
            <a:ext cx="5181600" cy="927100"/>
          </a:xfrm>
          <a:prstGeom prst="rect">
            <a:avLst/>
          </a:prstGeom>
        </p:spPr>
      </p:pic>
      <p:sp>
        <p:nvSpPr>
          <p:cNvPr id="4" name="TextBox 3">
            <a:extLst>
              <a:ext uri="{FF2B5EF4-FFF2-40B4-BE49-F238E27FC236}">
                <a16:creationId xmlns:a16="http://schemas.microsoft.com/office/drawing/2014/main" id="{DC7A7A55-CAFF-B248-A5EC-D9E94EF06850}"/>
              </a:ext>
            </a:extLst>
          </p:cNvPr>
          <p:cNvSpPr txBox="1"/>
          <p:nvPr/>
        </p:nvSpPr>
        <p:spPr>
          <a:xfrm>
            <a:off x="2972431" y="3168156"/>
            <a:ext cx="6124677" cy="369332"/>
          </a:xfrm>
          <a:prstGeom prst="rect">
            <a:avLst/>
          </a:prstGeom>
          <a:noFill/>
        </p:spPr>
        <p:txBody>
          <a:bodyPr wrap="square" rtlCol="0">
            <a:spAutoFit/>
          </a:bodyPr>
          <a:lstStyle/>
          <a:p>
            <a:r>
              <a:rPr lang="en-US" dirty="0"/>
              <a:t>What configurations of latent variables make this large?</a:t>
            </a:r>
          </a:p>
        </p:txBody>
      </p:sp>
      <p:sp>
        <p:nvSpPr>
          <p:cNvPr id="9" name="TextBox 8">
            <a:extLst>
              <a:ext uri="{FF2B5EF4-FFF2-40B4-BE49-F238E27FC236}">
                <a16:creationId xmlns:a16="http://schemas.microsoft.com/office/drawing/2014/main" id="{5764D7D8-341D-504D-B6EE-9EA6870C334D}"/>
              </a:ext>
            </a:extLst>
          </p:cNvPr>
          <p:cNvSpPr txBox="1"/>
          <p:nvPr/>
        </p:nvSpPr>
        <p:spPr>
          <a:xfrm>
            <a:off x="2972431" y="3537488"/>
            <a:ext cx="8106706" cy="369332"/>
          </a:xfrm>
          <a:prstGeom prst="rect">
            <a:avLst/>
          </a:prstGeom>
          <a:noFill/>
        </p:spPr>
        <p:txBody>
          <a:bodyPr wrap="none" rtlCol="0">
            <a:spAutoFit/>
          </a:bodyPr>
          <a:lstStyle/>
          <a:p>
            <a:r>
              <a:rPr lang="en-US" dirty="0"/>
              <a:t>In other words, what characteristics of </a:t>
            </a:r>
            <a:r>
              <a:rPr lang="el-GR" dirty="0"/>
              <a:t>β</a:t>
            </a:r>
            <a:r>
              <a:rPr lang="en-US" dirty="0"/>
              <a:t>, </a:t>
            </a:r>
            <a:r>
              <a:rPr lang="el-GR" dirty="0"/>
              <a:t>θ</a:t>
            </a:r>
            <a:r>
              <a:rPr lang="en-US" dirty="0"/>
              <a:t>, and </a:t>
            </a:r>
            <a:r>
              <a:rPr lang="el-GR" dirty="0"/>
              <a:t>α</a:t>
            </a:r>
            <a:r>
              <a:rPr lang="en-US" dirty="0"/>
              <a:t> lead to large probabilities?  </a:t>
            </a:r>
          </a:p>
        </p:txBody>
      </p:sp>
      <p:pic>
        <p:nvPicPr>
          <p:cNvPr id="10" name="Picture 9" descr="Diagram, schematic&#10;&#10;Description automatically generated">
            <a:extLst>
              <a:ext uri="{FF2B5EF4-FFF2-40B4-BE49-F238E27FC236}">
                <a16:creationId xmlns:a16="http://schemas.microsoft.com/office/drawing/2014/main" id="{D88DBAC7-A5A7-5646-8BF9-17DFAD409143}"/>
              </a:ext>
            </a:extLst>
          </p:cNvPr>
          <p:cNvPicPr>
            <a:picLocks noChangeAspect="1"/>
          </p:cNvPicPr>
          <p:nvPr/>
        </p:nvPicPr>
        <p:blipFill rotWithShape="1">
          <a:blip r:embed="rId4"/>
          <a:srcRect l="19973" t="2538" r="22616" b="30198"/>
          <a:stretch/>
        </p:blipFill>
        <p:spPr>
          <a:xfrm>
            <a:off x="8871956" y="1444667"/>
            <a:ext cx="3320044" cy="1538823"/>
          </a:xfrm>
          <a:prstGeom prst="rect">
            <a:avLst/>
          </a:prstGeom>
        </p:spPr>
      </p:pic>
      <p:sp>
        <p:nvSpPr>
          <p:cNvPr id="12" name="TextBox 11">
            <a:extLst>
              <a:ext uri="{FF2B5EF4-FFF2-40B4-BE49-F238E27FC236}">
                <a16:creationId xmlns:a16="http://schemas.microsoft.com/office/drawing/2014/main" id="{3492EEFB-A742-C243-A2E7-4BA9EE64ABE6}"/>
              </a:ext>
            </a:extLst>
          </p:cNvPr>
          <p:cNvSpPr txBox="1"/>
          <p:nvPr/>
        </p:nvSpPr>
        <p:spPr>
          <a:xfrm>
            <a:off x="84895" y="2152423"/>
            <a:ext cx="3070071" cy="369332"/>
          </a:xfrm>
          <a:prstGeom prst="rect">
            <a:avLst/>
          </a:prstGeom>
          <a:noFill/>
        </p:spPr>
        <p:txBody>
          <a:bodyPr wrap="none" rtlCol="0">
            <a:spAutoFit/>
          </a:bodyPr>
          <a:lstStyle/>
          <a:p>
            <a:r>
              <a:rPr lang="en-US" dirty="0"/>
              <a:t>Joint distribution, our model:</a:t>
            </a:r>
          </a:p>
        </p:txBody>
      </p:sp>
    </p:spTree>
    <p:extLst>
      <p:ext uri="{BB962C8B-B14F-4D97-AF65-F5344CB8AC3E}">
        <p14:creationId xmlns:p14="http://schemas.microsoft.com/office/powerpoint/2010/main" val="2895714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2DBF-C2E6-B24C-B784-542CD797B2D1}"/>
              </a:ext>
            </a:extLst>
          </p:cNvPr>
          <p:cNvSpPr>
            <a:spLocks noGrp="1"/>
          </p:cNvSpPr>
          <p:nvPr>
            <p:ph type="title"/>
          </p:nvPr>
        </p:nvSpPr>
        <p:spPr/>
        <p:txBody>
          <a:bodyPr/>
          <a:lstStyle/>
          <a:p>
            <a:r>
              <a:rPr lang="en-US" dirty="0"/>
              <a:t>Why does this even work?</a:t>
            </a:r>
          </a:p>
        </p:txBody>
      </p:sp>
      <p:sp>
        <p:nvSpPr>
          <p:cNvPr id="7" name="TextBox 6">
            <a:extLst>
              <a:ext uri="{FF2B5EF4-FFF2-40B4-BE49-F238E27FC236}">
                <a16:creationId xmlns:a16="http://schemas.microsoft.com/office/drawing/2014/main" id="{DAA71696-2040-5445-BC37-C5406E3572CB}"/>
              </a:ext>
            </a:extLst>
          </p:cNvPr>
          <p:cNvSpPr txBox="1"/>
          <p:nvPr/>
        </p:nvSpPr>
        <p:spPr>
          <a:xfrm>
            <a:off x="1858260" y="3764676"/>
            <a:ext cx="9009185" cy="1754326"/>
          </a:xfrm>
          <a:prstGeom prst="rect">
            <a:avLst/>
          </a:prstGeom>
          <a:noFill/>
        </p:spPr>
        <p:txBody>
          <a:bodyPr wrap="square" rtlCol="0">
            <a:spAutoFit/>
          </a:bodyPr>
          <a:lstStyle/>
          <a:p>
            <a:pPr marL="342900" indent="-342900">
              <a:buFont typeface="+mj-lt"/>
              <a:buAutoNum type="arabicPeriod"/>
            </a:pPr>
            <a:r>
              <a:rPr lang="en-US" dirty="0"/>
              <a:t>If </a:t>
            </a:r>
            <a:r>
              <a:rPr lang="el-GR" dirty="0"/>
              <a:t>β </a:t>
            </a:r>
            <a:r>
              <a:rPr lang="en-US" dirty="0"/>
              <a:t>is a sparse matrix, then this will increase the probability of certain words</a:t>
            </a:r>
          </a:p>
          <a:p>
            <a:r>
              <a:rPr lang="en-US" dirty="0"/>
              <a:t>(The </a:t>
            </a:r>
            <a:r>
              <a:rPr lang="el-GR" dirty="0"/>
              <a:t>β </a:t>
            </a:r>
            <a:r>
              <a:rPr lang="en-US" dirty="0"/>
              <a:t>values for a given topic must sum to one so the more terms we assign to the topic, the smaller their probabilities)</a:t>
            </a:r>
          </a:p>
          <a:p>
            <a:endParaRPr lang="en-US" dirty="0"/>
          </a:p>
          <a:p>
            <a:pPr marL="342900" indent="-342900">
              <a:buFont typeface="+mj-lt"/>
              <a:buAutoNum type="arabicPeriod" startAt="2"/>
            </a:pPr>
            <a:r>
              <a:rPr lang="en-US" dirty="0"/>
              <a:t>implies that making </a:t>
            </a:r>
            <a:r>
              <a:rPr lang="el-GR" dirty="0"/>
              <a:t>θ </a:t>
            </a:r>
            <a:r>
              <a:rPr lang="en-US" dirty="0"/>
              <a:t>have concentrated components will increase the probability.</a:t>
            </a:r>
          </a:p>
          <a:p>
            <a:pPr marL="342900" indent="-342900">
              <a:buFont typeface="+mj-lt"/>
              <a:buAutoNum type="arabicPeriod" startAt="2"/>
            </a:pPr>
            <a:r>
              <a:rPr lang="en-US" dirty="0"/>
              <a:t>This implies that using a small </a:t>
            </a:r>
            <a:r>
              <a:rPr lang="el-GR" dirty="0"/>
              <a:t>α </a:t>
            </a:r>
            <a:r>
              <a:rPr lang="en-US" dirty="0"/>
              <a:t>will increase the probability</a:t>
            </a:r>
          </a:p>
        </p:txBody>
      </p:sp>
      <p:pic>
        <p:nvPicPr>
          <p:cNvPr id="9" name="Picture 8" descr="Text, whiteboard&#10;&#10;Description automatically generated">
            <a:extLst>
              <a:ext uri="{FF2B5EF4-FFF2-40B4-BE49-F238E27FC236}">
                <a16:creationId xmlns:a16="http://schemas.microsoft.com/office/drawing/2014/main" id="{202A7EF1-C5C9-1E42-A826-91B87C8FAF42}"/>
              </a:ext>
            </a:extLst>
          </p:cNvPr>
          <p:cNvPicPr>
            <a:picLocks noChangeAspect="1"/>
          </p:cNvPicPr>
          <p:nvPr/>
        </p:nvPicPr>
        <p:blipFill>
          <a:blip r:embed="rId3"/>
          <a:stretch>
            <a:fillRect/>
          </a:stretch>
        </p:blipFill>
        <p:spPr>
          <a:xfrm>
            <a:off x="3505200" y="2024081"/>
            <a:ext cx="5181600" cy="927100"/>
          </a:xfrm>
          <a:prstGeom prst="rect">
            <a:avLst/>
          </a:prstGeom>
        </p:spPr>
      </p:pic>
      <p:pic>
        <p:nvPicPr>
          <p:cNvPr id="10" name="Picture 9" descr="Diagram, schematic&#10;&#10;Description automatically generated">
            <a:extLst>
              <a:ext uri="{FF2B5EF4-FFF2-40B4-BE49-F238E27FC236}">
                <a16:creationId xmlns:a16="http://schemas.microsoft.com/office/drawing/2014/main" id="{F11297C3-09A0-1542-8AB8-25BADFB39FE4}"/>
              </a:ext>
            </a:extLst>
          </p:cNvPr>
          <p:cNvPicPr>
            <a:picLocks noChangeAspect="1"/>
          </p:cNvPicPr>
          <p:nvPr/>
        </p:nvPicPr>
        <p:blipFill rotWithShape="1">
          <a:blip r:embed="rId4"/>
          <a:srcRect l="19973" t="2538" r="22616" b="30198"/>
          <a:stretch/>
        </p:blipFill>
        <p:spPr>
          <a:xfrm>
            <a:off x="8871956" y="1456390"/>
            <a:ext cx="3320044" cy="1538823"/>
          </a:xfrm>
          <a:prstGeom prst="rect">
            <a:avLst/>
          </a:prstGeom>
        </p:spPr>
      </p:pic>
      <p:sp>
        <p:nvSpPr>
          <p:cNvPr id="11" name="TextBox 10">
            <a:extLst>
              <a:ext uri="{FF2B5EF4-FFF2-40B4-BE49-F238E27FC236}">
                <a16:creationId xmlns:a16="http://schemas.microsoft.com/office/drawing/2014/main" id="{01E76C92-9B8F-1E49-8845-CE277708347B}"/>
              </a:ext>
            </a:extLst>
          </p:cNvPr>
          <p:cNvSpPr txBox="1"/>
          <p:nvPr/>
        </p:nvSpPr>
        <p:spPr>
          <a:xfrm>
            <a:off x="2972431" y="3168156"/>
            <a:ext cx="6124677" cy="369332"/>
          </a:xfrm>
          <a:prstGeom prst="rect">
            <a:avLst/>
          </a:prstGeom>
          <a:noFill/>
        </p:spPr>
        <p:txBody>
          <a:bodyPr wrap="square" rtlCol="0">
            <a:spAutoFit/>
          </a:bodyPr>
          <a:lstStyle/>
          <a:p>
            <a:r>
              <a:rPr lang="en-US" dirty="0"/>
              <a:t>What configurations of latent variables make this large?</a:t>
            </a:r>
          </a:p>
        </p:txBody>
      </p:sp>
      <p:sp>
        <p:nvSpPr>
          <p:cNvPr id="12" name="TextBox 11">
            <a:extLst>
              <a:ext uri="{FF2B5EF4-FFF2-40B4-BE49-F238E27FC236}">
                <a16:creationId xmlns:a16="http://schemas.microsoft.com/office/drawing/2014/main" id="{FB931B1C-B36E-554B-8AD3-D51BF6339A39}"/>
              </a:ext>
            </a:extLst>
          </p:cNvPr>
          <p:cNvSpPr txBox="1"/>
          <p:nvPr/>
        </p:nvSpPr>
        <p:spPr>
          <a:xfrm>
            <a:off x="84895" y="2152423"/>
            <a:ext cx="3070071" cy="369332"/>
          </a:xfrm>
          <a:prstGeom prst="rect">
            <a:avLst/>
          </a:prstGeom>
          <a:noFill/>
        </p:spPr>
        <p:txBody>
          <a:bodyPr wrap="none" rtlCol="0">
            <a:spAutoFit/>
          </a:bodyPr>
          <a:lstStyle/>
          <a:p>
            <a:r>
              <a:rPr lang="en-US" dirty="0"/>
              <a:t>Joint distribution, our model:</a:t>
            </a:r>
          </a:p>
        </p:txBody>
      </p:sp>
    </p:spTree>
    <p:extLst>
      <p:ext uri="{BB962C8B-B14F-4D97-AF65-F5344CB8AC3E}">
        <p14:creationId xmlns:p14="http://schemas.microsoft.com/office/powerpoint/2010/main" val="3136171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2DBF-C2E6-B24C-B784-542CD797B2D1}"/>
              </a:ext>
            </a:extLst>
          </p:cNvPr>
          <p:cNvSpPr>
            <a:spLocks noGrp="1"/>
          </p:cNvSpPr>
          <p:nvPr>
            <p:ph type="title"/>
          </p:nvPr>
        </p:nvSpPr>
        <p:spPr/>
        <p:txBody>
          <a:bodyPr/>
          <a:lstStyle/>
          <a:p>
            <a:r>
              <a:rPr lang="en-US" dirty="0"/>
              <a:t>Why does this even work?</a:t>
            </a:r>
          </a:p>
        </p:txBody>
      </p:sp>
      <p:sp>
        <p:nvSpPr>
          <p:cNvPr id="8" name="TextBox 7">
            <a:extLst>
              <a:ext uri="{FF2B5EF4-FFF2-40B4-BE49-F238E27FC236}">
                <a16:creationId xmlns:a16="http://schemas.microsoft.com/office/drawing/2014/main" id="{C0A8CACD-3DEF-9D49-A937-853F7B5EF061}"/>
              </a:ext>
            </a:extLst>
          </p:cNvPr>
          <p:cNvSpPr txBox="1"/>
          <p:nvPr/>
        </p:nvSpPr>
        <p:spPr>
          <a:xfrm>
            <a:off x="2467708" y="3668713"/>
            <a:ext cx="8704627" cy="923330"/>
          </a:xfrm>
          <a:prstGeom prst="rect">
            <a:avLst/>
          </a:prstGeom>
          <a:noFill/>
        </p:spPr>
        <p:txBody>
          <a:bodyPr wrap="none" rtlCol="0">
            <a:spAutoFit/>
          </a:bodyPr>
          <a:lstStyle/>
          <a:p>
            <a:r>
              <a:rPr lang="en-US" dirty="0"/>
              <a:t>How can we do this?</a:t>
            </a:r>
          </a:p>
          <a:p>
            <a:r>
              <a:rPr lang="en-US" dirty="0"/>
              <a:t>- In each topic, assign high probability to just a few words (sparse</a:t>
            </a:r>
            <a:r>
              <a:rPr lang="el-GR" dirty="0"/>
              <a:t> β</a:t>
            </a:r>
            <a:r>
              <a:rPr lang="en-US" dirty="0"/>
              <a:t>) </a:t>
            </a:r>
          </a:p>
          <a:p>
            <a:r>
              <a:rPr lang="en-US" dirty="0"/>
              <a:t>- In each document, allocate its words to just a few topics (sparse </a:t>
            </a:r>
            <a:r>
              <a:rPr lang="el-GR" dirty="0"/>
              <a:t>θ</a:t>
            </a:r>
            <a:r>
              <a:rPr lang="en-US" dirty="0"/>
              <a:t>), thus sparse </a:t>
            </a:r>
            <a:r>
              <a:rPr lang="el-GR" dirty="0"/>
              <a:t>α</a:t>
            </a:r>
            <a:r>
              <a:rPr lang="en-US" dirty="0"/>
              <a:t> </a:t>
            </a:r>
          </a:p>
        </p:txBody>
      </p:sp>
      <p:sp>
        <p:nvSpPr>
          <p:cNvPr id="6" name="TextBox 5">
            <a:extLst>
              <a:ext uri="{FF2B5EF4-FFF2-40B4-BE49-F238E27FC236}">
                <a16:creationId xmlns:a16="http://schemas.microsoft.com/office/drawing/2014/main" id="{5D114037-BF20-284B-AF1F-1ED2DE144BEE}"/>
              </a:ext>
            </a:extLst>
          </p:cNvPr>
          <p:cNvSpPr txBox="1"/>
          <p:nvPr/>
        </p:nvSpPr>
        <p:spPr>
          <a:xfrm>
            <a:off x="2467708" y="4806860"/>
            <a:ext cx="8563563" cy="1200329"/>
          </a:xfrm>
          <a:prstGeom prst="rect">
            <a:avLst/>
          </a:prstGeom>
          <a:noFill/>
        </p:spPr>
        <p:txBody>
          <a:bodyPr wrap="square" rtlCol="0">
            <a:spAutoFit/>
          </a:bodyPr>
          <a:lstStyle/>
          <a:p>
            <a:r>
              <a:rPr lang="en-US" dirty="0"/>
              <a:t>These are at odds:</a:t>
            </a:r>
          </a:p>
          <a:p>
            <a:pPr marL="285750" indent="-285750">
              <a:buFontTx/>
              <a:buChar char="-"/>
            </a:pPr>
            <a:r>
              <a:rPr lang="en-US" dirty="0"/>
              <a:t>If a document has one topic, then all its words would be assigned to that topic</a:t>
            </a:r>
          </a:p>
          <a:p>
            <a:pPr marL="285750" indent="-285750">
              <a:buFontTx/>
              <a:buChar char="-"/>
            </a:pPr>
            <a:r>
              <a:rPr lang="en-US" dirty="0"/>
              <a:t>But if each topic described by just a few words, then each document needs to contain many topics to describe all its words</a:t>
            </a:r>
          </a:p>
        </p:txBody>
      </p:sp>
      <p:pic>
        <p:nvPicPr>
          <p:cNvPr id="9" name="Picture 8" descr="Text, whiteboard&#10;&#10;Description automatically generated">
            <a:extLst>
              <a:ext uri="{FF2B5EF4-FFF2-40B4-BE49-F238E27FC236}">
                <a16:creationId xmlns:a16="http://schemas.microsoft.com/office/drawing/2014/main" id="{E0ED77CD-1E1B-8B48-8538-89E219CD8FBD}"/>
              </a:ext>
            </a:extLst>
          </p:cNvPr>
          <p:cNvPicPr>
            <a:picLocks noChangeAspect="1"/>
          </p:cNvPicPr>
          <p:nvPr/>
        </p:nvPicPr>
        <p:blipFill>
          <a:blip r:embed="rId3"/>
          <a:stretch>
            <a:fillRect/>
          </a:stretch>
        </p:blipFill>
        <p:spPr>
          <a:xfrm>
            <a:off x="3505200" y="2024081"/>
            <a:ext cx="5181600" cy="927100"/>
          </a:xfrm>
          <a:prstGeom prst="rect">
            <a:avLst/>
          </a:prstGeom>
        </p:spPr>
      </p:pic>
      <p:sp>
        <p:nvSpPr>
          <p:cNvPr id="11" name="TextBox 10">
            <a:extLst>
              <a:ext uri="{FF2B5EF4-FFF2-40B4-BE49-F238E27FC236}">
                <a16:creationId xmlns:a16="http://schemas.microsoft.com/office/drawing/2014/main" id="{172EF246-1EED-0441-B34B-4D0D381BD5E1}"/>
              </a:ext>
            </a:extLst>
          </p:cNvPr>
          <p:cNvSpPr txBox="1"/>
          <p:nvPr/>
        </p:nvSpPr>
        <p:spPr>
          <a:xfrm>
            <a:off x="2338754" y="6200736"/>
            <a:ext cx="8533170" cy="646331"/>
          </a:xfrm>
          <a:prstGeom prst="rect">
            <a:avLst/>
          </a:prstGeom>
          <a:noFill/>
        </p:spPr>
        <p:txBody>
          <a:bodyPr wrap="none" rtlCol="0">
            <a:spAutoFit/>
          </a:bodyPr>
          <a:lstStyle/>
          <a:p>
            <a:r>
              <a:rPr lang="en-US" dirty="0"/>
              <a:t>Trade-off: find groups of non-overlapping, tightly co-occurring words in documents</a:t>
            </a:r>
          </a:p>
          <a:p>
            <a:r>
              <a:rPr lang="en-US" dirty="0"/>
              <a:t>(similar groups of words that occur together in some documents but not others) </a:t>
            </a:r>
          </a:p>
        </p:txBody>
      </p:sp>
      <p:sp>
        <p:nvSpPr>
          <p:cNvPr id="12" name="TextBox 11">
            <a:extLst>
              <a:ext uri="{FF2B5EF4-FFF2-40B4-BE49-F238E27FC236}">
                <a16:creationId xmlns:a16="http://schemas.microsoft.com/office/drawing/2014/main" id="{86401A31-7690-1543-B3AE-A53B327CF72D}"/>
              </a:ext>
            </a:extLst>
          </p:cNvPr>
          <p:cNvSpPr txBox="1"/>
          <p:nvPr/>
        </p:nvSpPr>
        <p:spPr>
          <a:xfrm>
            <a:off x="9155724" y="1534219"/>
            <a:ext cx="2872154" cy="646331"/>
          </a:xfrm>
          <a:prstGeom prst="rect">
            <a:avLst/>
          </a:prstGeom>
          <a:noFill/>
        </p:spPr>
        <p:txBody>
          <a:bodyPr wrap="square" rtlCol="0">
            <a:spAutoFit/>
          </a:bodyPr>
          <a:lstStyle/>
          <a:p>
            <a:r>
              <a:rPr lang="en-US" dirty="0"/>
              <a:t>(1) wants to form sparse, segregated word clusters</a:t>
            </a:r>
          </a:p>
        </p:txBody>
      </p:sp>
      <p:sp>
        <p:nvSpPr>
          <p:cNvPr id="13" name="TextBox 12">
            <a:extLst>
              <a:ext uri="{FF2B5EF4-FFF2-40B4-BE49-F238E27FC236}">
                <a16:creationId xmlns:a16="http://schemas.microsoft.com/office/drawing/2014/main" id="{DAA9233C-D1CB-884A-9ED5-4B991B40F69B}"/>
              </a:ext>
            </a:extLst>
          </p:cNvPr>
          <p:cNvSpPr txBox="1"/>
          <p:nvPr/>
        </p:nvSpPr>
        <p:spPr>
          <a:xfrm>
            <a:off x="9155724" y="2377550"/>
            <a:ext cx="3036276" cy="923330"/>
          </a:xfrm>
          <a:prstGeom prst="rect">
            <a:avLst/>
          </a:prstGeom>
          <a:noFill/>
        </p:spPr>
        <p:txBody>
          <a:bodyPr wrap="square" rtlCol="0">
            <a:spAutoFit/>
          </a:bodyPr>
          <a:lstStyle/>
          <a:p>
            <a:r>
              <a:rPr lang="en-US" dirty="0"/>
              <a:t>(2) and (3) want to give a small number of possible topics for each document</a:t>
            </a:r>
          </a:p>
        </p:txBody>
      </p:sp>
      <p:sp>
        <p:nvSpPr>
          <p:cNvPr id="14" name="TextBox 13">
            <a:extLst>
              <a:ext uri="{FF2B5EF4-FFF2-40B4-BE49-F238E27FC236}">
                <a16:creationId xmlns:a16="http://schemas.microsoft.com/office/drawing/2014/main" id="{C89FD23F-111B-BF44-B4A4-F511847A9AA4}"/>
              </a:ext>
            </a:extLst>
          </p:cNvPr>
          <p:cNvSpPr txBox="1"/>
          <p:nvPr/>
        </p:nvSpPr>
        <p:spPr>
          <a:xfrm>
            <a:off x="2972431" y="3168156"/>
            <a:ext cx="6124677" cy="369332"/>
          </a:xfrm>
          <a:prstGeom prst="rect">
            <a:avLst/>
          </a:prstGeom>
          <a:noFill/>
        </p:spPr>
        <p:txBody>
          <a:bodyPr wrap="square" rtlCol="0">
            <a:spAutoFit/>
          </a:bodyPr>
          <a:lstStyle/>
          <a:p>
            <a:r>
              <a:rPr lang="en-US" dirty="0"/>
              <a:t>What configurations of latent variables make this large?</a:t>
            </a:r>
          </a:p>
        </p:txBody>
      </p:sp>
      <p:sp>
        <p:nvSpPr>
          <p:cNvPr id="15" name="TextBox 14">
            <a:extLst>
              <a:ext uri="{FF2B5EF4-FFF2-40B4-BE49-F238E27FC236}">
                <a16:creationId xmlns:a16="http://schemas.microsoft.com/office/drawing/2014/main" id="{0E1411F1-B961-F942-85E7-E77808D78BF6}"/>
              </a:ext>
            </a:extLst>
          </p:cNvPr>
          <p:cNvSpPr txBox="1"/>
          <p:nvPr/>
        </p:nvSpPr>
        <p:spPr>
          <a:xfrm>
            <a:off x="84895" y="2152423"/>
            <a:ext cx="3070071" cy="369332"/>
          </a:xfrm>
          <a:prstGeom prst="rect">
            <a:avLst/>
          </a:prstGeom>
          <a:noFill/>
        </p:spPr>
        <p:txBody>
          <a:bodyPr wrap="none" rtlCol="0">
            <a:spAutoFit/>
          </a:bodyPr>
          <a:lstStyle/>
          <a:p>
            <a:r>
              <a:rPr lang="en-US" dirty="0"/>
              <a:t>Joint distribution, our model:</a:t>
            </a:r>
          </a:p>
        </p:txBody>
      </p:sp>
    </p:spTree>
    <p:extLst>
      <p:ext uri="{BB962C8B-B14F-4D97-AF65-F5344CB8AC3E}">
        <p14:creationId xmlns:p14="http://schemas.microsoft.com/office/powerpoint/2010/main" val="3782599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EB20A-F918-CC4C-B448-F2A70DAA0E96}"/>
              </a:ext>
            </a:extLst>
          </p:cNvPr>
          <p:cNvSpPr>
            <a:spLocks noGrp="1"/>
          </p:cNvSpPr>
          <p:nvPr>
            <p:ph type="title"/>
          </p:nvPr>
        </p:nvSpPr>
        <p:spPr/>
        <p:txBody>
          <a:bodyPr/>
          <a:lstStyle/>
          <a:p>
            <a:r>
              <a:rPr lang="en-US" dirty="0"/>
              <a:t>Back to the biological problem at hand</a:t>
            </a:r>
          </a:p>
        </p:txBody>
      </p:sp>
      <p:sp>
        <p:nvSpPr>
          <p:cNvPr id="4" name="TextBox 3">
            <a:extLst>
              <a:ext uri="{FF2B5EF4-FFF2-40B4-BE49-F238E27FC236}">
                <a16:creationId xmlns:a16="http://schemas.microsoft.com/office/drawing/2014/main" id="{68DA45F1-9247-9049-B6A7-8643825378BA}"/>
              </a:ext>
            </a:extLst>
          </p:cNvPr>
          <p:cNvSpPr txBox="1"/>
          <p:nvPr/>
        </p:nvSpPr>
        <p:spPr>
          <a:xfrm>
            <a:off x="1059973" y="2329841"/>
            <a:ext cx="10713254" cy="369332"/>
          </a:xfrm>
          <a:prstGeom prst="rect">
            <a:avLst/>
          </a:prstGeom>
          <a:noFill/>
        </p:spPr>
        <p:txBody>
          <a:bodyPr wrap="none" rtlCol="0">
            <a:spAutoFit/>
          </a:bodyPr>
          <a:lstStyle/>
          <a:p>
            <a:r>
              <a:rPr lang="en-US" dirty="0"/>
              <a:t>LDA is a reference-free approach to predict topic mixtures in documents and topic distributions of words</a:t>
            </a:r>
          </a:p>
        </p:txBody>
      </p:sp>
    </p:spTree>
    <p:extLst>
      <p:ext uri="{BB962C8B-B14F-4D97-AF65-F5344CB8AC3E}">
        <p14:creationId xmlns:p14="http://schemas.microsoft.com/office/powerpoint/2010/main" val="4232239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B4AD3-DFBB-9C4C-9083-BF82C8AE819F}"/>
              </a:ext>
            </a:extLst>
          </p:cNvPr>
          <p:cNvSpPr>
            <a:spLocks noGrp="1"/>
          </p:cNvSpPr>
          <p:nvPr>
            <p:ph type="title"/>
          </p:nvPr>
        </p:nvSpPr>
        <p:spPr>
          <a:xfrm>
            <a:off x="788859" y="96188"/>
            <a:ext cx="10899913" cy="1325563"/>
          </a:xfrm>
        </p:spPr>
        <p:txBody>
          <a:bodyPr>
            <a:normAutofit/>
          </a:bodyPr>
          <a:lstStyle/>
          <a:p>
            <a:r>
              <a:rPr lang="en-US" sz="4000" dirty="0"/>
              <a:t>STdeconvolve is a reference-free approach that builds upon latent Dirichlet allocation (LDA)</a:t>
            </a:r>
          </a:p>
        </p:txBody>
      </p:sp>
      <p:sp>
        <p:nvSpPr>
          <p:cNvPr id="4" name="Slide Number Placeholder 3">
            <a:extLst>
              <a:ext uri="{FF2B5EF4-FFF2-40B4-BE49-F238E27FC236}">
                <a16:creationId xmlns:a16="http://schemas.microsoft.com/office/drawing/2014/main" id="{E529C77D-F7AA-614B-9E95-7EC942070AA7}"/>
              </a:ext>
            </a:extLst>
          </p:cNvPr>
          <p:cNvSpPr>
            <a:spLocks noGrp="1"/>
          </p:cNvSpPr>
          <p:nvPr>
            <p:ph type="sldNum" sz="quarter" idx="12"/>
          </p:nvPr>
        </p:nvSpPr>
        <p:spPr/>
        <p:txBody>
          <a:bodyPr/>
          <a:lstStyle/>
          <a:p>
            <a:fld id="{8B65F3FB-8B5C-174E-A98C-CDC223050D3A}" type="slidenum">
              <a:rPr lang="en-US" smtClean="0"/>
              <a:t>38</a:t>
            </a:fld>
            <a:endParaRPr lang="en-US"/>
          </a:p>
        </p:txBody>
      </p:sp>
      <p:sp>
        <p:nvSpPr>
          <p:cNvPr id="3" name="TextBox 2">
            <a:extLst>
              <a:ext uri="{FF2B5EF4-FFF2-40B4-BE49-F238E27FC236}">
                <a16:creationId xmlns:a16="http://schemas.microsoft.com/office/drawing/2014/main" id="{261BCC0C-5CA3-CF4E-9C26-DBDF0190CFE8}"/>
              </a:ext>
            </a:extLst>
          </p:cNvPr>
          <p:cNvSpPr txBox="1"/>
          <p:nvPr/>
        </p:nvSpPr>
        <p:spPr>
          <a:xfrm>
            <a:off x="2034148" y="1439350"/>
            <a:ext cx="2138149" cy="369332"/>
          </a:xfrm>
          <a:prstGeom prst="rect">
            <a:avLst/>
          </a:prstGeom>
          <a:noFill/>
        </p:spPr>
        <p:txBody>
          <a:bodyPr wrap="none" rtlCol="0">
            <a:spAutoFit/>
          </a:bodyPr>
          <a:lstStyle/>
          <a:p>
            <a:r>
              <a:rPr lang="en-US" b="1" dirty="0"/>
              <a:t>LDA assumptions</a:t>
            </a:r>
          </a:p>
        </p:txBody>
      </p:sp>
      <p:pic>
        <p:nvPicPr>
          <p:cNvPr id="16" name="Picture 4" descr="Figure 4 from Latent Dirichlet Allocation (LDA) for Topic Modeling of the  CFPB Consumer Complaints | Semantic Scholar">
            <a:extLst>
              <a:ext uri="{FF2B5EF4-FFF2-40B4-BE49-F238E27FC236}">
                <a16:creationId xmlns:a16="http://schemas.microsoft.com/office/drawing/2014/main" id="{5F0E287E-F626-BD4B-AFD9-D7AACEB729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6" t="19624" r="51714" b="11961"/>
          <a:stretch/>
        </p:blipFill>
        <p:spPr bwMode="auto">
          <a:xfrm>
            <a:off x="72081" y="1932004"/>
            <a:ext cx="2468645" cy="268948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B2A2435-FA38-4840-81FC-907347FBE58E}"/>
              </a:ext>
            </a:extLst>
          </p:cNvPr>
          <p:cNvSpPr/>
          <p:nvPr/>
        </p:nvSpPr>
        <p:spPr>
          <a:xfrm>
            <a:off x="2087653" y="5441319"/>
            <a:ext cx="1759352" cy="476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Figure 4 from Latent Dirichlet Allocation (LDA) for Topic Modeling of the  CFPB Consumer Complaints | Semantic Scholar">
            <a:extLst>
              <a:ext uri="{FF2B5EF4-FFF2-40B4-BE49-F238E27FC236}">
                <a16:creationId xmlns:a16="http://schemas.microsoft.com/office/drawing/2014/main" id="{C0CB1896-5BED-8646-AE54-7BABBAE111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712" t="15380" r="10355" b="47555"/>
          <a:stretch/>
        </p:blipFill>
        <p:spPr bwMode="auto">
          <a:xfrm>
            <a:off x="3422209" y="4778583"/>
            <a:ext cx="1121507" cy="1741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gure 4 from Latent Dirichlet Allocation (LDA) for Topic Modeling of the  CFPB Consumer Complaints | Semantic Scholar">
            <a:extLst>
              <a:ext uri="{FF2B5EF4-FFF2-40B4-BE49-F238E27FC236}">
                <a16:creationId xmlns:a16="http://schemas.microsoft.com/office/drawing/2014/main" id="{3B044ADE-70D9-0848-81C9-80E9D20131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686" t="70151" r="7401" b="2223"/>
          <a:stretch/>
        </p:blipFill>
        <p:spPr bwMode="auto">
          <a:xfrm>
            <a:off x="3351872" y="2839626"/>
            <a:ext cx="1433016" cy="129807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607840F-3CAC-6645-A76E-46CDB2261F8D}"/>
              </a:ext>
            </a:extLst>
          </p:cNvPr>
          <p:cNvSpPr txBox="1"/>
          <p:nvPr/>
        </p:nvSpPr>
        <p:spPr>
          <a:xfrm>
            <a:off x="3103223" y="2003520"/>
            <a:ext cx="2152734" cy="646331"/>
          </a:xfrm>
          <a:prstGeom prst="rect">
            <a:avLst/>
          </a:prstGeom>
          <a:noFill/>
        </p:spPr>
        <p:txBody>
          <a:bodyPr wrap="square" rtlCol="0">
            <a:spAutoFit/>
          </a:bodyPr>
          <a:lstStyle/>
          <a:p>
            <a:r>
              <a:rPr lang="en-US" dirty="0"/>
              <a:t>Documents are mixtures of topics</a:t>
            </a:r>
          </a:p>
        </p:txBody>
      </p:sp>
      <p:cxnSp>
        <p:nvCxnSpPr>
          <p:cNvPr id="22" name="Straight Arrow Connector 21">
            <a:extLst>
              <a:ext uri="{FF2B5EF4-FFF2-40B4-BE49-F238E27FC236}">
                <a16:creationId xmlns:a16="http://schemas.microsoft.com/office/drawing/2014/main" id="{C92BDFAD-2D93-214D-AB62-6A6AF08D1974}"/>
              </a:ext>
            </a:extLst>
          </p:cNvPr>
          <p:cNvCxnSpPr/>
          <p:nvPr/>
        </p:nvCxnSpPr>
        <p:spPr>
          <a:xfrm>
            <a:off x="2674283" y="3511139"/>
            <a:ext cx="52183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D6F43A1-C2BA-1A4B-B315-A0449A7C4B3E}"/>
              </a:ext>
            </a:extLst>
          </p:cNvPr>
          <p:cNvSpPr txBox="1"/>
          <p:nvPr/>
        </p:nvSpPr>
        <p:spPr>
          <a:xfrm>
            <a:off x="4522511" y="5175333"/>
            <a:ext cx="1557266" cy="923330"/>
          </a:xfrm>
          <a:prstGeom prst="rect">
            <a:avLst/>
          </a:prstGeom>
          <a:noFill/>
        </p:spPr>
        <p:txBody>
          <a:bodyPr wrap="square" rtlCol="0">
            <a:spAutoFit/>
          </a:bodyPr>
          <a:lstStyle/>
          <a:p>
            <a:r>
              <a:rPr lang="en-US" dirty="0"/>
              <a:t>Topics are distributions over words</a:t>
            </a:r>
          </a:p>
        </p:txBody>
      </p:sp>
      <p:cxnSp>
        <p:nvCxnSpPr>
          <p:cNvPr id="27" name="Straight Arrow Connector 26">
            <a:extLst>
              <a:ext uri="{FF2B5EF4-FFF2-40B4-BE49-F238E27FC236}">
                <a16:creationId xmlns:a16="http://schemas.microsoft.com/office/drawing/2014/main" id="{5E6FC127-5C1F-B747-8AD2-85A0D50237EE}"/>
              </a:ext>
            </a:extLst>
          </p:cNvPr>
          <p:cNvCxnSpPr/>
          <p:nvPr/>
        </p:nvCxnSpPr>
        <p:spPr>
          <a:xfrm>
            <a:off x="3982963" y="4250366"/>
            <a:ext cx="0" cy="401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8892048-7541-6346-960F-DE406B4178AE}"/>
              </a:ext>
            </a:extLst>
          </p:cNvPr>
          <p:cNvSpPr/>
          <p:nvPr/>
        </p:nvSpPr>
        <p:spPr>
          <a:xfrm>
            <a:off x="3351872" y="2853376"/>
            <a:ext cx="1199383" cy="129807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F10E34D-5A6F-224A-B6F4-0712BFA5DBEE}"/>
              </a:ext>
            </a:extLst>
          </p:cNvPr>
          <p:cNvSpPr txBox="1"/>
          <p:nvPr/>
        </p:nvSpPr>
        <p:spPr>
          <a:xfrm>
            <a:off x="215186" y="4634499"/>
            <a:ext cx="2539745" cy="923330"/>
          </a:xfrm>
          <a:prstGeom prst="rect">
            <a:avLst/>
          </a:prstGeom>
          <a:noFill/>
        </p:spPr>
        <p:txBody>
          <a:bodyPr wrap="square" rtlCol="0">
            <a:spAutoFit/>
          </a:bodyPr>
          <a:lstStyle/>
          <a:p>
            <a:r>
              <a:rPr lang="en-US" dirty="0"/>
              <a:t>Use word frequencies to infer the latent topics</a:t>
            </a:r>
          </a:p>
        </p:txBody>
      </p:sp>
      <p:cxnSp>
        <p:nvCxnSpPr>
          <p:cNvPr id="44" name="Straight Connector 43">
            <a:extLst>
              <a:ext uri="{FF2B5EF4-FFF2-40B4-BE49-F238E27FC236}">
                <a16:creationId xmlns:a16="http://schemas.microsoft.com/office/drawing/2014/main" id="{B20552AA-1117-C040-BF3A-623E68852D28}"/>
              </a:ext>
            </a:extLst>
          </p:cNvPr>
          <p:cNvCxnSpPr>
            <a:cxnSpLocks/>
          </p:cNvCxnSpPr>
          <p:nvPr/>
        </p:nvCxnSpPr>
        <p:spPr>
          <a:xfrm flipV="1">
            <a:off x="6238816" y="1793273"/>
            <a:ext cx="0" cy="498888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C227E98-8535-8949-9E11-DA3FD49A3A18}"/>
              </a:ext>
            </a:extLst>
          </p:cNvPr>
          <p:cNvSpPr txBox="1"/>
          <p:nvPr/>
        </p:nvSpPr>
        <p:spPr>
          <a:xfrm>
            <a:off x="7053212" y="3049474"/>
            <a:ext cx="4224233" cy="923330"/>
          </a:xfrm>
          <a:prstGeom prst="rect">
            <a:avLst/>
          </a:prstGeom>
          <a:noFill/>
        </p:spPr>
        <p:txBody>
          <a:bodyPr wrap="none" rtlCol="0">
            <a:spAutoFit/>
          </a:bodyPr>
          <a:lstStyle/>
          <a:p>
            <a:r>
              <a:rPr lang="en-US" dirty="0"/>
              <a:t>Can we model biological data this way?</a:t>
            </a:r>
          </a:p>
          <a:p>
            <a:endParaRPr lang="en-US" dirty="0"/>
          </a:p>
          <a:p>
            <a:r>
              <a:rPr lang="en-US" dirty="0"/>
              <a:t>Any similarities?</a:t>
            </a:r>
          </a:p>
        </p:txBody>
      </p:sp>
    </p:spTree>
    <p:extLst>
      <p:ext uri="{BB962C8B-B14F-4D97-AF65-F5344CB8AC3E}">
        <p14:creationId xmlns:p14="http://schemas.microsoft.com/office/powerpoint/2010/main" val="2756664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29C77D-F7AA-614B-9E95-7EC942070AA7}"/>
              </a:ext>
            </a:extLst>
          </p:cNvPr>
          <p:cNvSpPr>
            <a:spLocks noGrp="1"/>
          </p:cNvSpPr>
          <p:nvPr>
            <p:ph type="sldNum" sz="quarter" idx="12"/>
          </p:nvPr>
        </p:nvSpPr>
        <p:spPr/>
        <p:txBody>
          <a:bodyPr/>
          <a:lstStyle/>
          <a:p>
            <a:fld id="{8B65F3FB-8B5C-174E-A98C-CDC223050D3A}" type="slidenum">
              <a:rPr lang="en-US" smtClean="0"/>
              <a:t>39</a:t>
            </a:fld>
            <a:endParaRPr lang="en-US"/>
          </a:p>
        </p:txBody>
      </p:sp>
      <p:sp>
        <p:nvSpPr>
          <p:cNvPr id="33" name="TextBox 32">
            <a:extLst>
              <a:ext uri="{FF2B5EF4-FFF2-40B4-BE49-F238E27FC236}">
                <a16:creationId xmlns:a16="http://schemas.microsoft.com/office/drawing/2014/main" id="{5A443A70-1A4B-5C48-830B-97A0D695060B}"/>
              </a:ext>
            </a:extLst>
          </p:cNvPr>
          <p:cNvSpPr txBox="1"/>
          <p:nvPr/>
        </p:nvSpPr>
        <p:spPr>
          <a:xfrm>
            <a:off x="2034148" y="1439350"/>
            <a:ext cx="2138149" cy="369332"/>
          </a:xfrm>
          <a:prstGeom prst="rect">
            <a:avLst/>
          </a:prstGeom>
          <a:noFill/>
        </p:spPr>
        <p:txBody>
          <a:bodyPr wrap="none" rtlCol="0">
            <a:spAutoFit/>
          </a:bodyPr>
          <a:lstStyle/>
          <a:p>
            <a:r>
              <a:rPr lang="en-US" b="1" dirty="0"/>
              <a:t>LDA assumptions</a:t>
            </a:r>
          </a:p>
        </p:txBody>
      </p:sp>
      <p:pic>
        <p:nvPicPr>
          <p:cNvPr id="37" name="Picture 4" descr="Figure 4 from Latent Dirichlet Allocation (LDA) for Topic Modeling of the  CFPB Consumer Complaints | Semantic Scholar">
            <a:extLst>
              <a:ext uri="{FF2B5EF4-FFF2-40B4-BE49-F238E27FC236}">
                <a16:creationId xmlns:a16="http://schemas.microsoft.com/office/drawing/2014/main" id="{CFBE161E-F459-1C48-AD26-10D9180DB0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6" t="19624" r="51714" b="11961"/>
          <a:stretch/>
        </p:blipFill>
        <p:spPr bwMode="auto">
          <a:xfrm>
            <a:off x="72081" y="1932004"/>
            <a:ext cx="2468645" cy="268948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0FA41234-C3B6-154D-A2FF-2E50E52FEA67}"/>
              </a:ext>
            </a:extLst>
          </p:cNvPr>
          <p:cNvSpPr/>
          <p:nvPr/>
        </p:nvSpPr>
        <p:spPr>
          <a:xfrm>
            <a:off x="2087653" y="5441319"/>
            <a:ext cx="1759352" cy="476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4" descr="Figure 4 from Latent Dirichlet Allocation (LDA) for Topic Modeling of the  CFPB Consumer Complaints | Semantic Scholar">
            <a:extLst>
              <a:ext uri="{FF2B5EF4-FFF2-40B4-BE49-F238E27FC236}">
                <a16:creationId xmlns:a16="http://schemas.microsoft.com/office/drawing/2014/main" id="{E60F261B-CA91-C647-80AC-4BD42310EA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686" t="70151" r="7401" b="2223"/>
          <a:stretch/>
        </p:blipFill>
        <p:spPr bwMode="auto">
          <a:xfrm>
            <a:off x="3351872" y="2839626"/>
            <a:ext cx="1433016" cy="129807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2F7F78F9-3853-E94A-A855-5F980A30C70A}"/>
              </a:ext>
            </a:extLst>
          </p:cNvPr>
          <p:cNvSpPr txBox="1"/>
          <p:nvPr/>
        </p:nvSpPr>
        <p:spPr>
          <a:xfrm>
            <a:off x="3103223" y="2003520"/>
            <a:ext cx="2152734" cy="646331"/>
          </a:xfrm>
          <a:prstGeom prst="rect">
            <a:avLst/>
          </a:prstGeom>
          <a:noFill/>
        </p:spPr>
        <p:txBody>
          <a:bodyPr wrap="square" rtlCol="0">
            <a:spAutoFit/>
          </a:bodyPr>
          <a:lstStyle/>
          <a:p>
            <a:r>
              <a:rPr lang="en-US" dirty="0"/>
              <a:t>Documents are mixtures of topics</a:t>
            </a:r>
          </a:p>
        </p:txBody>
      </p:sp>
      <p:cxnSp>
        <p:nvCxnSpPr>
          <p:cNvPr id="42" name="Straight Arrow Connector 41">
            <a:extLst>
              <a:ext uri="{FF2B5EF4-FFF2-40B4-BE49-F238E27FC236}">
                <a16:creationId xmlns:a16="http://schemas.microsoft.com/office/drawing/2014/main" id="{FA20FBF1-A920-2B45-83B0-F76D6D8218E8}"/>
              </a:ext>
            </a:extLst>
          </p:cNvPr>
          <p:cNvCxnSpPr/>
          <p:nvPr/>
        </p:nvCxnSpPr>
        <p:spPr>
          <a:xfrm>
            <a:off x="2674283" y="3511139"/>
            <a:ext cx="52183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9C0FE3B-B5E5-0F47-9BC8-71592DE2E8D9}"/>
              </a:ext>
            </a:extLst>
          </p:cNvPr>
          <p:cNvSpPr txBox="1"/>
          <p:nvPr/>
        </p:nvSpPr>
        <p:spPr>
          <a:xfrm>
            <a:off x="4522511" y="5175333"/>
            <a:ext cx="1557266" cy="923330"/>
          </a:xfrm>
          <a:prstGeom prst="rect">
            <a:avLst/>
          </a:prstGeom>
          <a:noFill/>
        </p:spPr>
        <p:txBody>
          <a:bodyPr wrap="square" rtlCol="0">
            <a:spAutoFit/>
          </a:bodyPr>
          <a:lstStyle/>
          <a:p>
            <a:r>
              <a:rPr lang="en-US" dirty="0"/>
              <a:t>Topics are distributions over words</a:t>
            </a:r>
          </a:p>
        </p:txBody>
      </p:sp>
      <p:cxnSp>
        <p:nvCxnSpPr>
          <p:cNvPr id="44" name="Straight Arrow Connector 43">
            <a:extLst>
              <a:ext uri="{FF2B5EF4-FFF2-40B4-BE49-F238E27FC236}">
                <a16:creationId xmlns:a16="http://schemas.microsoft.com/office/drawing/2014/main" id="{308FA16F-1FB3-0A49-8C19-9ACDE9EAA0B8}"/>
              </a:ext>
            </a:extLst>
          </p:cNvPr>
          <p:cNvCxnSpPr/>
          <p:nvPr/>
        </p:nvCxnSpPr>
        <p:spPr>
          <a:xfrm>
            <a:off x="3982963" y="4250366"/>
            <a:ext cx="0" cy="401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83630DD-E251-854A-B21A-300EF203304F}"/>
              </a:ext>
            </a:extLst>
          </p:cNvPr>
          <p:cNvSpPr/>
          <p:nvPr/>
        </p:nvSpPr>
        <p:spPr>
          <a:xfrm>
            <a:off x="3351872" y="2853376"/>
            <a:ext cx="1199383" cy="129807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91FE2C0D-6F98-1B47-826F-246F8FAFE5F4}"/>
              </a:ext>
            </a:extLst>
          </p:cNvPr>
          <p:cNvSpPr txBox="1"/>
          <p:nvPr/>
        </p:nvSpPr>
        <p:spPr>
          <a:xfrm>
            <a:off x="215186" y="4634499"/>
            <a:ext cx="2539745" cy="923330"/>
          </a:xfrm>
          <a:prstGeom prst="rect">
            <a:avLst/>
          </a:prstGeom>
          <a:noFill/>
        </p:spPr>
        <p:txBody>
          <a:bodyPr wrap="square" rtlCol="0">
            <a:spAutoFit/>
          </a:bodyPr>
          <a:lstStyle/>
          <a:p>
            <a:r>
              <a:rPr lang="en-US" dirty="0"/>
              <a:t>Use word frequencies to infer the latent topics</a:t>
            </a:r>
          </a:p>
        </p:txBody>
      </p:sp>
      <p:pic>
        <p:nvPicPr>
          <p:cNvPr id="49" name="Picture 48">
            <a:extLst>
              <a:ext uri="{FF2B5EF4-FFF2-40B4-BE49-F238E27FC236}">
                <a16:creationId xmlns:a16="http://schemas.microsoft.com/office/drawing/2014/main" id="{DD7A12BD-8290-B145-97EC-8DC476E0D36F}"/>
              </a:ext>
            </a:extLst>
          </p:cNvPr>
          <p:cNvPicPr>
            <a:picLocks noChangeAspect="1"/>
          </p:cNvPicPr>
          <p:nvPr/>
        </p:nvPicPr>
        <p:blipFill rotWithShape="1">
          <a:blip r:embed="rId4"/>
          <a:srcRect l="18743" t="37899" r="75786" b="52985"/>
          <a:stretch/>
        </p:blipFill>
        <p:spPr>
          <a:xfrm>
            <a:off x="6854357" y="2790214"/>
            <a:ext cx="1262910" cy="1225808"/>
          </a:xfrm>
          <a:prstGeom prst="ellipse">
            <a:avLst/>
          </a:prstGeom>
        </p:spPr>
      </p:pic>
      <p:sp>
        <p:nvSpPr>
          <p:cNvPr id="53" name="TextBox 52">
            <a:extLst>
              <a:ext uri="{FF2B5EF4-FFF2-40B4-BE49-F238E27FC236}">
                <a16:creationId xmlns:a16="http://schemas.microsoft.com/office/drawing/2014/main" id="{52ACC5D8-D9B1-744E-B1AE-F81E424B846C}"/>
              </a:ext>
            </a:extLst>
          </p:cNvPr>
          <p:cNvSpPr txBox="1"/>
          <p:nvPr/>
        </p:nvSpPr>
        <p:spPr>
          <a:xfrm>
            <a:off x="9044167" y="2083839"/>
            <a:ext cx="2118998" cy="645672"/>
          </a:xfrm>
          <a:prstGeom prst="rect">
            <a:avLst/>
          </a:prstGeom>
          <a:noFill/>
        </p:spPr>
        <p:txBody>
          <a:bodyPr wrap="square" rtlCol="0">
            <a:spAutoFit/>
          </a:bodyPr>
          <a:lstStyle/>
          <a:p>
            <a:r>
              <a:rPr lang="en-US" dirty="0"/>
              <a:t>Pixels are mixtures of cell-types</a:t>
            </a:r>
          </a:p>
        </p:txBody>
      </p:sp>
      <p:pic>
        <p:nvPicPr>
          <p:cNvPr id="54" name="Picture 53">
            <a:extLst>
              <a:ext uri="{FF2B5EF4-FFF2-40B4-BE49-F238E27FC236}">
                <a16:creationId xmlns:a16="http://schemas.microsoft.com/office/drawing/2014/main" id="{49D935AE-54EA-E448-8D42-6C86161EAA44}"/>
              </a:ext>
            </a:extLst>
          </p:cNvPr>
          <p:cNvPicPr>
            <a:picLocks noChangeAspect="1"/>
          </p:cNvPicPr>
          <p:nvPr/>
        </p:nvPicPr>
        <p:blipFill rotWithShape="1">
          <a:blip r:embed="rId4"/>
          <a:srcRect l="57049" t="34788" r="41865" b="63078"/>
          <a:stretch/>
        </p:blipFill>
        <p:spPr>
          <a:xfrm>
            <a:off x="9877893" y="3867328"/>
            <a:ext cx="250767" cy="286922"/>
          </a:xfrm>
          <a:prstGeom prst="rect">
            <a:avLst/>
          </a:prstGeom>
        </p:spPr>
      </p:pic>
      <p:pic>
        <p:nvPicPr>
          <p:cNvPr id="55" name="Picture 54">
            <a:extLst>
              <a:ext uri="{FF2B5EF4-FFF2-40B4-BE49-F238E27FC236}">
                <a16:creationId xmlns:a16="http://schemas.microsoft.com/office/drawing/2014/main" id="{CC43CDDF-BE08-4E4F-A472-41F6B79FA7CE}"/>
              </a:ext>
            </a:extLst>
          </p:cNvPr>
          <p:cNvPicPr>
            <a:picLocks noChangeAspect="1"/>
          </p:cNvPicPr>
          <p:nvPr/>
        </p:nvPicPr>
        <p:blipFill rotWithShape="1">
          <a:blip r:embed="rId4"/>
          <a:srcRect l="60786" t="34788" r="35004" b="63078"/>
          <a:stretch/>
        </p:blipFill>
        <p:spPr>
          <a:xfrm>
            <a:off x="8864842" y="3842268"/>
            <a:ext cx="971893" cy="286922"/>
          </a:xfrm>
          <a:prstGeom prst="rect">
            <a:avLst/>
          </a:prstGeom>
        </p:spPr>
      </p:pic>
      <p:pic>
        <p:nvPicPr>
          <p:cNvPr id="56" name="Picture 55">
            <a:extLst>
              <a:ext uri="{FF2B5EF4-FFF2-40B4-BE49-F238E27FC236}">
                <a16:creationId xmlns:a16="http://schemas.microsoft.com/office/drawing/2014/main" id="{2EDB083B-EA55-3446-AA79-D06D361B4617}"/>
              </a:ext>
            </a:extLst>
          </p:cNvPr>
          <p:cNvPicPr>
            <a:picLocks noChangeAspect="1"/>
          </p:cNvPicPr>
          <p:nvPr/>
        </p:nvPicPr>
        <p:blipFill rotWithShape="1">
          <a:blip r:embed="rId4"/>
          <a:srcRect l="63819" t="46346" r="35095" b="51728"/>
          <a:stretch/>
        </p:blipFill>
        <p:spPr>
          <a:xfrm>
            <a:off x="10184756" y="3870324"/>
            <a:ext cx="250768" cy="258866"/>
          </a:xfrm>
          <a:prstGeom prst="rect">
            <a:avLst/>
          </a:prstGeom>
        </p:spPr>
      </p:pic>
      <p:sp>
        <p:nvSpPr>
          <p:cNvPr id="57" name="Rectangle 56">
            <a:extLst>
              <a:ext uri="{FF2B5EF4-FFF2-40B4-BE49-F238E27FC236}">
                <a16:creationId xmlns:a16="http://schemas.microsoft.com/office/drawing/2014/main" id="{1AEE7431-D164-174B-8A1C-00F63721EB1E}"/>
              </a:ext>
            </a:extLst>
          </p:cNvPr>
          <p:cNvSpPr/>
          <p:nvPr/>
        </p:nvSpPr>
        <p:spPr>
          <a:xfrm>
            <a:off x="9604209" y="2994183"/>
            <a:ext cx="132715" cy="805721"/>
          </a:xfrm>
          <a:prstGeom prst="rect">
            <a:avLst/>
          </a:prstGeom>
          <a:solidFill>
            <a:srgbClr val="7441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38989E8-221F-A54E-B756-040AAB4120BC}"/>
              </a:ext>
            </a:extLst>
          </p:cNvPr>
          <p:cNvSpPr/>
          <p:nvPr/>
        </p:nvSpPr>
        <p:spPr>
          <a:xfrm>
            <a:off x="9913622" y="3336347"/>
            <a:ext cx="132715" cy="463557"/>
          </a:xfrm>
          <a:prstGeom prst="rect">
            <a:avLst/>
          </a:prstGeom>
          <a:solidFill>
            <a:srgbClr val="4B6A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2D20870-7B91-2B49-8496-26166D35901C}"/>
              </a:ext>
            </a:extLst>
          </p:cNvPr>
          <p:cNvSpPr/>
          <p:nvPr/>
        </p:nvSpPr>
        <p:spPr>
          <a:xfrm>
            <a:off x="10239476" y="3541038"/>
            <a:ext cx="132715" cy="258866"/>
          </a:xfrm>
          <a:prstGeom prst="rect">
            <a:avLst/>
          </a:prstGeom>
          <a:solidFill>
            <a:srgbClr val="C482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041DF82-9449-7C4E-9A60-6C3279AAB681}"/>
              </a:ext>
            </a:extLst>
          </p:cNvPr>
          <p:cNvSpPr/>
          <p:nvPr/>
        </p:nvSpPr>
        <p:spPr>
          <a:xfrm>
            <a:off x="9480187" y="2846436"/>
            <a:ext cx="1025561" cy="99971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a:extLst>
              <a:ext uri="{FF2B5EF4-FFF2-40B4-BE49-F238E27FC236}">
                <a16:creationId xmlns:a16="http://schemas.microsoft.com/office/drawing/2014/main" id="{9A1A401E-EA8E-8C45-BBDF-3ACEAE023670}"/>
              </a:ext>
            </a:extLst>
          </p:cNvPr>
          <p:cNvCxnSpPr>
            <a:cxnSpLocks/>
          </p:cNvCxnSpPr>
          <p:nvPr/>
        </p:nvCxnSpPr>
        <p:spPr>
          <a:xfrm>
            <a:off x="8268922" y="3385411"/>
            <a:ext cx="718534" cy="835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A5EA14BF-E197-C245-A87C-A34D1B9CD6C9}"/>
              </a:ext>
            </a:extLst>
          </p:cNvPr>
          <p:cNvPicPr>
            <a:picLocks noChangeAspect="1"/>
          </p:cNvPicPr>
          <p:nvPr/>
        </p:nvPicPr>
        <p:blipFill rotWithShape="1">
          <a:blip r:embed="rId5"/>
          <a:srcRect r="10939"/>
          <a:stretch/>
        </p:blipFill>
        <p:spPr>
          <a:xfrm>
            <a:off x="8741885" y="5004650"/>
            <a:ext cx="1990078" cy="1379003"/>
          </a:xfrm>
          <a:prstGeom prst="rect">
            <a:avLst/>
          </a:prstGeom>
        </p:spPr>
      </p:pic>
      <p:sp>
        <p:nvSpPr>
          <p:cNvPr id="63" name="TextBox 62">
            <a:extLst>
              <a:ext uri="{FF2B5EF4-FFF2-40B4-BE49-F238E27FC236}">
                <a16:creationId xmlns:a16="http://schemas.microsoft.com/office/drawing/2014/main" id="{C1D8FED6-DC87-BC4D-9DB1-8C1F14FE4DD6}"/>
              </a:ext>
            </a:extLst>
          </p:cNvPr>
          <p:cNvSpPr txBox="1"/>
          <p:nvPr/>
        </p:nvSpPr>
        <p:spPr>
          <a:xfrm>
            <a:off x="10558844" y="5151845"/>
            <a:ext cx="1800050" cy="923330"/>
          </a:xfrm>
          <a:prstGeom prst="rect">
            <a:avLst/>
          </a:prstGeom>
          <a:noFill/>
        </p:spPr>
        <p:txBody>
          <a:bodyPr wrap="square" rtlCol="0">
            <a:spAutoFit/>
          </a:bodyPr>
          <a:lstStyle/>
          <a:p>
            <a:r>
              <a:rPr lang="en-US" dirty="0"/>
              <a:t>Cell-types are distributions over genes</a:t>
            </a:r>
          </a:p>
        </p:txBody>
      </p:sp>
      <p:sp>
        <p:nvSpPr>
          <p:cNvPr id="64" name="TextBox 63">
            <a:extLst>
              <a:ext uri="{FF2B5EF4-FFF2-40B4-BE49-F238E27FC236}">
                <a16:creationId xmlns:a16="http://schemas.microsoft.com/office/drawing/2014/main" id="{B3754B83-8999-B14F-AA8A-9FB3BADEDFF0}"/>
              </a:ext>
            </a:extLst>
          </p:cNvPr>
          <p:cNvSpPr txBox="1"/>
          <p:nvPr/>
        </p:nvSpPr>
        <p:spPr>
          <a:xfrm>
            <a:off x="6571569" y="4517989"/>
            <a:ext cx="1923100" cy="923330"/>
          </a:xfrm>
          <a:prstGeom prst="rect">
            <a:avLst/>
          </a:prstGeom>
          <a:noFill/>
        </p:spPr>
        <p:txBody>
          <a:bodyPr wrap="square" rtlCol="0">
            <a:spAutoFit/>
          </a:bodyPr>
          <a:lstStyle/>
          <a:p>
            <a:r>
              <a:rPr lang="en-US" dirty="0"/>
              <a:t>Use gene counts to infer the latent cell-types</a:t>
            </a:r>
          </a:p>
        </p:txBody>
      </p:sp>
      <p:cxnSp>
        <p:nvCxnSpPr>
          <p:cNvPr id="65" name="Straight Arrow Connector 64">
            <a:extLst>
              <a:ext uri="{FF2B5EF4-FFF2-40B4-BE49-F238E27FC236}">
                <a16:creationId xmlns:a16="http://schemas.microsoft.com/office/drawing/2014/main" id="{DA8640A1-BA37-CA4B-84FE-4289734E78AE}"/>
              </a:ext>
            </a:extLst>
          </p:cNvPr>
          <p:cNvCxnSpPr/>
          <p:nvPr/>
        </p:nvCxnSpPr>
        <p:spPr>
          <a:xfrm>
            <a:off x="9992967" y="4433776"/>
            <a:ext cx="0" cy="401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4D7BDAA-8F88-9B49-85E2-332B78EC26B9}"/>
              </a:ext>
            </a:extLst>
          </p:cNvPr>
          <p:cNvCxnSpPr>
            <a:cxnSpLocks/>
          </p:cNvCxnSpPr>
          <p:nvPr/>
        </p:nvCxnSpPr>
        <p:spPr>
          <a:xfrm flipV="1">
            <a:off x="6238816" y="1793273"/>
            <a:ext cx="0" cy="498888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CE04B26-1C88-C441-981A-81B8C3E35535}"/>
              </a:ext>
            </a:extLst>
          </p:cNvPr>
          <p:cNvSpPr txBox="1"/>
          <p:nvPr/>
        </p:nvSpPr>
        <p:spPr>
          <a:xfrm>
            <a:off x="7160773" y="2326685"/>
            <a:ext cx="659155" cy="369332"/>
          </a:xfrm>
          <a:prstGeom prst="rect">
            <a:avLst/>
          </a:prstGeom>
          <a:noFill/>
        </p:spPr>
        <p:txBody>
          <a:bodyPr wrap="none" rtlCol="0">
            <a:spAutoFit/>
          </a:bodyPr>
          <a:lstStyle/>
          <a:p>
            <a:r>
              <a:rPr lang="en-US" dirty="0"/>
              <a:t>pixel</a:t>
            </a:r>
          </a:p>
        </p:txBody>
      </p:sp>
      <p:sp>
        <p:nvSpPr>
          <p:cNvPr id="68" name="TextBox 67">
            <a:extLst>
              <a:ext uri="{FF2B5EF4-FFF2-40B4-BE49-F238E27FC236}">
                <a16:creationId xmlns:a16="http://schemas.microsoft.com/office/drawing/2014/main" id="{A339D125-3580-3348-B141-1D6BBC17EF86}"/>
              </a:ext>
            </a:extLst>
          </p:cNvPr>
          <p:cNvSpPr txBox="1"/>
          <p:nvPr/>
        </p:nvSpPr>
        <p:spPr>
          <a:xfrm>
            <a:off x="7160773" y="1438520"/>
            <a:ext cx="4275594" cy="369332"/>
          </a:xfrm>
          <a:prstGeom prst="rect">
            <a:avLst/>
          </a:prstGeom>
          <a:noFill/>
        </p:spPr>
        <p:txBody>
          <a:bodyPr wrap="none" rtlCol="0">
            <a:spAutoFit/>
          </a:bodyPr>
          <a:lstStyle/>
          <a:p>
            <a:r>
              <a:rPr lang="en-US" b="1" dirty="0"/>
              <a:t>Spatial transcriptomics assumptions</a:t>
            </a:r>
          </a:p>
        </p:txBody>
      </p:sp>
      <p:sp>
        <p:nvSpPr>
          <p:cNvPr id="69" name="Title 1">
            <a:extLst>
              <a:ext uri="{FF2B5EF4-FFF2-40B4-BE49-F238E27FC236}">
                <a16:creationId xmlns:a16="http://schemas.microsoft.com/office/drawing/2014/main" id="{48DAD57B-D8F2-3342-8CA7-D23EF6BE9E0E}"/>
              </a:ext>
            </a:extLst>
          </p:cNvPr>
          <p:cNvSpPr>
            <a:spLocks noGrp="1"/>
          </p:cNvSpPr>
          <p:nvPr>
            <p:ph type="title"/>
          </p:nvPr>
        </p:nvSpPr>
        <p:spPr>
          <a:xfrm>
            <a:off x="788859" y="96188"/>
            <a:ext cx="10899913" cy="1325563"/>
          </a:xfrm>
        </p:spPr>
        <p:txBody>
          <a:bodyPr>
            <a:normAutofit/>
          </a:bodyPr>
          <a:lstStyle/>
          <a:p>
            <a:r>
              <a:rPr lang="en-US" sz="4000" dirty="0"/>
              <a:t>STdeconvolve is a reference-free approach that builds upon latent Dirichlet allocation (LDA)</a:t>
            </a:r>
          </a:p>
        </p:txBody>
      </p:sp>
      <p:pic>
        <p:nvPicPr>
          <p:cNvPr id="31" name="Picture 4" descr="Figure 4 from Latent Dirichlet Allocation (LDA) for Topic Modeling of the  CFPB Consumer Complaints | Semantic Scholar">
            <a:extLst>
              <a:ext uri="{FF2B5EF4-FFF2-40B4-BE49-F238E27FC236}">
                <a16:creationId xmlns:a16="http://schemas.microsoft.com/office/drawing/2014/main" id="{7ADB2A0C-28A8-D54B-A4C1-C6230CDDA8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712" t="15380" r="10355" b="47555"/>
          <a:stretch/>
        </p:blipFill>
        <p:spPr bwMode="auto">
          <a:xfrm>
            <a:off x="3422209" y="4778583"/>
            <a:ext cx="1121507" cy="174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183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30C9A-497D-A04F-AD5E-6DEA01E8BC49}"/>
              </a:ext>
            </a:extLst>
          </p:cNvPr>
          <p:cNvSpPr>
            <a:spLocks noGrp="1"/>
          </p:cNvSpPr>
          <p:nvPr>
            <p:ph type="title"/>
          </p:nvPr>
        </p:nvSpPr>
        <p:spPr/>
        <p:txBody>
          <a:bodyPr>
            <a:normAutofit/>
          </a:bodyPr>
          <a:lstStyle/>
          <a:p>
            <a:r>
              <a:rPr lang="en-US" sz="4000" dirty="0"/>
              <a:t>Spatially resolved transcriptomic profiling but at multi-cellular pixel resolution</a:t>
            </a:r>
          </a:p>
        </p:txBody>
      </p:sp>
      <p:pic>
        <p:nvPicPr>
          <p:cNvPr id="6" name="Picture 5">
            <a:extLst>
              <a:ext uri="{FF2B5EF4-FFF2-40B4-BE49-F238E27FC236}">
                <a16:creationId xmlns:a16="http://schemas.microsoft.com/office/drawing/2014/main" id="{E1BCBB1C-6C13-D942-90E2-0BD23B87D74B}"/>
              </a:ext>
            </a:extLst>
          </p:cNvPr>
          <p:cNvPicPr>
            <a:picLocks noChangeAspect="1"/>
          </p:cNvPicPr>
          <p:nvPr/>
        </p:nvPicPr>
        <p:blipFill rotWithShape="1">
          <a:blip r:embed="rId3"/>
          <a:srcRect l="11994" t="6428" r="11632" b="63250"/>
          <a:stretch/>
        </p:blipFill>
        <p:spPr>
          <a:xfrm>
            <a:off x="304800" y="2877395"/>
            <a:ext cx="5597307" cy="2125980"/>
          </a:xfrm>
          <a:prstGeom prst="rect">
            <a:avLst/>
          </a:prstGeom>
        </p:spPr>
      </p:pic>
      <p:sp>
        <p:nvSpPr>
          <p:cNvPr id="7" name="TextBox 6">
            <a:extLst>
              <a:ext uri="{FF2B5EF4-FFF2-40B4-BE49-F238E27FC236}">
                <a16:creationId xmlns:a16="http://schemas.microsoft.com/office/drawing/2014/main" id="{32475875-E0A6-0546-BE05-4D78CB6C8FBC}"/>
              </a:ext>
            </a:extLst>
          </p:cNvPr>
          <p:cNvSpPr txBox="1"/>
          <p:nvPr/>
        </p:nvSpPr>
        <p:spPr>
          <a:xfrm>
            <a:off x="767792" y="1967877"/>
            <a:ext cx="3950825" cy="646331"/>
          </a:xfrm>
          <a:prstGeom prst="rect">
            <a:avLst/>
          </a:prstGeom>
          <a:noFill/>
        </p:spPr>
        <p:txBody>
          <a:bodyPr wrap="none" rtlCol="0">
            <a:spAutoFit/>
          </a:bodyPr>
          <a:lstStyle/>
          <a:p>
            <a:pPr algn="ctr"/>
            <a:r>
              <a:rPr lang="en-US" i="1" u="sng" dirty="0"/>
              <a:t>in situ </a:t>
            </a:r>
            <a:r>
              <a:rPr lang="en-US" u="sng" dirty="0"/>
              <a:t>capture methods</a:t>
            </a:r>
          </a:p>
          <a:p>
            <a:pPr algn="ctr"/>
            <a:r>
              <a:rPr lang="en-US" dirty="0"/>
              <a:t>10X </a:t>
            </a:r>
            <a:r>
              <a:rPr lang="en-US" dirty="0" err="1"/>
              <a:t>Visium</a:t>
            </a:r>
            <a:r>
              <a:rPr lang="en-US" dirty="0"/>
              <a:t>, </a:t>
            </a:r>
            <a:r>
              <a:rPr lang="en-US" dirty="0" err="1"/>
              <a:t>DBiT</a:t>
            </a:r>
            <a:r>
              <a:rPr lang="en-US" dirty="0"/>
              <a:t>-seq, Slide-seq, </a:t>
            </a:r>
            <a:r>
              <a:rPr lang="en-US" dirty="0" err="1"/>
              <a:t>etc</a:t>
            </a:r>
            <a:endParaRPr lang="en-US" dirty="0"/>
          </a:p>
        </p:txBody>
      </p:sp>
      <p:pic>
        <p:nvPicPr>
          <p:cNvPr id="21" name="Picture 2">
            <a:extLst>
              <a:ext uri="{FF2B5EF4-FFF2-40B4-BE49-F238E27FC236}">
                <a16:creationId xmlns:a16="http://schemas.microsoft.com/office/drawing/2014/main" id="{FD1D435E-80AB-494D-BD7D-07CB37E60A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328" t="3994" r="1483" b="68946"/>
          <a:stretch/>
        </p:blipFill>
        <p:spPr bwMode="auto">
          <a:xfrm>
            <a:off x="10120087" y="2687525"/>
            <a:ext cx="1718673" cy="10829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E478B64-2487-2A45-A770-2624749E73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413" t="66200" r="26137" b="4638"/>
          <a:stretch/>
        </p:blipFill>
        <p:spPr bwMode="auto">
          <a:xfrm>
            <a:off x="7917866" y="2577804"/>
            <a:ext cx="1869511" cy="13024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091F9C8-7BEA-0244-958E-2F6A8CB88F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266" t="69897" r="57800" b="4784"/>
          <a:stretch/>
        </p:blipFill>
        <p:spPr bwMode="auto">
          <a:xfrm>
            <a:off x="6326740" y="2550754"/>
            <a:ext cx="1256044" cy="13565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C868C2D-AE51-9242-B5B4-EBD8645D480B}"/>
              </a:ext>
            </a:extLst>
          </p:cNvPr>
          <p:cNvSpPr txBox="1"/>
          <p:nvPr/>
        </p:nvSpPr>
        <p:spPr>
          <a:xfrm>
            <a:off x="6954762" y="1969554"/>
            <a:ext cx="4378186" cy="369332"/>
          </a:xfrm>
          <a:prstGeom prst="rect">
            <a:avLst/>
          </a:prstGeom>
          <a:noFill/>
        </p:spPr>
        <p:txBody>
          <a:bodyPr wrap="none" rtlCol="0">
            <a:spAutoFit/>
          </a:bodyPr>
          <a:lstStyle/>
          <a:p>
            <a:r>
              <a:rPr lang="en-US" dirty="0"/>
              <a:t>Untargeted genome-wide mRNA profiling</a:t>
            </a:r>
          </a:p>
        </p:txBody>
      </p:sp>
      <p:sp>
        <p:nvSpPr>
          <p:cNvPr id="3" name="TextBox 2">
            <a:extLst>
              <a:ext uri="{FF2B5EF4-FFF2-40B4-BE49-F238E27FC236}">
                <a16:creationId xmlns:a16="http://schemas.microsoft.com/office/drawing/2014/main" id="{A14C69DB-7B1A-F94D-A2E5-AADFB7D9F601}"/>
              </a:ext>
            </a:extLst>
          </p:cNvPr>
          <p:cNvSpPr txBox="1"/>
          <p:nvPr/>
        </p:nvSpPr>
        <p:spPr>
          <a:xfrm>
            <a:off x="7270389" y="4357044"/>
            <a:ext cx="4403770" cy="646331"/>
          </a:xfrm>
          <a:prstGeom prst="rect">
            <a:avLst/>
          </a:prstGeom>
          <a:noFill/>
        </p:spPr>
        <p:txBody>
          <a:bodyPr wrap="none" rtlCol="0">
            <a:spAutoFit/>
          </a:bodyPr>
          <a:lstStyle/>
          <a:p>
            <a:r>
              <a:rPr lang="en-US" dirty="0"/>
              <a:t>How can we identify cell types?</a:t>
            </a:r>
          </a:p>
          <a:p>
            <a:r>
              <a:rPr lang="en-US" dirty="0"/>
              <a:t>Do we have confidence in the resolution?</a:t>
            </a:r>
          </a:p>
        </p:txBody>
      </p:sp>
    </p:spTree>
    <p:extLst>
      <p:ext uri="{BB962C8B-B14F-4D97-AF65-F5344CB8AC3E}">
        <p14:creationId xmlns:p14="http://schemas.microsoft.com/office/powerpoint/2010/main" val="1211543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3BDD7C-5857-CB4E-BE55-37129231F714}"/>
              </a:ext>
            </a:extLst>
          </p:cNvPr>
          <p:cNvSpPr>
            <a:spLocks noGrp="1"/>
          </p:cNvSpPr>
          <p:nvPr>
            <p:ph type="sldNum" sz="quarter" idx="12"/>
          </p:nvPr>
        </p:nvSpPr>
        <p:spPr/>
        <p:txBody>
          <a:bodyPr/>
          <a:lstStyle/>
          <a:p>
            <a:fld id="{8B65F3FB-8B5C-174E-A98C-CDC223050D3A}" type="slidenum">
              <a:rPr lang="en-US" smtClean="0"/>
              <a:t>40</a:t>
            </a:fld>
            <a:endParaRPr lang="en-US"/>
          </a:p>
        </p:txBody>
      </p:sp>
      <p:sp>
        <p:nvSpPr>
          <p:cNvPr id="5" name="Title 1">
            <a:extLst>
              <a:ext uri="{FF2B5EF4-FFF2-40B4-BE49-F238E27FC236}">
                <a16:creationId xmlns:a16="http://schemas.microsoft.com/office/drawing/2014/main" id="{AAFCDC33-8D3A-014B-8B30-CC413DAD0B42}"/>
              </a:ext>
            </a:extLst>
          </p:cNvPr>
          <p:cNvSpPr>
            <a:spLocks noGrp="1"/>
          </p:cNvSpPr>
          <p:nvPr>
            <p:ph type="title"/>
          </p:nvPr>
        </p:nvSpPr>
        <p:spPr>
          <a:xfrm>
            <a:off x="740227" y="-29394"/>
            <a:ext cx="10899913" cy="1325563"/>
          </a:xfrm>
        </p:spPr>
        <p:txBody>
          <a:bodyPr>
            <a:normAutofit/>
          </a:bodyPr>
          <a:lstStyle/>
          <a:p>
            <a:r>
              <a:rPr lang="en-US" dirty="0"/>
              <a:t>STdeconvolve workflow</a:t>
            </a:r>
          </a:p>
        </p:txBody>
      </p:sp>
      <p:pic>
        <p:nvPicPr>
          <p:cNvPr id="6" name="Picture 5" descr="A screenshot of a computer&#10;&#10;Description automatically generated with medium confidence">
            <a:extLst>
              <a:ext uri="{FF2B5EF4-FFF2-40B4-BE49-F238E27FC236}">
                <a16:creationId xmlns:a16="http://schemas.microsoft.com/office/drawing/2014/main" id="{44645D83-8250-C340-90FD-6C88941D720F}"/>
              </a:ext>
            </a:extLst>
          </p:cNvPr>
          <p:cNvPicPr>
            <a:picLocks noChangeAspect="1"/>
          </p:cNvPicPr>
          <p:nvPr/>
        </p:nvPicPr>
        <p:blipFill rotWithShape="1">
          <a:blip r:embed="rId3"/>
          <a:srcRect b="61590"/>
          <a:stretch/>
        </p:blipFill>
        <p:spPr>
          <a:xfrm>
            <a:off x="126100" y="786581"/>
            <a:ext cx="11939800" cy="5934894"/>
          </a:xfrm>
          <a:prstGeom prst="rect">
            <a:avLst/>
          </a:prstGeom>
        </p:spPr>
      </p:pic>
      <p:sp>
        <p:nvSpPr>
          <p:cNvPr id="3" name="Rectangle 2">
            <a:extLst>
              <a:ext uri="{FF2B5EF4-FFF2-40B4-BE49-F238E27FC236}">
                <a16:creationId xmlns:a16="http://schemas.microsoft.com/office/drawing/2014/main" id="{C9CF4868-20B2-264D-B909-FE29A0A8344E}"/>
              </a:ext>
            </a:extLst>
          </p:cNvPr>
          <p:cNvSpPr/>
          <p:nvPr/>
        </p:nvSpPr>
        <p:spPr>
          <a:xfrm>
            <a:off x="1718631" y="4417765"/>
            <a:ext cx="1399142" cy="19385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09E842-6094-2E42-87B8-221F1A89D2DF}"/>
              </a:ext>
            </a:extLst>
          </p:cNvPr>
          <p:cNvSpPr txBox="1"/>
          <p:nvPr/>
        </p:nvSpPr>
        <p:spPr>
          <a:xfrm>
            <a:off x="922365" y="4233099"/>
            <a:ext cx="825867" cy="369332"/>
          </a:xfrm>
          <a:prstGeom prst="rect">
            <a:avLst/>
          </a:prstGeom>
          <a:noFill/>
        </p:spPr>
        <p:txBody>
          <a:bodyPr wrap="none" rtlCol="0">
            <a:spAutoFit/>
          </a:bodyPr>
          <a:lstStyle/>
          <a:p>
            <a:r>
              <a:rPr lang="en-US" b="1" dirty="0"/>
              <a:t>Input:</a:t>
            </a:r>
          </a:p>
        </p:txBody>
      </p:sp>
      <p:sp>
        <p:nvSpPr>
          <p:cNvPr id="8" name="Rectangle 7">
            <a:extLst>
              <a:ext uri="{FF2B5EF4-FFF2-40B4-BE49-F238E27FC236}">
                <a16:creationId xmlns:a16="http://schemas.microsoft.com/office/drawing/2014/main" id="{2DB51D75-D906-604D-B51A-E977037B2F57}"/>
              </a:ext>
            </a:extLst>
          </p:cNvPr>
          <p:cNvSpPr/>
          <p:nvPr/>
        </p:nvSpPr>
        <p:spPr>
          <a:xfrm>
            <a:off x="8095560" y="1068635"/>
            <a:ext cx="3544579" cy="18288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F60C06-20B3-6F48-9AA0-8B20465F9873}"/>
              </a:ext>
            </a:extLst>
          </p:cNvPr>
          <p:cNvSpPr txBox="1"/>
          <p:nvPr/>
        </p:nvSpPr>
        <p:spPr>
          <a:xfrm>
            <a:off x="8089939" y="683429"/>
            <a:ext cx="1018227" cy="369332"/>
          </a:xfrm>
          <a:prstGeom prst="rect">
            <a:avLst/>
          </a:prstGeom>
          <a:noFill/>
        </p:spPr>
        <p:txBody>
          <a:bodyPr wrap="none" rtlCol="0">
            <a:spAutoFit/>
          </a:bodyPr>
          <a:lstStyle/>
          <a:p>
            <a:r>
              <a:rPr lang="en-US" b="1" dirty="0"/>
              <a:t>Output:</a:t>
            </a:r>
          </a:p>
        </p:txBody>
      </p:sp>
      <p:sp>
        <p:nvSpPr>
          <p:cNvPr id="10" name="TextBox 9">
            <a:extLst>
              <a:ext uri="{FF2B5EF4-FFF2-40B4-BE49-F238E27FC236}">
                <a16:creationId xmlns:a16="http://schemas.microsoft.com/office/drawing/2014/main" id="{50A6BD78-81E2-9D46-B09A-282C696AA9BC}"/>
              </a:ext>
            </a:extLst>
          </p:cNvPr>
          <p:cNvSpPr txBox="1"/>
          <p:nvPr/>
        </p:nvSpPr>
        <p:spPr>
          <a:xfrm>
            <a:off x="58026" y="5277406"/>
            <a:ext cx="864339" cy="369332"/>
          </a:xfrm>
          <a:prstGeom prst="rect">
            <a:avLst/>
          </a:prstGeom>
          <a:noFill/>
        </p:spPr>
        <p:txBody>
          <a:bodyPr wrap="none" rtlCol="0">
            <a:spAutoFit/>
          </a:bodyPr>
          <a:lstStyle/>
          <a:p>
            <a:r>
              <a:rPr lang="en-US" dirty="0"/>
              <a:t>Pixels:</a:t>
            </a:r>
          </a:p>
        </p:txBody>
      </p:sp>
      <p:sp>
        <p:nvSpPr>
          <p:cNvPr id="2" name="TextBox 1">
            <a:extLst>
              <a:ext uri="{FF2B5EF4-FFF2-40B4-BE49-F238E27FC236}">
                <a16:creationId xmlns:a16="http://schemas.microsoft.com/office/drawing/2014/main" id="{F974AFB3-0C4F-E74D-857E-CAC05DFEB09C}"/>
              </a:ext>
            </a:extLst>
          </p:cNvPr>
          <p:cNvSpPr txBox="1"/>
          <p:nvPr/>
        </p:nvSpPr>
        <p:spPr>
          <a:xfrm>
            <a:off x="9398226" y="5935442"/>
            <a:ext cx="1244893" cy="369332"/>
          </a:xfrm>
          <a:prstGeom prst="rect">
            <a:avLst/>
          </a:prstGeom>
          <a:noFill/>
        </p:spPr>
        <p:txBody>
          <a:bodyPr wrap="none" rtlCol="0">
            <a:spAutoFit/>
          </a:bodyPr>
          <a:lstStyle/>
          <a:p>
            <a:r>
              <a:rPr lang="en-US" b="1" dirty="0"/>
              <a:t>Visualize!</a:t>
            </a:r>
          </a:p>
        </p:txBody>
      </p:sp>
    </p:spTree>
    <p:extLst>
      <p:ext uri="{BB962C8B-B14F-4D97-AF65-F5344CB8AC3E}">
        <p14:creationId xmlns:p14="http://schemas.microsoft.com/office/powerpoint/2010/main" val="840371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83E87-D449-2443-9314-D30FD548535E}"/>
              </a:ext>
            </a:extLst>
          </p:cNvPr>
          <p:cNvSpPr>
            <a:spLocks noGrp="1"/>
          </p:cNvSpPr>
          <p:nvPr>
            <p:ph type="title"/>
          </p:nvPr>
        </p:nvSpPr>
        <p:spPr>
          <a:xfrm>
            <a:off x="838200" y="119642"/>
            <a:ext cx="10515600" cy="1325563"/>
          </a:xfrm>
        </p:spPr>
        <p:txBody>
          <a:bodyPr>
            <a:normAutofit fontScale="90000"/>
          </a:bodyPr>
          <a:lstStyle/>
          <a:p>
            <a:r>
              <a:rPr lang="en-US" sz="4000" dirty="0"/>
              <a:t>Proof of concept: demonstrate performance using a simulated ST dataset with known ground truth</a:t>
            </a:r>
          </a:p>
        </p:txBody>
      </p:sp>
      <p:sp>
        <p:nvSpPr>
          <p:cNvPr id="4" name="Slide Number Placeholder 3">
            <a:extLst>
              <a:ext uri="{FF2B5EF4-FFF2-40B4-BE49-F238E27FC236}">
                <a16:creationId xmlns:a16="http://schemas.microsoft.com/office/drawing/2014/main" id="{F4A17FE0-DF55-9044-AF00-84FBE670F1E0}"/>
              </a:ext>
            </a:extLst>
          </p:cNvPr>
          <p:cNvSpPr>
            <a:spLocks noGrp="1"/>
          </p:cNvSpPr>
          <p:nvPr>
            <p:ph type="sldNum" sz="quarter" idx="12"/>
          </p:nvPr>
        </p:nvSpPr>
        <p:spPr/>
        <p:txBody>
          <a:bodyPr/>
          <a:lstStyle/>
          <a:p>
            <a:fld id="{8B65F3FB-8B5C-174E-A98C-CDC223050D3A}" type="slidenum">
              <a:rPr lang="en-US" smtClean="0"/>
              <a:t>41</a:t>
            </a:fld>
            <a:endParaRPr lang="en-US"/>
          </a:p>
        </p:txBody>
      </p:sp>
      <p:sp>
        <p:nvSpPr>
          <p:cNvPr id="10" name="TextBox 9">
            <a:extLst>
              <a:ext uri="{FF2B5EF4-FFF2-40B4-BE49-F238E27FC236}">
                <a16:creationId xmlns:a16="http://schemas.microsoft.com/office/drawing/2014/main" id="{AC8B4847-8A15-F243-9229-1E68C49D7814}"/>
              </a:ext>
            </a:extLst>
          </p:cNvPr>
          <p:cNvSpPr txBox="1"/>
          <p:nvPr/>
        </p:nvSpPr>
        <p:spPr>
          <a:xfrm>
            <a:off x="-72787" y="6536809"/>
            <a:ext cx="1886094" cy="369332"/>
          </a:xfrm>
          <a:prstGeom prst="rect">
            <a:avLst/>
          </a:prstGeom>
          <a:noFill/>
        </p:spPr>
        <p:txBody>
          <a:bodyPr wrap="none" rtlCol="0">
            <a:spAutoFit/>
          </a:bodyPr>
          <a:lstStyle/>
          <a:p>
            <a:r>
              <a:rPr lang="en-US" dirty="0"/>
              <a:t>Moffit </a:t>
            </a:r>
            <a:r>
              <a:rPr lang="en-US" i="1" dirty="0"/>
              <a:t>et al. </a:t>
            </a:r>
            <a:r>
              <a:rPr lang="en-US" dirty="0"/>
              <a:t>2018</a:t>
            </a:r>
          </a:p>
        </p:txBody>
      </p:sp>
      <p:sp>
        <p:nvSpPr>
          <p:cNvPr id="14" name="TextBox 13">
            <a:extLst>
              <a:ext uri="{FF2B5EF4-FFF2-40B4-BE49-F238E27FC236}">
                <a16:creationId xmlns:a16="http://schemas.microsoft.com/office/drawing/2014/main" id="{6A5AD718-0A17-ED4D-805B-35F13D8ABB97}"/>
              </a:ext>
            </a:extLst>
          </p:cNvPr>
          <p:cNvSpPr txBox="1"/>
          <p:nvPr/>
        </p:nvSpPr>
        <p:spPr>
          <a:xfrm>
            <a:off x="970559" y="2607255"/>
            <a:ext cx="2503170" cy="923330"/>
          </a:xfrm>
          <a:prstGeom prst="rect">
            <a:avLst/>
          </a:prstGeom>
          <a:noFill/>
        </p:spPr>
        <p:txBody>
          <a:bodyPr wrap="square" rtlCol="0">
            <a:spAutoFit/>
          </a:bodyPr>
          <a:lstStyle/>
          <a:p>
            <a:r>
              <a:rPr lang="en-US" dirty="0"/>
              <a:t>Mouse hypothalamic medial preoptic region</a:t>
            </a:r>
          </a:p>
          <a:p>
            <a:r>
              <a:rPr lang="en-US" dirty="0"/>
              <a:t>(MPOA) </a:t>
            </a:r>
          </a:p>
        </p:txBody>
      </p:sp>
      <p:grpSp>
        <p:nvGrpSpPr>
          <p:cNvPr id="3" name="Group 2">
            <a:extLst>
              <a:ext uri="{FF2B5EF4-FFF2-40B4-BE49-F238E27FC236}">
                <a16:creationId xmlns:a16="http://schemas.microsoft.com/office/drawing/2014/main" id="{EE2E5D66-568F-924A-A1C5-7FF9C61780BD}"/>
              </a:ext>
            </a:extLst>
          </p:cNvPr>
          <p:cNvGrpSpPr/>
          <p:nvPr/>
        </p:nvGrpSpPr>
        <p:grpSpPr>
          <a:xfrm>
            <a:off x="2784722" y="1596438"/>
            <a:ext cx="6622557" cy="5186524"/>
            <a:chOff x="2953522" y="1596438"/>
            <a:chExt cx="6622557" cy="5186524"/>
          </a:xfrm>
        </p:grpSpPr>
        <p:pic>
          <p:nvPicPr>
            <p:cNvPr id="7" name="Picture 6" descr="A picture containing text&#10;&#10;Description automatically generated">
              <a:extLst>
                <a:ext uri="{FF2B5EF4-FFF2-40B4-BE49-F238E27FC236}">
                  <a16:creationId xmlns:a16="http://schemas.microsoft.com/office/drawing/2014/main" id="{953E59BC-AF90-4A46-A9C5-7EC0ADCF8E0E}"/>
                </a:ext>
              </a:extLst>
            </p:cNvPr>
            <p:cNvPicPr>
              <a:picLocks noChangeAspect="1"/>
            </p:cNvPicPr>
            <p:nvPr/>
          </p:nvPicPr>
          <p:blipFill>
            <a:blip r:embed="rId3"/>
            <a:stretch>
              <a:fillRect/>
            </a:stretch>
          </p:blipFill>
          <p:spPr>
            <a:xfrm>
              <a:off x="5904174" y="2235510"/>
              <a:ext cx="3136900" cy="2159000"/>
            </a:xfrm>
            <a:prstGeom prst="rect">
              <a:avLst/>
            </a:prstGeom>
          </p:spPr>
        </p:pic>
        <p:pic>
          <p:nvPicPr>
            <p:cNvPr id="8" name="Picture 7" descr="Diagram&#10;&#10;Description automatically generated">
              <a:extLst>
                <a:ext uri="{FF2B5EF4-FFF2-40B4-BE49-F238E27FC236}">
                  <a16:creationId xmlns:a16="http://schemas.microsoft.com/office/drawing/2014/main" id="{55F9499F-F4C2-A748-BAD3-06C98F251848}"/>
                </a:ext>
              </a:extLst>
            </p:cNvPr>
            <p:cNvPicPr>
              <a:picLocks noChangeAspect="1"/>
            </p:cNvPicPr>
            <p:nvPr/>
          </p:nvPicPr>
          <p:blipFill>
            <a:blip r:embed="rId4"/>
            <a:stretch>
              <a:fillRect/>
            </a:stretch>
          </p:blipFill>
          <p:spPr>
            <a:xfrm>
              <a:off x="3503874" y="2146610"/>
              <a:ext cx="2400300" cy="2336800"/>
            </a:xfrm>
            <a:prstGeom prst="rect">
              <a:avLst/>
            </a:prstGeom>
          </p:spPr>
        </p:pic>
        <p:pic>
          <p:nvPicPr>
            <p:cNvPr id="9" name="Picture 8" descr="Diagram&#10;&#10;Description automatically generated">
              <a:extLst>
                <a:ext uri="{FF2B5EF4-FFF2-40B4-BE49-F238E27FC236}">
                  <a16:creationId xmlns:a16="http://schemas.microsoft.com/office/drawing/2014/main" id="{9A829812-AE1C-DE41-885D-9328E47E2162}"/>
                </a:ext>
              </a:extLst>
            </p:cNvPr>
            <p:cNvPicPr>
              <a:picLocks noChangeAspect="1"/>
            </p:cNvPicPr>
            <p:nvPr/>
          </p:nvPicPr>
          <p:blipFill>
            <a:blip r:embed="rId5"/>
            <a:stretch>
              <a:fillRect/>
            </a:stretch>
          </p:blipFill>
          <p:spPr>
            <a:xfrm>
              <a:off x="4419668" y="4547762"/>
              <a:ext cx="3898900" cy="2235200"/>
            </a:xfrm>
            <a:prstGeom prst="rect">
              <a:avLst/>
            </a:prstGeom>
          </p:spPr>
        </p:pic>
        <p:sp>
          <p:nvSpPr>
            <p:cNvPr id="12" name="TextBox 11">
              <a:extLst>
                <a:ext uri="{FF2B5EF4-FFF2-40B4-BE49-F238E27FC236}">
                  <a16:creationId xmlns:a16="http://schemas.microsoft.com/office/drawing/2014/main" id="{9032146C-28D5-3A46-8F2C-FC436679B81B}"/>
                </a:ext>
              </a:extLst>
            </p:cNvPr>
            <p:cNvSpPr txBox="1"/>
            <p:nvPr/>
          </p:nvSpPr>
          <p:spPr>
            <a:xfrm>
              <a:off x="2953522" y="1596438"/>
              <a:ext cx="6622557" cy="492443"/>
            </a:xfrm>
            <a:prstGeom prst="rect">
              <a:avLst/>
            </a:prstGeom>
            <a:noFill/>
          </p:spPr>
          <p:txBody>
            <a:bodyPr wrap="square" rtlCol="0">
              <a:spAutoFit/>
            </a:bodyPr>
            <a:lstStyle/>
            <a:p>
              <a:r>
                <a:rPr lang="en-US" sz="2600" dirty="0"/>
                <a:t>MERFISH MPOA data ground truth dataset</a:t>
              </a:r>
            </a:p>
          </p:txBody>
        </p:sp>
      </p:grpSp>
      <p:sp>
        <p:nvSpPr>
          <p:cNvPr id="11" name="TextBox 10">
            <a:extLst>
              <a:ext uri="{FF2B5EF4-FFF2-40B4-BE49-F238E27FC236}">
                <a16:creationId xmlns:a16="http://schemas.microsoft.com/office/drawing/2014/main" id="{3B175935-3BDC-9E46-8FC2-B19E241F7DED}"/>
              </a:ext>
            </a:extLst>
          </p:cNvPr>
          <p:cNvSpPr txBox="1"/>
          <p:nvPr/>
        </p:nvSpPr>
        <p:spPr>
          <a:xfrm>
            <a:off x="8950048" y="2796591"/>
            <a:ext cx="3241952" cy="923330"/>
          </a:xfrm>
          <a:prstGeom prst="rect">
            <a:avLst/>
          </a:prstGeom>
          <a:noFill/>
        </p:spPr>
        <p:txBody>
          <a:bodyPr wrap="square" rtlCol="0">
            <a:spAutoFit/>
          </a:bodyPr>
          <a:lstStyle/>
          <a:p>
            <a:pPr>
              <a:spcAft>
                <a:spcPts val="1200"/>
              </a:spcAft>
            </a:pPr>
            <a:r>
              <a:rPr lang="en-US" b="1" dirty="0"/>
              <a:t>Annotations of individual cells and their spatial information</a:t>
            </a:r>
          </a:p>
        </p:txBody>
      </p:sp>
    </p:spTree>
    <p:extLst>
      <p:ext uri="{BB962C8B-B14F-4D97-AF65-F5344CB8AC3E}">
        <p14:creationId xmlns:p14="http://schemas.microsoft.com/office/powerpoint/2010/main" val="1720593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3EEC88-2C0D-FF40-842C-DC7455B5DE90}"/>
              </a:ext>
            </a:extLst>
          </p:cNvPr>
          <p:cNvSpPr>
            <a:spLocks noGrp="1"/>
          </p:cNvSpPr>
          <p:nvPr>
            <p:ph type="sldNum" sz="quarter" idx="12"/>
          </p:nvPr>
        </p:nvSpPr>
        <p:spPr/>
        <p:txBody>
          <a:bodyPr/>
          <a:lstStyle/>
          <a:p>
            <a:fld id="{8B65F3FB-8B5C-174E-A98C-CDC223050D3A}" type="slidenum">
              <a:rPr lang="en-US" smtClean="0"/>
              <a:t>42</a:t>
            </a:fld>
            <a:endParaRPr lang="en-US"/>
          </a:p>
        </p:txBody>
      </p:sp>
      <p:pic>
        <p:nvPicPr>
          <p:cNvPr id="6" name="Picture 5" descr="A picture containing chart&#10;&#10;Description automatically generated">
            <a:extLst>
              <a:ext uri="{FF2B5EF4-FFF2-40B4-BE49-F238E27FC236}">
                <a16:creationId xmlns:a16="http://schemas.microsoft.com/office/drawing/2014/main" id="{42E944AE-54B5-604A-AD87-C4A49BEFF686}"/>
              </a:ext>
            </a:extLst>
          </p:cNvPr>
          <p:cNvPicPr>
            <a:picLocks noChangeAspect="1"/>
          </p:cNvPicPr>
          <p:nvPr/>
        </p:nvPicPr>
        <p:blipFill>
          <a:blip r:embed="rId3"/>
          <a:stretch>
            <a:fillRect/>
          </a:stretch>
        </p:blipFill>
        <p:spPr>
          <a:xfrm>
            <a:off x="0" y="1853"/>
            <a:ext cx="12192000" cy="6854293"/>
          </a:xfrm>
          <a:prstGeom prst="rect">
            <a:avLst/>
          </a:prstGeom>
        </p:spPr>
      </p:pic>
    </p:spTree>
    <p:extLst>
      <p:ext uri="{BB962C8B-B14F-4D97-AF65-F5344CB8AC3E}">
        <p14:creationId xmlns:p14="http://schemas.microsoft.com/office/powerpoint/2010/main" val="2617986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E4DD51-F955-A84E-878F-834033534E03}"/>
              </a:ext>
            </a:extLst>
          </p:cNvPr>
          <p:cNvSpPr>
            <a:spLocks noGrp="1"/>
          </p:cNvSpPr>
          <p:nvPr>
            <p:ph type="sldNum" sz="quarter" idx="12"/>
          </p:nvPr>
        </p:nvSpPr>
        <p:spPr/>
        <p:txBody>
          <a:bodyPr/>
          <a:lstStyle/>
          <a:p>
            <a:fld id="{8B65F3FB-8B5C-174E-A98C-CDC223050D3A}" type="slidenum">
              <a:rPr lang="en-US" smtClean="0"/>
              <a:t>43</a:t>
            </a:fld>
            <a:endParaRPr lang="en-US"/>
          </a:p>
        </p:txBody>
      </p:sp>
      <p:pic>
        <p:nvPicPr>
          <p:cNvPr id="6" name="Picture 5" descr="A picture containing diagram&#10;&#10;Description automatically generated">
            <a:extLst>
              <a:ext uri="{FF2B5EF4-FFF2-40B4-BE49-F238E27FC236}">
                <a16:creationId xmlns:a16="http://schemas.microsoft.com/office/drawing/2014/main" id="{30CF2943-C674-2C4A-9044-4C590615420A}"/>
              </a:ext>
            </a:extLst>
          </p:cNvPr>
          <p:cNvPicPr>
            <a:picLocks noChangeAspect="1"/>
          </p:cNvPicPr>
          <p:nvPr/>
        </p:nvPicPr>
        <p:blipFill>
          <a:blip r:embed="rId3"/>
          <a:stretch>
            <a:fillRect/>
          </a:stretch>
        </p:blipFill>
        <p:spPr>
          <a:xfrm>
            <a:off x="4233" y="0"/>
            <a:ext cx="12183533" cy="6858000"/>
          </a:xfrm>
          <a:prstGeom prst="rect">
            <a:avLst/>
          </a:prstGeom>
        </p:spPr>
      </p:pic>
    </p:spTree>
    <p:extLst>
      <p:ext uri="{BB962C8B-B14F-4D97-AF65-F5344CB8AC3E}">
        <p14:creationId xmlns:p14="http://schemas.microsoft.com/office/powerpoint/2010/main" val="3431548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85996E-EA59-EA4C-9430-E0D0181D29E9}"/>
              </a:ext>
            </a:extLst>
          </p:cNvPr>
          <p:cNvSpPr>
            <a:spLocks noGrp="1"/>
          </p:cNvSpPr>
          <p:nvPr>
            <p:ph type="sldNum" sz="quarter" idx="12"/>
          </p:nvPr>
        </p:nvSpPr>
        <p:spPr/>
        <p:txBody>
          <a:bodyPr/>
          <a:lstStyle/>
          <a:p>
            <a:fld id="{8B65F3FB-8B5C-174E-A98C-CDC223050D3A}" type="slidenum">
              <a:rPr lang="en-US" smtClean="0"/>
              <a:t>44</a:t>
            </a:fld>
            <a:endParaRPr lang="en-US"/>
          </a:p>
        </p:txBody>
      </p:sp>
      <p:pic>
        <p:nvPicPr>
          <p:cNvPr id="6" name="Picture 5" descr="Graphical user interface&#10;&#10;Description automatically generated">
            <a:extLst>
              <a:ext uri="{FF2B5EF4-FFF2-40B4-BE49-F238E27FC236}">
                <a16:creationId xmlns:a16="http://schemas.microsoft.com/office/drawing/2014/main" id="{02F7A973-684A-2046-B273-6773AB38D7E6}"/>
              </a:ext>
            </a:extLst>
          </p:cNvPr>
          <p:cNvPicPr>
            <a:picLocks noChangeAspect="1"/>
          </p:cNvPicPr>
          <p:nvPr/>
        </p:nvPicPr>
        <p:blipFill>
          <a:blip r:embed="rId3"/>
          <a:stretch>
            <a:fillRect/>
          </a:stretch>
        </p:blipFill>
        <p:spPr>
          <a:xfrm>
            <a:off x="0" y="12188"/>
            <a:ext cx="12192000" cy="6833624"/>
          </a:xfrm>
          <a:prstGeom prst="rect">
            <a:avLst/>
          </a:prstGeom>
        </p:spPr>
      </p:pic>
    </p:spTree>
    <p:extLst>
      <p:ext uri="{BB962C8B-B14F-4D97-AF65-F5344CB8AC3E}">
        <p14:creationId xmlns:p14="http://schemas.microsoft.com/office/powerpoint/2010/main" val="505243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459124-413A-4E46-8386-502D1AEB0E09}"/>
              </a:ext>
            </a:extLst>
          </p:cNvPr>
          <p:cNvSpPr>
            <a:spLocks noGrp="1"/>
          </p:cNvSpPr>
          <p:nvPr>
            <p:ph type="sldNum" sz="quarter" idx="12"/>
          </p:nvPr>
        </p:nvSpPr>
        <p:spPr/>
        <p:txBody>
          <a:bodyPr/>
          <a:lstStyle/>
          <a:p>
            <a:fld id="{8B65F3FB-8B5C-174E-A98C-CDC223050D3A}" type="slidenum">
              <a:rPr lang="en-US" smtClean="0"/>
              <a:t>45</a:t>
            </a:fld>
            <a:endParaRPr lang="en-US"/>
          </a:p>
        </p:txBody>
      </p:sp>
      <p:pic>
        <p:nvPicPr>
          <p:cNvPr id="6" name="Picture 5" descr="A picture containing diagram&#10;&#10;Description automatically generated">
            <a:extLst>
              <a:ext uri="{FF2B5EF4-FFF2-40B4-BE49-F238E27FC236}">
                <a16:creationId xmlns:a16="http://schemas.microsoft.com/office/drawing/2014/main" id="{9E193D3A-584E-AB4F-B863-641E522AFB5D}"/>
              </a:ext>
            </a:extLst>
          </p:cNvPr>
          <p:cNvPicPr>
            <a:picLocks noChangeAspect="1"/>
          </p:cNvPicPr>
          <p:nvPr/>
        </p:nvPicPr>
        <p:blipFill>
          <a:blip r:embed="rId3"/>
          <a:stretch>
            <a:fillRect/>
          </a:stretch>
        </p:blipFill>
        <p:spPr>
          <a:xfrm>
            <a:off x="0" y="10326"/>
            <a:ext cx="12192000" cy="6837348"/>
          </a:xfrm>
          <a:prstGeom prst="rect">
            <a:avLst/>
          </a:prstGeom>
        </p:spPr>
      </p:pic>
    </p:spTree>
    <p:extLst>
      <p:ext uri="{BB962C8B-B14F-4D97-AF65-F5344CB8AC3E}">
        <p14:creationId xmlns:p14="http://schemas.microsoft.com/office/powerpoint/2010/main" val="3489410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8510B5-C84F-1744-AC0F-EF35B67CC481}"/>
              </a:ext>
            </a:extLst>
          </p:cNvPr>
          <p:cNvSpPr>
            <a:spLocks noGrp="1"/>
          </p:cNvSpPr>
          <p:nvPr>
            <p:ph type="sldNum" sz="quarter" idx="12"/>
          </p:nvPr>
        </p:nvSpPr>
        <p:spPr/>
        <p:txBody>
          <a:bodyPr/>
          <a:lstStyle/>
          <a:p>
            <a:fld id="{8B65F3FB-8B5C-174E-A98C-CDC223050D3A}" type="slidenum">
              <a:rPr lang="en-US" smtClean="0"/>
              <a:t>46</a:t>
            </a:fld>
            <a:endParaRPr lang="en-US"/>
          </a:p>
        </p:txBody>
      </p:sp>
      <p:pic>
        <p:nvPicPr>
          <p:cNvPr id="6" name="Picture 5" descr="Diagram&#10;&#10;Description automatically generated with low confidence">
            <a:extLst>
              <a:ext uri="{FF2B5EF4-FFF2-40B4-BE49-F238E27FC236}">
                <a16:creationId xmlns:a16="http://schemas.microsoft.com/office/drawing/2014/main" id="{3FDDA3A5-8AA8-5040-BD90-E4B3E20DB470}"/>
              </a:ext>
            </a:extLst>
          </p:cNvPr>
          <p:cNvPicPr>
            <a:picLocks noChangeAspect="1"/>
          </p:cNvPicPr>
          <p:nvPr/>
        </p:nvPicPr>
        <p:blipFill>
          <a:blip r:embed="rId3"/>
          <a:stretch>
            <a:fillRect/>
          </a:stretch>
        </p:blipFill>
        <p:spPr>
          <a:xfrm>
            <a:off x="0" y="8466"/>
            <a:ext cx="12192000" cy="6841067"/>
          </a:xfrm>
          <a:prstGeom prst="rect">
            <a:avLst/>
          </a:prstGeom>
        </p:spPr>
      </p:pic>
    </p:spTree>
    <p:extLst>
      <p:ext uri="{BB962C8B-B14F-4D97-AF65-F5344CB8AC3E}">
        <p14:creationId xmlns:p14="http://schemas.microsoft.com/office/powerpoint/2010/main" val="1182419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7FC707-4167-BA4E-BD23-83C12866E17C}"/>
              </a:ext>
            </a:extLst>
          </p:cNvPr>
          <p:cNvSpPr>
            <a:spLocks noGrp="1"/>
          </p:cNvSpPr>
          <p:nvPr>
            <p:ph type="sldNum" sz="quarter" idx="12"/>
          </p:nvPr>
        </p:nvSpPr>
        <p:spPr/>
        <p:txBody>
          <a:bodyPr/>
          <a:lstStyle/>
          <a:p>
            <a:fld id="{8B65F3FB-8B5C-174E-A98C-CDC223050D3A}" type="slidenum">
              <a:rPr lang="en-US" smtClean="0"/>
              <a:t>47</a:t>
            </a:fld>
            <a:endParaRPr lang="en-US"/>
          </a:p>
        </p:txBody>
      </p:sp>
      <p:pic>
        <p:nvPicPr>
          <p:cNvPr id="6" name="Picture 5" descr="Diagram&#10;&#10;Description automatically generated with low confidence">
            <a:extLst>
              <a:ext uri="{FF2B5EF4-FFF2-40B4-BE49-F238E27FC236}">
                <a16:creationId xmlns:a16="http://schemas.microsoft.com/office/drawing/2014/main" id="{B4073C02-2525-6B46-BDA0-F7318D73C5CA}"/>
              </a:ext>
            </a:extLst>
          </p:cNvPr>
          <p:cNvPicPr>
            <a:picLocks noChangeAspect="1"/>
          </p:cNvPicPr>
          <p:nvPr/>
        </p:nvPicPr>
        <p:blipFill>
          <a:blip r:embed="rId3"/>
          <a:stretch>
            <a:fillRect/>
          </a:stretch>
        </p:blipFill>
        <p:spPr>
          <a:xfrm>
            <a:off x="0" y="6089"/>
            <a:ext cx="12192000" cy="6845821"/>
          </a:xfrm>
          <a:prstGeom prst="rect">
            <a:avLst/>
          </a:prstGeom>
        </p:spPr>
      </p:pic>
    </p:spTree>
    <p:extLst>
      <p:ext uri="{BB962C8B-B14F-4D97-AF65-F5344CB8AC3E}">
        <p14:creationId xmlns:p14="http://schemas.microsoft.com/office/powerpoint/2010/main" val="3847598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426E09-DC85-6644-A593-16E92C08A956}"/>
              </a:ext>
            </a:extLst>
          </p:cNvPr>
          <p:cNvSpPr>
            <a:spLocks noGrp="1"/>
          </p:cNvSpPr>
          <p:nvPr>
            <p:ph idx="1"/>
          </p:nvPr>
        </p:nvSpPr>
        <p:spPr/>
        <p:txBody>
          <a:bodyPr/>
          <a:lstStyle/>
          <a:p>
            <a:pPr>
              <a:spcAft>
                <a:spcPts val="1800"/>
              </a:spcAft>
            </a:pPr>
            <a:r>
              <a:rPr lang="en-US" dirty="0"/>
              <a:t>STdeconvolve cell-type transcriptional profiles are highly correlated with MPOA ground truth cell-types</a:t>
            </a:r>
          </a:p>
          <a:p>
            <a:pPr>
              <a:spcAft>
                <a:spcPts val="1800"/>
              </a:spcAft>
            </a:pPr>
            <a:r>
              <a:rPr lang="en-US" dirty="0"/>
              <a:t>STdeconvolve accurately deconvolves cell-type pixel proportions in simulated MPOA ST pixels</a:t>
            </a:r>
          </a:p>
        </p:txBody>
      </p:sp>
      <p:sp>
        <p:nvSpPr>
          <p:cNvPr id="4" name="Slide Number Placeholder 3">
            <a:extLst>
              <a:ext uri="{FF2B5EF4-FFF2-40B4-BE49-F238E27FC236}">
                <a16:creationId xmlns:a16="http://schemas.microsoft.com/office/drawing/2014/main" id="{2AFC4AAA-3202-3946-9FC3-A6EB3FC4C57C}"/>
              </a:ext>
            </a:extLst>
          </p:cNvPr>
          <p:cNvSpPr>
            <a:spLocks noGrp="1"/>
          </p:cNvSpPr>
          <p:nvPr>
            <p:ph type="sldNum" sz="quarter" idx="12"/>
          </p:nvPr>
        </p:nvSpPr>
        <p:spPr/>
        <p:txBody>
          <a:bodyPr/>
          <a:lstStyle/>
          <a:p>
            <a:fld id="{8B65F3FB-8B5C-174E-A98C-CDC223050D3A}" type="slidenum">
              <a:rPr lang="en-US" smtClean="0"/>
              <a:t>48</a:t>
            </a:fld>
            <a:endParaRPr lang="en-US"/>
          </a:p>
        </p:txBody>
      </p:sp>
      <p:sp>
        <p:nvSpPr>
          <p:cNvPr id="7" name="Title 1">
            <a:extLst>
              <a:ext uri="{FF2B5EF4-FFF2-40B4-BE49-F238E27FC236}">
                <a16:creationId xmlns:a16="http://schemas.microsoft.com/office/drawing/2014/main" id="{7A689478-158A-0D45-ADC3-64C7565F8033}"/>
              </a:ext>
            </a:extLst>
          </p:cNvPr>
          <p:cNvSpPr>
            <a:spLocks noGrp="1"/>
          </p:cNvSpPr>
          <p:nvPr>
            <p:ph type="title"/>
          </p:nvPr>
        </p:nvSpPr>
        <p:spPr>
          <a:xfrm>
            <a:off x="838200" y="365125"/>
            <a:ext cx="10515600" cy="1325563"/>
          </a:xfrm>
        </p:spPr>
        <p:txBody>
          <a:bodyPr>
            <a:normAutofit/>
          </a:bodyPr>
          <a:lstStyle/>
          <a:p>
            <a:r>
              <a:rPr lang="en-US" sz="4000" dirty="0"/>
              <a:t>Proof of concept – conclusions</a:t>
            </a:r>
          </a:p>
        </p:txBody>
      </p:sp>
    </p:spTree>
    <p:extLst>
      <p:ext uri="{BB962C8B-B14F-4D97-AF65-F5344CB8AC3E}">
        <p14:creationId xmlns:p14="http://schemas.microsoft.com/office/powerpoint/2010/main" val="27349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B177-9952-684D-A892-CEEBF42DA171}"/>
              </a:ext>
            </a:extLst>
          </p:cNvPr>
          <p:cNvSpPr>
            <a:spLocks noGrp="1"/>
          </p:cNvSpPr>
          <p:nvPr>
            <p:ph type="title"/>
          </p:nvPr>
        </p:nvSpPr>
        <p:spPr/>
        <p:txBody>
          <a:bodyPr>
            <a:normAutofit fontScale="90000"/>
          </a:bodyPr>
          <a:lstStyle/>
          <a:p>
            <a:r>
              <a:rPr lang="en-US" dirty="0"/>
              <a:t>STdeconvolve is applicable across diverse ST datasets resolution and technologies</a:t>
            </a:r>
          </a:p>
        </p:txBody>
      </p:sp>
      <p:sp>
        <p:nvSpPr>
          <p:cNvPr id="4" name="Slide Number Placeholder 3">
            <a:extLst>
              <a:ext uri="{FF2B5EF4-FFF2-40B4-BE49-F238E27FC236}">
                <a16:creationId xmlns:a16="http://schemas.microsoft.com/office/drawing/2014/main" id="{A214A310-FDB7-3544-AC4E-B623CC3C9D2C}"/>
              </a:ext>
            </a:extLst>
          </p:cNvPr>
          <p:cNvSpPr>
            <a:spLocks noGrp="1"/>
          </p:cNvSpPr>
          <p:nvPr>
            <p:ph type="sldNum" sz="quarter" idx="12"/>
          </p:nvPr>
        </p:nvSpPr>
        <p:spPr/>
        <p:txBody>
          <a:bodyPr/>
          <a:lstStyle/>
          <a:p>
            <a:fld id="{8B65F3FB-8B5C-174E-A98C-CDC223050D3A}" type="slidenum">
              <a:rPr lang="en-US" smtClean="0"/>
              <a:t>49</a:t>
            </a:fld>
            <a:endParaRPr lang="en-US"/>
          </a:p>
        </p:txBody>
      </p:sp>
      <p:pic>
        <p:nvPicPr>
          <p:cNvPr id="8" name="Picture 7" descr="A picture containing diagram&#10;&#10;Description automatically generated">
            <a:extLst>
              <a:ext uri="{FF2B5EF4-FFF2-40B4-BE49-F238E27FC236}">
                <a16:creationId xmlns:a16="http://schemas.microsoft.com/office/drawing/2014/main" id="{54A9A9AB-AE9D-BC45-BC15-2E80FFA12D85}"/>
              </a:ext>
            </a:extLst>
          </p:cNvPr>
          <p:cNvPicPr>
            <a:picLocks noChangeAspect="1"/>
          </p:cNvPicPr>
          <p:nvPr/>
        </p:nvPicPr>
        <p:blipFill rotWithShape="1">
          <a:blip r:embed="rId2"/>
          <a:srcRect l="29520" t="40432" r="33373"/>
          <a:stretch/>
        </p:blipFill>
        <p:spPr>
          <a:xfrm>
            <a:off x="838200" y="2021425"/>
            <a:ext cx="3313471" cy="4004188"/>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E2D17CC8-50CF-C64A-B78B-97E1025BF014}"/>
              </a:ext>
            </a:extLst>
          </p:cNvPr>
          <p:cNvPicPr>
            <a:picLocks noChangeAspect="1"/>
          </p:cNvPicPr>
          <p:nvPr/>
        </p:nvPicPr>
        <p:blipFill rotWithShape="1">
          <a:blip r:embed="rId3"/>
          <a:srcRect b="40215"/>
          <a:stretch/>
        </p:blipFill>
        <p:spPr>
          <a:xfrm>
            <a:off x="4336583" y="2237044"/>
            <a:ext cx="3400763" cy="3197046"/>
          </a:xfrm>
          <a:prstGeom prst="rect">
            <a:avLst/>
          </a:prstGeom>
        </p:spPr>
      </p:pic>
      <p:sp>
        <p:nvSpPr>
          <p:cNvPr id="3" name="TextBox 2">
            <a:extLst>
              <a:ext uri="{FF2B5EF4-FFF2-40B4-BE49-F238E27FC236}">
                <a16:creationId xmlns:a16="http://schemas.microsoft.com/office/drawing/2014/main" id="{855E7A4D-44FE-E14D-905E-E872778DD71D}"/>
              </a:ext>
            </a:extLst>
          </p:cNvPr>
          <p:cNvSpPr txBox="1"/>
          <p:nvPr/>
        </p:nvSpPr>
        <p:spPr>
          <a:xfrm>
            <a:off x="2494935" y="6473715"/>
            <a:ext cx="3347904" cy="369332"/>
          </a:xfrm>
          <a:prstGeom prst="rect">
            <a:avLst/>
          </a:prstGeom>
          <a:noFill/>
        </p:spPr>
        <p:txBody>
          <a:bodyPr wrap="none" rtlCol="0">
            <a:spAutoFit/>
          </a:bodyPr>
          <a:lstStyle/>
          <a:p>
            <a:r>
              <a:rPr lang="en-US" dirty="0"/>
              <a:t>E11 mouse embryo lower body</a:t>
            </a:r>
          </a:p>
        </p:txBody>
      </p:sp>
      <p:sp>
        <p:nvSpPr>
          <p:cNvPr id="9" name="TextBox 8">
            <a:extLst>
              <a:ext uri="{FF2B5EF4-FFF2-40B4-BE49-F238E27FC236}">
                <a16:creationId xmlns:a16="http://schemas.microsoft.com/office/drawing/2014/main" id="{51C737C1-6BA7-384A-9D16-7461982BF795}"/>
              </a:ext>
            </a:extLst>
          </p:cNvPr>
          <p:cNvSpPr txBox="1"/>
          <p:nvPr/>
        </p:nvSpPr>
        <p:spPr>
          <a:xfrm>
            <a:off x="0" y="6488668"/>
            <a:ext cx="2133918" cy="369332"/>
          </a:xfrm>
          <a:prstGeom prst="rect">
            <a:avLst/>
          </a:prstGeom>
          <a:noFill/>
        </p:spPr>
        <p:txBody>
          <a:bodyPr wrap="none" rtlCol="0">
            <a:spAutoFit/>
          </a:bodyPr>
          <a:lstStyle/>
          <a:p>
            <a:r>
              <a:rPr lang="en-US" dirty="0"/>
              <a:t>Resolution: 25 µm</a:t>
            </a:r>
            <a:r>
              <a:rPr lang="en-US" baseline="30000" dirty="0"/>
              <a:t>2</a:t>
            </a:r>
            <a:endParaRPr lang="en-US" dirty="0"/>
          </a:p>
        </p:txBody>
      </p:sp>
      <p:sp>
        <p:nvSpPr>
          <p:cNvPr id="6" name="TextBox 5">
            <a:extLst>
              <a:ext uri="{FF2B5EF4-FFF2-40B4-BE49-F238E27FC236}">
                <a16:creationId xmlns:a16="http://schemas.microsoft.com/office/drawing/2014/main" id="{EC1B1868-BBF4-4549-8F3B-C05AEFA8D007}"/>
              </a:ext>
            </a:extLst>
          </p:cNvPr>
          <p:cNvSpPr txBox="1"/>
          <p:nvPr/>
        </p:nvSpPr>
        <p:spPr>
          <a:xfrm>
            <a:off x="6295926" y="5399904"/>
            <a:ext cx="1441420" cy="369332"/>
          </a:xfrm>
          <a:prstGeom prst="rect">
            <a:avLst/>
          </a:prstGeom>
          <a:noFill/>
        </p:spPr>
        <p:txBody>
          <a:bodyPr wrap="none" rtlCol="0">
            <a:spAutoFit/>
          </a:bodyPr>
          <a:lstStyle/>
          <a:p>
            <a:r>
              <a:rPr lang="en-US" dirty="0"/>
              <a:t>erythrocytes</a:t>
            </a:r>
          </a:p>
        </p:txBody>
      </p:sp>
      <p:sp>
        <p:nvSpPr>
          <p:cNvPr id="11" name="TextBox 10">
            <a:extLst>
              <a:ext uri="{FF2B5EF4-FFF2-40B4-BE49-F238E27FC236}">
                <a16:creationId xmlns:a16="http://schemas.microsoft.com/office/drawing/2014/main" id="{795BB200-08D7-254B-9F7D-35AE9658982E}"/>
              </a:ext>
            </a:extLst>
          </p:cNvPr>
          <p:cNvSpPr txBox="1"/>
          <p:nvPr/>
        </p:nvSpPr>
        <p:spPr>
          <a:xfrm>
            <a:off x="6381135" y="2076908"/>
            <a:ext cx="1043876" cy="369332"/>
          </a:xfrm>
          <a:prstGeom prst="rect">
            <a:avLst/>
          </a:prstGeom>
          <a:noFill/>
        </p:spPr>
        <p:txBody>
          <a:bodyPr wrap="none" rtlCol="0">
            <a:spAutoFit/>
          </a:bodyPr>
          <a:lstStyle/>
          <a:p>
            <a:r>
              <a:rPr lang="en-US" dirty="0"/>
              <a:t>ventricle</a:t>
            </a:r>
          </a:p>
        </p:txBody>
      </p:sp>
      <p:sp>
        <p:nvSpPr>
          <p:cNvPr id="12" name="TextBox 11">
            <a:extLst>
              <a:ext uri="{FF2B5EF4-FFF2-40B4-BE49-F238E27FC236}">
                <a16:creationId xmlns:a16="http://schemas.microsoft.com/office/drawing/2014/main" id="{EBF309DC-A551-B649-AB55-DECB76A70434}"/>
              </a:ext>
            </a:extLst>
          </p:cNvPr>
          <p:cNvSpPr txBox="1"/>
          <p:nvPr/>
        </p:nvSpPr>
        <p:spPr>
          <a:xfrm>
            <a:off x="4729316" y="2097195"/>
            <a:ext cx="825867" cy="369332"/>
          </a:xfrm>
          <a:prstGeom prst="rect">
            <a:avLst/>
          </a:prstGeom>
          <a:noFill/>
        </p:spPr>
        <p:txBody>
          <a:bodyPr wrap="none" rtlCol="0">
            <a:spAutoFit/>
          </a:bodyPr>
          <a:lstStyle/>
          <a:p>
            <a:r>
              <a:rPr lang="en-US" dirty="0"/>
              <a:t>atrium</a:t>
            </a:r>
          </a:p>
        </p:txBody>
      </p:sp>
      <p:sp>
        <p:nvSpPr>
          <p:cNvPr id="13" name="TextBox 12">
            <a:extLst>
              <a:ext uri="{FF2B5EF4-FFF2-40B4-BE49-F238E27FC236}">
                <a16:creationId xmlns:a16="http://schemas.microsoft.com/office/drawing/2014/main" id="{38A458E4-A0E9-2247-95A6-8ED3A5A27768}"/>
              </a:ext>
            </a:extLst>
          </p:cNvPr>
          <p:cNvSpPr txBox="1"/>
          <p:nvPr/>
        </p:nvSpPr>
        <p:spPr>
          <a:xfrm>
            <a:off x="4723785" y="5416997"/>
            <a:ext cx="1107996" cy="369332"/>
          </a:xfrm>
          <a:prstGeom prst="rect">
            <a:avLst/>
          </a:prstGeom>
          <a:noFill/>
        </p:spPr>
        <p:txBody>
          <a:bodyPr wrap="none" rtlCol="0">
            <a:spAutoFit/>
          </a:bodyPr>
          <a:lstStyle/>
          <a:p>
            <a:r>
              <a:rPr lang="en-US" dirty="0"/>
              <a:t>fetal liver</a:t>
            </a:r>
          </a:p>
        </p:txBody>
      </p:sp>
      <p:sp>
        <p:nvSpPr>
          <p:cNvPr id="10" name="TextBox 9">
            <a:extLst>
              <a:ext uri="{FF2B5EF4-FFF2-40B4-BE49-F238E27FC236}">
                <a16:creationId xmlns:a16="http://schemas.microsoft.com/office/drawing/2014/main" id="{04B1B6A3-EBBB-8D40-BD05-E8167A94559F}"/>
              </a:ext>
            </a:extLst>
          </p:cNvPr>
          <p:cNvSpPr txBox="1"/>
          <p:nvPr/>
        </p:nvSpPr>
        <p:spPr>
          <a:xfrm>
            <a:off x="9098764" y="3119669"/>
            <a:ext cx="2562806" cy="1200329"/>
          </a:xfrm>
          <a:prstGeom prst="rect">
            <a:avLst/>
          </a:prstGeom>
          <a:noFill/>
        </p:spPr>
        <p:txBody>
          <a:bodyPr wrap="square" rtlCol="0">
            <a:spAutoFit/>
          </a:bodyPr>
          <a:lstStyle/>
          <a:p>
            <a:r>
              <a:rPr lang="en-US" dirty="0"/>
              <a:t>How can I validate that these deconvolved cell-types are what I say they are?</a:t>
            </a:r>
          </a:p>
        </p:txBody>
      </p:sp>
    </p:spTree>
    <p:extLst>
      <p:ext uri="{BB962C8B-B14F-4D97-AF65-F5344CB8AC3E}">
        <p14:creationId xmlns:p14="http://schemas.microsoft.com/office/powerpoint/2010/main" val="2325614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30C9A-497D-A04F-AD5E-6DEA01E8BC49}"/>
              </a:ext>
            </a:extLst>
          </p:cNvPr>
          <p:cNvSpPr>
            <a:spLocks noGrp="1"/>
          </p:cNvSpPr>
          <p:nvPr>
            <p:ph type="title"/>
          </p:nvPr>
        </p:nvSpPr>
        <p:spPr/>
        <p:txBody>
          <a:bodyPr>
            <a:normAutofit/>
          </a:bodyPr>
          <a:lstStyle/>
          <a:p>
            <a:r>
              <a:rPr lang="en-US" sz="4000" dirty="0"/>
              <a:t>Spatially resolved transcriptomic profiling but at multi-cellular pixel resolution</a:t>
            </a:r>
          </a:p>
        </p:txBody>
      </p:sp>
      <p:pic>
        <p:nvPicPr>
          <p:cNvPr id="6" name="Picture 5">
            <a:extLst>
              <a:ext uri="{FF2B5EF4-FFF2-40B4-BE49-F238E27FC236}">
                <a16:creationId xmlns:a16="http://schemas.microsoft.com/office/drawing/2014/main" id="{E1BCBB1C-6C13-D942-90E2-0BD23B87D74B}"/>
              </a:ext>
            </a:extLst>
          </p:cNvPr>
          <p:cNvPicPr>
            <a:picLocks noChangeAspect="1"/>
          </p:cNvPicPr>
          <p:nvPr/>
        </p:nvPicPr>
        <p:blipFill rotWithShape="1">
          <a:blip r:embed="rId3"/>
          <a:srcRect l="11994" t="6428" r="11632" b="63250"/>
          <a:stretch/>
        </p:blipFill>
        <p:spPr>
          <a:xfrm>
            <a:off x="304800" y="2877395"/>
            <a:ext cx="5597307" cy="2125980"/>
          </a:xfrm>
          <a:prstGeom prst="rect">
            <a:avLst/>
          </a:prstGeom>
        </p:spPr>
      </p:pic>
      <p:sp>
        <p:nvSpPr>
          <p:cNvPr id="7" name="TextBox 6">
            <a:extLst>
              <a:ext uri="{FF2B5EF4-FFF2-40B4-BE49-F238E27FC236}">
                <a16:creationId xmlns:a16="http://schemas.microsoft.com/office/drawing/2014/main" id="{32475875-E0A6-0546-BE05-4D78CB6C8FBC}"/>
              </a:ext>
            </a:extLst>
          </p:cNvPr>
          <p:cNvSpPr txBox="1"/>
          <p:nvPr/>
        </p:nvSpPr>
        <p:spPr>
          <a:xfrm>
            <a:off x="767792" y="1967877"/>
            <a:ext cx="3950825" cy="646331"/>
          </a:xfrm>
          <a:prstGeom prst="rect">
            <a:avLst/>
          </a:prstGeom>
          <a:noFill/>
        </p:spPr>
        <p:txBody>
          <a:bodyPr wrap="none" rtlCol="0">
            <a:spAutoFit/>
          </a:bodyPr>
          <a:lstStyle/>
          <a:p>
            <a:pPr algn="ctr"/>
            <a:r>
              <a:rPr lang="en-US" i="1" u="sng" dirty="0"/>
              <a:t>in situ </a:t>
            </a:r>
            <a:r>
              <a:rPr lang="en-US" u="sng" dirty="0"/>
              <a:t>capture methods</a:t>
            </a:r>
          </a:p>
          <a:p>
            <a:pPr algn="ctr"/>
            <a:r>
              <a:rPr lang="en-US" dirty="0"/>
              <a:t>10X </a:t>
            </a:r>
            <a:r>
              <a:rPr lang="en-US" dirty="0" err="1"/>
              <a:t>Visium</a:t>
            </a:r>
            <a:r>
              <a:rPr lang="en-US" dirty="0"/>
              <a:t>, </a:t>
            </a:r>
            <a:r>
              <a:rPr lang="en-US" dirty="0" err="1"/>
              <a:t>DBiT</a:t>
            </a:r>
            <a:r>
              <a:rPr lang="en-US" dirty="0"/>
              <a:t>-seq, Slide-seq, </a:t>
            </a:r>
            <a:r>
              <a:rPr lang="en-US" dirty="0" err="1"/>
              <a:t>etc</a:t>
            </a:r>
            <a:endParaRPr lang="en-US" dirty="0"/>
          </a:p>
        </p:txBody>
      </p:sp>
      <p:pic>
        <p:nvPicPr>
          <p:cNvPr id="21" name="Picture 2">
            <a:extLst>
              <a:ext uri="{FF2B5EF4-FFF2-40B4-BE49-F238E27FC236}">
                <a16:creationId xmlns:a16="http://schemas.microsoft.com/office/drawing/2014/main" id="{FD1D435E-80AB-494D-BD7D-07CB37E60A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328" t="3994" r="1483" b="68946"/>
          <a:stretch/>
        </p:blipFill>
        <p:spPr bwMode="auto">
          <a:xfrm>
            <a:off x="10120087" y="2687525"/>
            <a:ext cx="1718673" cy="10829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DCD487C-2D02-0B4D-A7A7-B245A93C29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72" t="38535" r="62209" b="40506"/>
          <a:stretch/>
        </p:blipFill>
        <p:spPr bwMode="auto">
          <a:xfrm>
            <a:off x="6719648" y="4859802"/>
            <a:ext cx="1144490" cy="11229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E478B64-2487-2A45-A770-2624749E73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413" t="66200" r="26137" b="4638"/>
          <a:stretch/>
        </p:blipFill>
        <p:spPr bwMode="auto">
          <a:xfrm>
            <a:off x="7917866" y="2577804"/>
            <a:ext cx="1869511" cy="13024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091F9C8-7BEA-0244-958E-2F6A8CB88F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266" t="69897" r="57800" b="4784"/>
          <a:stretch/>
        </p:blipFill>
        <p:spPr bwMode="auto">
          <a:xfrm>
            <a:off x="6326740" y="2550754"/>
            <a:ext cx="1256044" cy="135652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D34DE5A-AE40-B841-A8A5-32F6BE2D8CE1}"/>
              </a:ext>
            </a:extLst>
          </p:cNvPr>
          <p:cNvGrpSpPr/>
          <p:nvPr/>
        </p:nvGrpSpPr>
        <p:grpSpPr>
          <a:xfrm>
            <a:off x="9619871" y="4767347"/>
            <a:ext cx="1640906" cy="1307814"/>
            <a:chOff x="8981653" y="4179340"/>
            <a:chExt cx="1640906" cy="1307814"/>
          </a:xfrm>
        </p:grpSpPr>
        <p:pic>
          <p:nvPicPr>
            <p:cNvPr id="20" name="Picture 19">
              <a:extLst>
                <a:ext uri="{FF2B5EF4-FFF2-40B4-BE49-F238E27FC236}">
                  <a16:creationId xmlns:a16="http://schemas.microsoft.com/office/drawing/2014/main" id="{C35DE0E5-4FE0-CB4C-9EB0-E2163DB7B1A2}"/>
                </a:ext>
              </a:extLst>
            </p:cNvPr>
            <p:cNvPicPr>
              <a:picLocks noChangeAspect="1"/>
            </p:cNvPicPr>
            <p:nvPr/>
          </p:nvPicPr>
          <p:blipFill rotWithShape="1">
            <a:blip r:embed="rId5"/>
            <a:srcRect l="57049" t="34788" r="41865" b="63078"/>
            <a:stretch/>
          </p:blipFill>
          <p:spPr>
            <a:xfrm>
              <a:off x="9994704" y="5200232"/>
              <a:ext cx="250767" cy="286922"/>
            </a:xfrm>
            <a:prstGeom prst="rect">
              <a:avLst/>
            </a:prstGeom>
          </p:spPr>
        </p:pic>
        <p:pic>
          <p:nvPicPr>
            <p:cNvPr id="22" name="Picture 21">
              <a:extLst>
                <a:ext uri="{FF2B5EF4-FFF2-40B4-BE49-F238E27FC236}">
                  <a16:creationId xmlns:a16="http://schemas.microsoft.com/office/drawing/2014/main" id="{C3F2505E-63F4-B64F-AEC7-6079685CE0E8}"/>
                </a:ext>
              </a:extLst>
            </p:cNvPr>
            <p:cNvPicPr>
              <a:picLocks noChangeAspect="1"/>
            </p:cNvPicPr>
            <p:nvPr/>
          </p:nvPicPr>
          <p:blipFill rotWithShape="1">
            <a:blip r:embed="rId5"/>
            <a:srcRect l="60786" t="34788" r="35004" b="63078"/>
            <a:stretch/>
          </p:blipFill>
          <p:spPr>
            <a:xfrm>
              <a:off x="8981653" y="5175172"/>
              <a:ext cx="971893" cy="286922"/>
            </a:xfrm>
            <a:prstGeom prst="rect">
              <a:avLst/>
            </a:prstGeom>
          </p:spPr>
        </p:pic>
        <p:pic>
          <p:nvPicPr>
            <p:cNvPr id="23" name="Picture 22">
              <a:extLst>
                <a:ext uri="{FF2B5EF4-FFF2-40B4-BE49-F238E27FC236}">
                  <a16:creationId xmlns:a16="http://schemas.microsoft.com/office/drawing/2014/main" id="{D4A31590-A3F6-4F48-B0B9-F1B7619129F4}"/>
                </a:ext>
              </a:extLst>
            </p:cNvPr>
            <p:cNvPicPr>
              <a:picLocks noChangeAspect="1"/>
            </p:cNvPicPr>
            <p:nvPr/>
          </p:nvPicPr>
          <p:blipFill rotWithShape="1">
            <a:blip r:embed="rId5"/>
            <a:srcRect l="63819" t="46346" r="35095" b="51728"/>
            <a:stretch/>
          </p:blipFill>
          <p:spPr>
            <a:xfrm>
              <a:off x="10301567" y="5203228"/>
              <a:ext cx="250768" cy="258866"/>
            </a:xfrm>
            <a:prstGeom prst="rect">
              <a:avLst/>
            </a:prstGeom>
          </p:spPr>
        </p:pic>
        <p:sp>
          <p:nvSpPr>
            <p:cNvPr id="24" name="Rectangle 23">
              <a:extLst>
                <a:ext uri="{FF2B5EF4-FFF2-40B4-BE49-F238E27FC236}">
                  <a16:creationId xmlns:a16="http://schemas.microsoft.com/office/drawing/2014/main" id="{B7D6BD06-27BB-DB49-95AC-77793D51D09B}"/>
                </a:ext>
              </a:extLst>
            </p:cNvPr>
            <p:cNvSpPr/>
            <p:nvPr/>
          </p:nvSpPr>
          <p:spPr>
            <a:xfrm>
              <a:off x="9721020" y="4327087"/>
              <a:ext cx="132715" cy="805721"/>
            </a:xfrm>
            <a:prstGeom prst="rect">
              <a:avLst/>
            </a:prstGeom>
            <a:solidFill>
              <a:srgbClr val="7441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54ABCC0-7BA5-0D44-9649-1F5FC2D10B8F}"/>
                </a:ext>
              </a:extLst>
            </p:cNvPr>
            <p:cNvSpPr/>
            <p:nvPr/>
          </p:nvSpPr>
          <p:spPr>
            <a:xfrm>
              <a:off x="10030433" y="4669251"/>
              <a:ext cx="132715" cy="463557"/>
            </a:xfrm>
            <a:prstGeom prst="rect">
              <a:avLst/>
            </a:prstGeom>
            <a:solidFill>
              <a:srgbClr val="4B6A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F544B46-79BB-184A-8B96-D54B4D81FC81}"/>
                </a:ext>
              </a:extLst>
            </p:cNvPr>
            <p:cNvSpPr/>
            <p:nvPr/>
          </p:nvSpPr>
          <p:spPr>
            <a:xfrm>
              <a:off x="10356287" y="4873942"/>
              <a:ext cx="132715" cy="258866"/>
            </a:xfrm>
            <a:prstGeom prst="rect">
              <a:avLst/>
            </a:prstGeom>
            <a:solidFill>
              <a:srgbClr val="C482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7936AE0-57A3-3B43-A281-2A139CEBBAC9}"/>
                </a:ext>
              </a:extLst>
            </p:cNvPr>
            <p:cNvSpPr/>
            <p:nvPr/>
          </p:nvSpPr>
          <p:spPr>
            <a:xfrm>
              <a:off x="9596998" y="4179340"/>
              <a:ext cx="1025561" cy="99971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C868C2D-AE51-9242-B5B4-EBD8645D480B}"/>
              </a:ext>
            </a:extLst>
          </p:cNvPr>
          <p:cNvSpPr txBox="1"/>
          <p:nvPr/>
        </p:nvSpPr>
        <p:spPr>
          <a:xfrm>
            <a:off x="6954762" y="1969554"/>
            <a:ext cx="4378186" cy="369332"/>
          </a:xfrm>
          <a:prstGeom prst="rect">
            <a:avLst/>
          </a:prstGeom>
          <a:noFill/>
        </p:spPr>
        <p:txBody>
          <a:bodyPr wrap="none" rtlCol="0">
            <a:spAutoFit/>
          </a:bodyPr>
          <a:lstStyle/>
          <a:p>
            <a:r>
              <a:rPr lang="en-US" dirty="0"/>
              <a:t>Untargeted genome-wide mRNA profiling</a:t>
            </a:r>
          </a:p>
        </p:txBody>
      </p:sp>
      <p:sp>
        <p:nvSpPr>
          <p:cNvPr id="10" name="TextBox 9">
            <a:extLst>
              <a:ext uri="{FF2B5EF4-FFF2-40B4-BE49-F238E27FC236}">
                <a16:creationId xmlns:a16="http://schemas.microsoft.com/office/drawing/2014/main" id="{FD4575EB-62CA-1A42-B021-2A4AFE488741}"/>
              </a:ext>
            </a:extLst>
          </p:cNvPr>
          <p:cNvSpPr txBox="1"/>
          <p:nvPr/>
        </p:nvSpPr>
        <p:spPr>
          <a:xfrm>
            <a:off x="6535760" y="6088337"/>
            <a:ext cx="1846489" cy="646331"/>
          </a:xfrm>
          <a:prstGeom prst="rect">
            <a:avLst/>
          </a:prstGeom>
          <a:noFill/>
        </p:spPr>
        <p:txBody>
          <a:bodyPr wrap="square" rtlCol="0">
            <a:spAutoFit/>
          </a:bodyPr>
          <a:lstStyle/>
          <a:p>
            <a:r>
              <a:rPr lang="en-US" dirty="0"/>
              <a:t>Multi-cellular pixel resolution</a:t>
            </a:r>
          </a:p>
        </p:txBody>
      </p:sp>
      <p:cxnSp>
        <p:nvCxnSpPr>
          <p:cNvPr id="29" name="Straight Arrow Connector 28">
            <a:extLst>
              <a:ext uri="{FF2B5EF4-FFF2-40B4-BE49-F238E27FC236}">
                <a16:creationId xmlns:a16="http://schemas.microsoft.com/office/drawing/2014/main" id="{58D2E04D-677E-B449-8981-03BEE49210F8}"/>
              </a:ext>
            </a:extLst>
          </p:cNvPr>
          <p:cNvCxnSpPr/>
          <p:nvPr/>
        </p:nvCxnSpPr>
        <p:spPr>
          <a:xfrm>
            <a:off x="8481457" y="5489036"/>
            <a:ext cx="113841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32265B4-E792-894D-A991-1C67E559E954}"/>
              </a:ext>
            </a:extLst>
          </p:cNvPr>
          <p:cNvSpPr txBox="1"/>
          <p:nvPr/>
        </p:nvSpPr>
        <p:spPr>
          <a:xfrm>
            <a:off x="8891954" y="4984109"/>
            <a:ext cx="312906" cy="369332"/>
          </a:xfrm>
          <a:prstGeom prst="rect">
            <a:avLst/>
          </a:prstGeom>
          <a:noFill/>
        </p:spPr>
        <p:txBody>
          <a:bodyPr wrap="none" rtlCol="0">
            <a:spAutoFit/>
          </a:bodyPr>
          <a:lstStyle/>
          <a:p>
            <a:r>
              <a:rPr lang="en-US" dirty="0"/>
              <a:t>?</a:t>
            </a:r>
          </a:p>
        </p:txBody>
      </p:sp>
      <p:sp>
        <p:nvSpPr>
          <p:cNvPr id="31" name="TextBox 30">
            <a:extLst>
              <a:ext uri="{FF2B5EF4-FFF2-40B4-BE49-F238E27FC236}">
                <a16:creationId xmlns:a16="http://schemas.microsoft.com/office/drawing/2014/main" id="{7F079F32-D247-0744-BA34-4E508CF874B4}"/>
              </a:ext>
            </a:extLst>
          </p:cNvPr>
          <p:cNvSpPr txBox="1"/>
          <p:nvPr/>
        </p:nvSpPr>
        <p:spPr>
          <a:xfrm>
            <a:off x="9495238" y="6088337"/>
            <a:ext cx="2612256" cy="646331"/>
          </a:xfrm>
          <a:prstGeom prst="rect">
            <a:avLst/>
          </a:prstGeom>
          <a:noFill/>
        </p:spPr>
        <p:txBody>
          <a:bodyPr wrap="square" rtlCol="0">
            <a:spAutoFit/>
          </a:bodyPr>
          <a:lstStyle/>
          <a:p>
            <a:r>
              <a:rPr lang="en-US" dirty="0"/>
              <a:t>What are the underlying cell-types?</a:t>
            </a:r>
          </a:p>
        </p:txBody>
      </p:sp>
      <p:sp>
        <p:nvSpPr>
          <p:cNvPr id="32" name="TextBox 31">
            <a:extLst>
              <a:ext uri="{FF2B5EF4-FFF2-40B4-BE49-F238E27FC236}">
                <a16:creationId xmlns:a16="http://schemas.microsoft.com/office/drawing/2014/main" id="{C55466C3-50C4-F849-8BC6-E4E882AFC1DF}"/>
              </a:ext>
            </a:extLst>
          </p:cNvPr>
          <p:cNvSpPr txBox="1"/>
          <p:nvPr/>
        </p:nvSpPr>
        <p:spPr>
          <a:xfrm>
            <a:off x="6626274" y="4040091"/>
            <a:ext cx="5260926" cy="646331"/>
          </a:xfrm>
          <a:prstGeom prst="rect">
            <a:avLst/>
          </a:prstGeom>
          <a:noFill/>
        </p:spPr>
        <p:txBody>
          <a:bodyPr wrap="square" rtlCol="0">
            <a:spAutoFit/>
          </a:bodyPr>
          <a:lstStyle/>
          <a:p>
            <a:r>
              <a:rPr lang="en-US" dirty="0"/>
              <a:t>Hinders the characterization of cell-type organizational patterns and spatial co-localization</a:t>
            </a:r>
          </a:p>
        </p:txBody>
      </p:sp>
    </p:spTree>
    <p:extLst>
      <p:ext uri="{BB962C8B-B14F-4D97-AF65-F5344CB8AC3E}">
        <p14:creationId xmlns:p14="http://schemas.microsoft.com/office/powerpoint/2010/main" val="30814062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B177-9952-684D-A892-CEEBF42DA171}"/>
              </a:ext>
            </a:extLst>
          </p:cNvPr>
          <p:cNvSpPr>
            <a:spLocks noGrp="1"/>
          </p:cNvSpPr>
          <p:nvPr>
            <p:ph type="title"/>
          </p:nvPr>
        </p:nvSpPr>
        <p:spPr/>
        <p:txBody>
          <a:bodyPr>
            <a:normAutofit fontScale="90000"/>
          </a:bodyPr>
          <a:lstStyle/>
          <a:p>
            <a:r>
              <a:rPr lang="en-US" dirty="0"/>
              <a:t>STdeconvolve is applicable across diverse ST datasets resolution and technologies</a:t>
            </a:r>
          </a:p>
        </p:txBody>
      </p:sp>
      <p:sp>
        <p:nvSpPr>
          <p:cNvPr id="4" name="Slide Number Placeholder 3">
            <a:extLst>
              <a:ext uri="{FF2B5EF4-FFF2-40B4-BE49-F238E27FC236}">
                <a16:creationId xmlns:a16="http://schemas.microsoft.com/office/drawing/2014/main" id="{A214A310-FDB7-3544-AC4E-B623CC3C9D2C}"/>
              </a:ext>
            </a:extLst>
          </p:cNvPr>
          <p:cNvSpPr>
            <a:spLocks noGrp="1"/>
          </p:cNvSpPr>
          <p:nvPr>
            <p:ph type="sldNum" sz="quarter" idx="12"/>
          </p:nvPr>
        </p:nvSpPr>
        <p:spPr/>
        <p:txBody>
          <a:bodyPr/>
          <a:lstStyle/>
          <a:p>
            <a:fld id="{8B65F3FB-8B5C-174E-A98C-CDC223050D3A}" type="slidenum">
              <a:rPr lang="en-US" smtClean="0"/>
              <a:t>50</a:t>
            </a:fld>
            <a:endParaRPr lang="en-US"/>
          </a:p>
        </p:txBody>
      </p:sp>
      <p:pic>
        <p:nvPicPr>
          <p:cNvPr id="8" name="Picture 7" descr="A picture containing diagram&#10;&#10;Description automatically generated">
            <a:extLst>
              <a:ext uri="{FF2B5EF4-FFF2-40B4-BE49-F238E27FC236}">
                <a16:creationId xmlns:a16="http://schemas.microsoft.com/office/drawing/2014/main" id="{54A9A9AB-AE9D-BC45-BC15-2E80FFA12D85}"/>
              </a:ext>
            </a:extLst>
          </p:cNvPr>
          <p:cNvPicPr>
            <a:picLocks noChangeAspect="1"/>
          </p:cNvPicPr>
          <p:nvPr/>
        </p:nvPicPr>
        <p:blipFill rotWithShape="1">
          <a:blip r:embed="rId2"/>
          <a:srcRect l="29520" t="40432" r="33373"/>
          <a:stretch/>
        </p:blipFill>
        <p:spPr>
          <a:xfrm>
            <a:off x="838200" y="2021425"/>
            <a:ext cx="3313471" cy="4004188"/>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E2D17CC8-50CF-C64A-B78B-97E1025BF014}"/>
              </a:ext>
            </a:extLst>
          </p:cNvPr>
          <p:cNvPicPr>
            <a:picLocks noChangeAspect="1"/>
          </p:cNvPicPr>
          <p:nvPr/>
        </p:nvPicPr>
        <p:blipFill rotWithShape="1">
          <a:blip r:embed="rId3"/>
          <a:srcRect b="40215"/>
          <a:stretch/>
        </p:blipFill>
        <p:spPr>
          <a:xfrm>
            <a:off x="4336583" y="2237044"/>
            <a:ext cx="3400763" cy="3197046"/>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3EA2DE9A-F484-E748-80D0-8F76B69AE8C0}"/>
              </a:ext>
            </a:extLst>
          </p:cNvPr>
          <p:cNvPicPr>
            <a:picLocks noChangeAspect="1"/>
          </p:cNvPicPr>
          <p:nvPr/>
        </p:nvPicPr>
        <p:blipFill rotWithShape="1">
          <a:blip r:embed="rId3"/>
          <a:srcRect t="60075"/>
          <a:stretch/>
        </p:blipFill>
        <p:spPr>
          <a:xfrm>
            <a:off x="7801545" y="2466527"/>
            <a:ext cx="4361309" cy="2738079"/>
          </a:xfrm>
          <a:prstGeom prst="rect">
            <a:avLst/>
          </a:prstGeom>
        </p:spPr>
      </p:pic>
      <p:sp>
        <p:nvSpPr>
          <p:cNvPr id="3" name="TextBox 2">
            <a:extLst>
              <a:ext uri="{FF2B5EF4-FFF2-40B4-BE49-F238E27FC236}">
                <a16:creationId xmlns:a16="http://schemas.microsoft.com/office/drawing/2014/main" id="{855E7A4D-44FE-E14D-905E-E872778DD71D}"/>
              </a:ext>
            </a:extLst>
          </p:cNvPr>
          <p:cNvSpPr txBox="1"/>
          <p:nvPr/>
        </p:nvSpPr>
        <p:spPr>
          <a:xfrm>
            <a:off x="2494935" y="6473715"/>
            <a:ext cx="3347904" cy="369332"/>
          </a:xfrm>
          <a:prstGeom prst="rect">
            <a:avLst/>
          </a:prstGeom>
          <a:noFill/>
        </p:spPr>
        <p:txBody>
          <a:bodyPr wrap="none" rtlCol="0">
            <a:spAutoFit/>
          </a:bodyPr>
          <a:lstStyle/>
          <a:p>
            <a:r>
              <a:rPr lang="en-US" dirty="0"/>
              <a:t>E11 mouse embryo lower body</a:t>
            </a:r>
          </a:p>
        </p:txBody>
      </p:sp>
      <p:sp>
        <p:nvSpPr>
          <p:cNvPr id="9" name="TextBox 8">
            <a:extLst>
              <a:ext uri="{FF2B5EF4-FFF2-40B4-BE49-F238E27FC236}">
                <a16:creationId xmlns:a16="http://schemas.microsoft.com/office/drawing/2014/main" id="{51C737C1-6BA7-384A-9D16-7461982BF795}"/>
              </a:ext>
            </a:extLst>
          </p:cNvPr>
          <p:cNvSpPr txBox="1"/>
          <p:nvPr/>
        </p:nvSpPr>
        <p:spPr>
          <a:xfrm>
            <a:off x="0" y="6488668"/>
            <a:ext cx="2133918" cy="369332"/>
          </a:xfrm>
          <a:prstGeom prst="rect">
            <a:avLst/>
          </a:prstGeom>
          <a:noFill/>
        </p:spPr>
        <p:txBody>
          <a:bodyPr wrap="none" rtlCol="0">
            <a:spAutoFit/>
          </a:bodyPr>
          <a:lstStyle/>
          <a:p>
            <a:r>
              <a:rPr lang="en-US" dirty="0"/>
              <a:t>Resolution: 25 µm</a:t>
            </a:r>
            <a:r>
              <a:rPr lang="en-US" baseline="30000" dirty="0"/>
              <a:t>2</a:t>
            </a:r>
            <a:endParaRPr lang="en-US" dirty="0"/>
          </a:p>
        </p:txBody>
      </p:sp>
      <p:sp>
        <p:nvSpPr>
          <p:cNvPr id="6" name="TextBox 5">
            <a:extLst>
              <a:ext uri="{FF2B5EF4-FFF2-40B4-BE49-F238E27FC236}">
                <a16:creationId xmlns:a16="http://schemas.microsoft.com/office/drawing/2014/main" id="{EC1B1868-BBF4-4549-8F3B-C05AEFA8D007}"/>
              </a:ext>
            </a:extLst>
          </p:cNvPr>
          <p:cNvSpPr txBox="1"/>
          <p:nvPr/>
        </p:nvSpPr>
        <p:spPr>
          <a:xfrm>
            <a:off x="6295926" y="5399904"/>
            <a:ext cx="1441420" cy="369332"/>
          </a:xfrm>
          <a:prstGeom prst="rect">
            <a:avLst/>
          </a:prstGeom>
          <a:noFill/>
        </p:spPr>
        <p:txBody>
          <a:bodyPr wrap="none" rtlCol="0">
            <a:spAutoFit/>
          </a:bodyPr>
          <a:lstStyle/>
          <a:p>
            <a:r>
              <a:rPr lang="en-US" dirty="0"/>
              <a:t>erythrocytes</a:t>
            </a:r>
          </a:p>
        </p:txBody>
      </p:sp>
      <p:sp>
        <p:nvSpPr>
          <p:cNvPr id="11" name="TextBox 10">
            <a:extLst>
              <a:ext uri="{FF2B5EF4-FFF2-40B4-BE49-F238E27FC236}">
                <a16:creationId xmlns:a16="http://schemas.microsoft.com/office/drawing/2014/main" id="{795BB200-08D7-254B-9F7D-35AE9658982E}"/>
              </a:ext>
            </a:extLst>
          </p:cNvPr>
          <p:cNvSpPr txBox="1"/>
          <p:nvPr/>
        </p:nvSpPr>
        <p:spPr>
          <a:xfrm>
            <a:off x="6381135" y="2076908"/>
            <a:ext cx="1043876" cy="369332"/>
          </a:xfrm>
          <a:prstGeom prst="rect">
            <a:avLst/>
          </a:prstGeom>
          <a:noFill/>
        </p:spPr>
        <p:txBody>
          <a:bodyPr wrap="none" rtlCol="0">
            <a:spAutoFit/>
          </a:bodyPr>
          <a:lstStyle/>
          <a:p>
            <a:r>
              <a:rPr lang="en-US" dirty="0"/>
              <a:t>ventricle</a:t>
            </a:r>
          </a:p>
        </p:txBody>
      </p:sp>
      <p:sp>
        <p:nvSpPr>
          <p:cNvPr id="12" name="TextBox 11">
            <a:extLst>
              <a:ext uri="{FF2B5EF4-FFF2-40B4-BE49-F238E27FC236}">
                <a16:creationId xmlns:a16="http://schemas.microsoft.com/office/drawing/2014/main" id="{EBF309DC-A551-B649-AB55-DECB76A70434}"/>
              </a:ext>
            </a:extLst>
          </p:cNvPr>
          <p:cNvSpPr txBox="1"/>
          <p:nvPr/>
        </p:nvSpPr>
        <p:spPr>
          <a:xfrm>
            <a:off x="4729316" y="2097195"/>
            <a:ext cx="825867" cy="369332"/>
          </a:xfrm>
          <a:prstGeom prst="rect">
            <a:avLst/>
          </a:prstGeom>
          <a:noFill/>
        </p:spPr>
        <p:txBody>
          <a:bodyPr wrap="none" rtlCol="0">
            <a:spAutoFit/>
          </a:bodyPr>
          <a:lstStyle/>
          <a:p>
            <a:r>
              <a:rPr lang="en-US" dirty="0"/>
              <a:t>atrium</a:t>
            </a:r>
          </a:p>
        </p:txBody>
      </p:sp>
      <p:sp>
        <p:nvSpPr>
          <p:cNvPr id="13" name="TextBox 12">
            <a:extLst>
              <a:ext uri="{FF2B5EF4-FFF2-40B4-BE49-F238E27FC236}">
                <a16:creationId xmlns:a16="http://schemas.microsoft.com/office/drawing/2014/main" id="{38A458E4-A0E9-2247-95A6-8ED3A5A27768}"/>
              </a:ext>
            </a:extLst>
          </p:cNvPr>
          <p:cNvSpPr txBox="1"/>
          <p:nvPr/>
        </p:nvSpPr>
        <p:spPr>
          <a:xfrm>
            <a:off x="4723785" y="5416997"/>
            <a:ext cx="1107996" cy="369332"/>
          </a:xfrm>
          <a:prstGeom prst="rect">
            <a:avLst/>
          </a:prstGeom>
          <a:noFill/>
        </p:spPr>
        <p:txBody>
          <a:bodyPr wrap="none" rtlCol="0">
            <a:spAutoFit/>
          </a:bodyPr>
          <a:lstStyle/>
          <a:p>
            <a:r>
              <a:rPr lang="en-US" dirty="0"/>
              <a:t>fetal liver</a:t>
            </a:r>
          </a:p>
        </p:txBody>
      </p:sp>
      <p:sp>
        <p:nvSpPr>
          <p:cNvPr id="14" name="TextBox 13">
            <a:extLst>
              <a:ext uri="{FF2B5EF4-FFF2-40B4-BE49-F238E27FC236}">
                <a16:creationId xmlns:a16="http://schemas.microsoft.com/office/drawing/2014/main" id="{F66D7912-D14D-544F-A9F1-1E79E93AFEE0}"/>
              </a:ext>
            </a:extLst>
          </p:cNvPr>
          <p:cNvSpPr txBox="1"/>
          <p:nvPr/>
        </p:nvSpPr>
        <p:spPr>
          <a:xfrm>
            <a:off x="8250963" y="1913878"/>
            <a:ext cx="3758403" cy="646331"/>
          </a:xfrm>
          <a:prstGeom prst="rect">
            <a:avLst/>
          </a:prstGeom>
          <a:noFill/>
        </p:spPr>
        <p:txBody>
          <a:bodyPr wrap="square" rtlCol="0">
            <a:spAutoFit/>
          </a:bodyPr>
          <a:lstStyle/>
          <a:p>
            <a:r>
              <a:rPr lang="en-US" dirty="0"/>
              <a:t>Deconvolved transcriptional profiles contain key marker genes</a:t>
            </a:r>
          </a:p>
        </p:txBody>
      </p:sp>
    </p:spTree>
    <p:extLst>
      <p:ext uri="{BB962C8B-B14F-4D97-AF65-F5344CB8AC3E}">
        <p14:creationId xmlns:p14="http://schemas.microsoft.com/office/powerpoint/2010/main" val="569668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020997-69B6-064D-B581-A623349BC197}"/>
              </a:ext>
            </a:extLst>
          </p:cNvPr>
          <p:cNvSpPr>
            <a:spLocks noGrp="1"/>
          </p:cNvSpPr>
          <p:nvPr>
            <p:ph type="sldNum" sz="quarter" idx="12"/>
          </p:nvPr>
        </p:nvSpPr>
        <p:spPr/>
        <p:txBody>
          <a:bodyPr/>
          <a:lstStyle/>
          <a:p>
            <a:fld id="{8B65F3FB-8B5C-174E-A98C-CDC223050D3A}" type="slidenum">
              <a:rPr lang="en-US" smtClean="0"/>
              <a:t>51</a:t>
            </a:fld>
            <a:endParaRPr lang="en-US" dirty="0"/>
          </a:p>
        </p:txBody>
      </p:sp>
      <p:sp>
        <p:nvSpPr>
          <p:cNvPr id="18" name="Title 1">
            <a:extLst>
              <a:ext uri="{FF2B5EF4-FFF2-40B4-BE49-F238E27FC236}">
                <a16:creationId xmlns:a16="http://schemas.microsoft.com/office/drawing/2014/main" id="{116A6D54-C92C-A04C-BE7E-1C13BADE479A}"/>
              </a:ext>
            </a:extLst>
          </p:cNvPr>
          <p:cNvSpPr txBox="1">
            <a:spLocks/>
          </p:cNvSpPr>
          <p:nvPr/>
        </p:nvSpPr>
        <p:spPr>
          <a:xfrm>
            <a:off x="83820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9" name="Title 1">
            <a:extLst>
              <a:ext uri="{FF2B5EF4-FFF2-40B4-BE49-F238E27FC236}">
                <a16:creationId xmlns:a16="http://schemas.microsoft.com/office/drawing/2014/main" id="{B8AED1AE-BDE1-684E-8109-79A7B433CBDC}"/>
              </a:ext>
            </a:extLst>
          </p:cNvPr>
          <p:cNvSpPr>
            <a:spLocks noGrp="1"/>
          </p:cNvSpPr>
          <p:nvPr>
            <p:ph type="title"/>
          </p:nvPr>
        </p:nvSpPr>
        <p:spPr>
          <a:xfrm>
            <a:off x="990600" y="288925"/>
            <a:ext cx="10515600" cy="1325563"/>
          </a:xfrm>
        </p:spPr>
        <p:txBody>
          <a:bodyPr>
            <a:normAutofit/>
          </a:bodyPr>
          <a:lstStyle/>
          <a:p>
            <a:r>
              <a:rPr lang="en-US" sz="4000" dirty="0"/>
              <a:t>Identifying optimal number of cell-types for deconvolution</a:t>
            </a:r>
          </a:p>
        </p:txBody>
      </p:sp>
      <p:pic>
        <p:nvPicPr>
          <p:cNvPr id="17" name="Picture 16" descr="A screenshot of a computer&#10;&#10;Description automatically generated with medium confidence">
            <a:extLst>
              <a:ext uri="{FF2B5EF4-FFF2-40B4-BE49-F238E27FC236}">
                <a16:creationId xmlns:a16="http://schemas.microsoft.com/office/drawing/2014/main" id="{AD9701AA-CB7B-6A4C-AC06-4B2FDEAE7C7E}"/>
              </a:ext>
            </a:extLst>
          </p:cNvPr>
          <p:cNvPicPr>
            <a:picLocks noChangeAspect="1"/>
          </p:cNvPicPr>
          <p:nvPr/>
        </p:nvPicPr>
        <p:blipFill rotWithShape="1">
          <a:blip r:embed="rId3"/>
          <a:srcRect l="28939" t="17101" r="31921" b="61590"/>
          <a:stretch/>
        </p:blipFill>
        <p:spPr>
          <a:xfrm>
            <a:off x="2616896" y="2239244"/>
            <a:ext cx="5843710" cy="4117106"/>
          </a:xfrm>
          <a:prstGeom prst="rect">
            <a:avLst/>
          </a:prstGeom>
        </p:spPr>
      </p:pic>
      <p:sp>
        <p:nvSpPr>
          <p:cNvPr id="2" name="Rectangle 1">
            <a:extLst>
              <a:ext uri="{FF2B5EF4-FFF2-40B4-BE49-F238E27FC236}">
                <a16:creationId xmlns:a16="http://schemas.microsoft.com/office/drawing/2014/main" id="{BAC04E39-0478-FB45-AB7F-9EC3673FE0EF}"/>
              </a:ext>
            </a:extLst>
          </p:cNvPr>
          <p:cNvSpPr/>
          <p:nvPr/>
        </p:nvSpPr>
        <p:spPr>
          <a:xfrm>
            <a:off x="2317315" y="2066795"/>
            <a:ext cx="3931085" cy="1102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4D819D4-4FEC-FC4E-85DE-E8DED893D517}"/>
              </a:ext>
            </a:extLst>
          </p:cNvPr>
          <p:cNvSpPr txBox="1"/>
          <p:nvPr/>
        </p:nvSpPr>
        <p:spPr>
          <a:xfrm>
            <a:off x="8981162" y="2394340"/>
            <a:ext cx="2372638" cy="923330"/>
          </a:xfrm>
          <a:prstGeom prst="rect">
            <a:avLst/>
          </a:prstGeom>
          <a:noFill/>
        </p:spPr>
        <p:txBody>
          <a:bodyPr wrap="square" rtlCol="0">
            <a:spAutoFit/>
          </a:bodyPr>
          <a:lstStyle/>
          <a:p>
            <a:r>
              <a:rPr lang="en-US" dirty="0"/>
              <a:t>How do I decide on the number of cell-type K?</a:t>
            </a:r>
          </a:p>
        </p:txBody>
      </p:sp>
    </p:spTree>
    <p:extLst>
      <p:ext uri="{BB962C8B-B14F-4D97-AF65-F5344CB8AC3E}">
        <p14:creationId xmlns:p14="http://schemas.microsoft.com/office/powerpoint/2010/main" val="1813727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020997-69B6-064D-B581-A623349BC197}"/>
              </a:ext>
            </a:extLst>
          </p:cNvPr>
          <p:cNvSpPr>
            <a:spLocks noGrp="1"/>
          </p:cNvSpPr>
          <p:nvPr>
            <p:ph type="sldNum" sz="quarter" idx="12"/>
          </p:nvPr>
        </p:nvSpPr>
        <p:spPr/>
        <p:txBody>
          <a:bodyPr/>
          <a:lstStyle/>
          <a:p>
            <a:fld id="{8B65F3FB-8B5C-174E-A98C-CDC223050D3A}" type="slidenum">
              <a:rPr lang="en-US" smtClean="0"/>
              <a:t>52</a:t>
            </a:fld>
            <a:endParaRPr lang="en-US" dirty="0"/>
          </a:p>
        </p:txBody>
      </p:sp>
      <p:pic>
        <p:nvPicPr>
          <p:cNvPr id="5" name="Picture 4">
            <a:extLst>
              <a:ext uri="{FF2B5EF4-FFF2-40B4-BE49-F238E27FC236}">
                <a16:creationId xmlns:a16="http://schemas.microsoft.com/office/drawing/2014/main" id="{1D347745-40F5-3048-9D9C-75D48AE5D38C}"/>
              </a:ext>
            </a:extLst>
          </p:cNvPr>
          <p:cNvPicPr>
            <a:picLocks noChangeAspect="1"/>
          </p:cNvPicPr>
          <p:nvPr/>
        </p:nvPicPr>
        <p:blipFill rotWithShape="1">
          <a:blip r:embed="rId4"/>
          <a:srcRect b="5868"/>
          <a:stretch/>
        </p:blipFill>
        <p:spPr>
          <a:xfrm>
            <a:off x="5093963" y="2606591"/>
            <a:ext cx="6259837" cy="3636544"/>
          </a:xfrm>
          <a:prstGeom prst="rect">
            <a:avLst/>
          </a:prstGeom>
        </p:spPr>
      </p:pic>
      <p:graphicFrame>
        <p:nvGraphicFramePr>
          <p:cNvPr id="6" name="Object 5">
            <a:extLst>
              <a:ext uri="{FF2B5EF4-FFF2-40B4-BE49-F238E27FC236}">
                <a16:creationId xmlns:a16="http://schemas.microsoft.com/office/drawing/2014/main" id="{885CD5CC-C62B-4541-82E3-3972CB16A76F}"/>
              </a:ext>
            </a:extLst>
          </p:cNvPr>
          <p:cNvGraphicFramePr>
            <a:graphicFrameLocks noChangeAspect="1"/>
          </p:cNvGraphicFramePr>
          <p:nvPr/>
        </p:nvGraphicFramePr>
        <p:xfrm>
          <a:off x="978107" y="2299004"/>
          <a:ext cx="2807629" cy="1278001"/>
        </p:xfrm>
        <a:graphic>
          <a:graphicData uri="http://schemas.openxmlformats.org/presentationml/2006/ole">
            <mc:AlternateContent xmlns:mc="http://schemas.openxmlformats.org/markup-compatibility/2006">
              <mc:Choice xmlns:v="urn:schemas-microsoft-com:vml" Requires="v">
                <p:oleObj spid="_x0000_s1121" name="Worksheet" r:id="rId5" imgW="5384800" imgH="2451100" progId="Excel.Sheet.12">
                  <p:embed/>
                </p:oleObj>
              </mc:Choice>
              <mc:Fallback>
                <p:oleObj name="Worksheet" r:id="rId5" imgW="5384800" imgH="2451100" progId="Excel.Sheet.12">
                  <p:embed/>
                  <p:pic>
                    <p:nvPicPr>
                      <p:cNvPr id="6" name="Object 5">
                        <a:extLst>
                          <a:ext uri="{FF2B5EF4-FFF2-40B4-BE49-F238E27FC236}">
                            <a16:creationId xmlns:a16="http://schemas.microsoft.com/office/drawing/2014/main" id="{885CD5CC-C62B-4541-82E3-3972CB16A76F}"/>
                          </a:ext>
                        </a:extLst>
                      </p:cNvPr>
                      <p:cNvPicPr/>
                      <p:nvPr/>
                    </p:nvPicPr>
                    <p:blipFill>
                      <a:blip r:embed="rId6"/>
                      <a:stretch>
                        <a:fillRect/>
                      </a:stretch>
                    </p:blipFill>
                    <p:spPr>
                      <a:xfrm>
                        <a:off x="978107" y="2299004"/>
                        <a:ext cx="2807629" cy="1278001"/>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45A6443B-E270-C14E-A41D-13D04CD59920}"/>
              </a:ext>
            </a:extLst>
          </p:cNvPr>
          <p:cNvPicPr>
            <a:picLocks noChangeAspect="1"/>
          </p:cNvPicPr>
          <p:nvPr/>
        </p:nvPicPr>
        <p:blipFill rotWithShape="1">
          <a:blip r:embed="rId7"/>
          <a:srcRect l="28371" t="18502" r="28289" b="18154"/>
          <a:stretch/>
        </p:blipFill>
        <p:spPr>
          <a:xfrm>
            <a:off x="1457544" y="4481099"/>
            <a:ext cx="1848754" cy="2087976"/>
          </a:xfrm>
          <a:prstGeom prst="rect">
            <a:avLst/>
          </a:prstGeom>
        </p:spPr>
      </p:pic>
      <p:sp>
        <p:nvSpPr>
          <p:cNvPr id="8" name="TextBox 7">
            <a:extLst>
              <a:ext uri="{FF2B5EF4-FFF2-40B4-BE49-F238E27FC236}">
                <a16:creationId xmlns:a16="http://schemas.microsoft.com/office/drawing/2014/main" id="{34F18CBD-D71E-EC47-B097-E6A2FEFCA0BD}"/>
              </a:ext>
            </a:extLst>
          </p:cNvPr>
          <p:cNvSpPr txBox="1"/>
          <p:nvPr/>
        </p:nvSpPr>
        <p:spPr>
          <a:xfrm>
            <a:off x="559933" y="1881869"/>
            <a:ext cx="4121641" cy="369332"/>
          </a:xfrm>
          <a:prstGeom prst="rect">
            <a:avLst/>
          </a:prstGeom>
          <a:noFill/>
        </p:spPr>
        <p:txBody>
          <a:bodyPr wrap="none" rtlCol="0">
            <a:spAutoFit/>
          </a:bodyPr>
          <a:lstStyle/>
          <a:p>
            <a:r>
              <a:rPr lang="en-US" dirty="0"/>
              <a:t>260 pixels x 255 over dispersed genes</a:t>
            </a:r>
          </a:p>
        </p:txBody>
      </p:sp>
      <p:cxnSp>
        <p:nvCxnSpPr>
          <p:cNvPr id="10" name="Straight Arrow Connector 9">
            <a:extLst>
              <a:ext uri="{FF2B5EF4-FFF2-40B4-BE49-F238E27FC236}">
                <a16:creationId xmlns:a16="http://schemas.microsoft.com/office/drawing/2014/main" id="{C44701C9-165C-244D-BBCA-7137452E072D}"/>
              </a:ext>
            </a:extLst>
          </p:cNvPr>
          <p:cNvCxnSpPr>
            <a:cxnSpLocks/>
          </p:cNvCxnSpPr>
          <p:nvPr/>
        </p:nvCxnSpPr>
        <p:spPr>
          <a:xfrm>
            <a:off x="2395599" y="3653700"/>
            <a:ext cx="0" cy="6606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CF825D7-3EC0-E84F-8CED-31DD83E43205}"/>
              </a:ext>
            </a:extLst>
          </p:cNvPr>
          <p:cNvCxnSpPr>
            <a:cxnSpLocks/>
          </p:cNvCxnSpPr>
          <p:nvPr/>
        </p:nvCxnSpPr>
        <p:spPr>
          <a:xfrm flipV="1">
            <a:off x="8306031" y="4804416"/>
            <a:ext cx="0" cy="830538"/>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539CD86-FF00-7B44-BB35-4B8FCB472C76}"/>
              </a:ext>
            </a:extLst>
          </p:cNvPr>
          <p:cNvSpPr txBox="1"/>
          <p:nvPr/>
        </p:nvSpPr>
        <p:spPr>
          <a:xfrm>
            <a:off x="6247748" y="6256308"/>
            <a:ext cx="4574124" cy="369332"/>
          </a:xfrm>
          <a:prstGeom prst="rect">
            <a:avLst/>
          </a:prstGeom>
          <a:noFill/>
        </p:spPr>
        <p:txBody>
          <a:bodyPr wrap="square" rtlCol="0">
            <a:spAutoFit/>
          </a:bodyPr>
          <a:lstStyle/>
          <a:p>
            <a:r>
              <a:rPr lang="en-US" dirty="0"/>
              <a:t>Number of cell-types to deconvolve</a:t>
            </a:r>
          </a:p>
        </p:txBody>
      </p:sp>
      <p:sp>
        <p:nvSpPr>
          <p:cNvPr id="18" name="Title 1">
            <a:extLst>
              <a:ext uri="{FF2B5EF4-FFF2-40B4-BE49-F238E27FC236}">
                <a16:creationId xmlns:a16="http://schemas.microsoft.com/office/drawing/2014/main" id="{116A6D54-C92C-A04C-BE7E-1C13BADE479A}"/>
              </a:ext>
            </a:extLst>
          </p:cNvPr>
          <p:cNvSpPr txBox="1">
            <a:spLocks/>
          </p:cNvSpPr>
          <p:nvPr/>
        </p:nvSpPr>
        <p:spPr>
          <a:xfrm>
            <a:off x="83820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9" name="Title 1">
            <a:extLst>
              <a:ext uri="{FF2B5EF4-FFF2-40B4-BE49-F238E27FC236}">
                <a16:creationId xmlns:a16="http://schemas.microsoft.com/office/drawing/2014/main" id="{B8AED1AE-BDE1-684E-8109-79A7B433CBDC}"/>
              </a:ext>
            </a:extLst>
          </p:cNvPr>
          <p:cNvSpPr>
            <a:spLocks noGrp="1"/>
          </p:cNvSpPr>
          <p:nvPr>
            <p:ph type="title"/>
          </p:nvPr>
        </p:nvSpPr>
        <p:spPr>
          <a:xfrm>
            <a:off x="990600" y="288925"/>
            <a:ext cx="10515600" cy="1325563"/>
          </a:xfrm>
        </p:spPr>
        <p:txBody>
          <a:bodyPr>
            <a:normAutofit/>
          </a:bodyPr>
          <a:lstStyle/>
          <a:p>
            <a:r>
              <a:rPr lang="en-US" sz="4000" dirty="0"/>
              <a:t>Identifying optimal number of cell-types for deconvolution</a:t>
            </a:r>
          </a:p>
        </p:txBody>
      </p:sp>
      <p:sp>
        <p:nvSpPr>
          <p:cNvPr id="26" name="Rectangle 25">
            <a:extLst>
              <a:ext uri="{FF2B5EF4-FFF2-40B4-BE49-F238E27FC236}">
                <a16:creationId xmlns:a16="http://schemas.microsoft.com/office/drawing/2014/main" id="{E7DD4E91-1281-6E44-B272-63470E0190B5}"/>
              </a:ext>
            </a:extLst>
          </p:cNvPr>
          <p:cNvSpPr/>
          <p:nvPr/>
        </p:nvSpPr>
        <p:spPr>
          <a:xfrm>
            <a:off x="6876818" y="1000588"/>
            <a:ext cx="2124321" cy="7197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50A4C21-17D9-6847-8475-1AC1453C7079}"/>
              </a:ext>
            </a:extLst>
          </p:cNvPr>
          <p:cNvSpPr txBox="1"/>
          <p:nvPr/>
        </p:nvSpPr>
        <p:spPr>
          <a:xfrm>
            <a:off x="5857102" y="3799344"/>
            <a:ext cx="1172116" cy="369332"/>
          </a:xfrm>
          <a:prstGeom prst="rect">
            <a:avLst/>
          </a:prstGeom>
          <a:noFill/>
        </p:spPr>
        <p:txBody>
          <a:bodyPr wrap="none" rtlCol="0">
            <a:spAutoFit/>
          </a:bodyPr>
          <a:lstStyle/>
          <a:p>
            <a:r>
              <a:rPr lang="en-US" dirty="0">
                <a:solidFill>
                  <a:srgbClr val="FF0000"/>
                </a:solidFill>
              </a:rPr>
              <a:t>perplexity</a:t>
            </a:r>
          </a:p>
        </p:txBody>
      </p:sp>
      <p:sp>
        <p:nvSpPr>
          <p:cNvPr id="28" name="TextBox 27">
            <a:extLst>
              <a:ext uri="{FF2B5EF4-FFF2-40B4-BE49-F238E27FC236}">
                <a16:creationId xmlns:a16="http://schemas.microsoft.com/office/drawing/2014/main" id="{F67BEC28-DA11-B549-AD2D-928B19E52A45}"/>
              </a:ext>
            </a:extLst>
          </p:cNvPr>
          <p:cNvSpPr txBox="1"/>
          <p:nvPr/>
        </p:nvSpPr>
        <p:spPr>
          <a:xfrm>
            <a:off x="8427649" y="3337679"/>
            <a:ext cx="1683672" cy="923330"/>
          </a:xfrm>
          <a:prstGeom prst="rect">
            <a:avLst/>
          </a:prstGeom>
          <a:noFill/>
        </p:spPr>
        <p:txBody>
          <a:bodyPr wrap="square" rtlCol="0">
            <a:spAutoFit/>
          </a:bodyPr>
          <a:lstStyle/>
          <a:p>
            <a:r>
              <a:rPr lang="en-US" dirty="0">
                <a:solidFill>
                  <a:srgbClr val="0432FF"/>
                </a:solidFill>
              </a:rPr>
              <a:t>Number “low proportion” cell-types</a:t>
            </a:r>
          </a:p>
        </p:txBody>
      </p:sp>
      <p:sp>
        <p:nvSpPr>
          <p:cNvPr id="29" name="TextBox 28">
            <a:extLst>
              <a:ext uri="{FF2B5EF4-FFF2-40B4-BE49-F238E27FC236}">
                <a16:creationId xmlns:a16="http://schemas.microsoft.com/office/drawing/2014/main" id="{A85A41FA-5A42-D44C-A203-CA8D0DDCEEA6}"/>
              </a:ext>
            </a:extLst>
          </p:cNvPr>
          <p:cNvSpPr txBox="1"/>
          <p:nvPr/>
        </p:nvSpPr>
        <p:spPr>
          <a:xfrm>
            <a:off x="8076224" y="4481099"/>
            <a:ext cx="441146" cy="369332"/>
          </a:xfrm>
          <a:prstGeom prst="rect">
            <a:avLst/>
          </a:prstGeom>
          <a:noFill/>
        </p:spPr>
        <p:txBody>
          <a:bodyPr wrap="none" rtlCol="0">
            <a:spAutoFit/>
          </a:bodyPr>
          <a:lstStyle/>
          <a:p>
            <a:r>
              <a:rPr lang="en-US" dirty="0"/>
              <a:t>12</a:t>
            </a:r>
          </a:p>
        </p:txBody>
      </p:sp>
      <p:pic>
        <p:nvPicPr>
          <p:cNvPr id="20" name="Picture 19" descr="Application&#10;&#10;Description automatically generated with medium confidence">
            <a:extLst>
              <a:ext uri="{FF2B5EF4-FFF2-40B4-BE49-F238E27FC236}">
                <a16:creationId xmlns:a16="http://schemas.microsoft.com/office/drawing/2014/main" id="{16D142BC-EAAB-F040-A1B2-F545A8E3D15E}"/>
              </a:ext>
            </a:extLst>
          </p:cNvPr>
          <p:cNvPicPr>
            <a:picLocks noChangeAspect="1"/>
          </p:cNvPicPr>
          <p:nvPr/>
        </p:nvPicPr>
        <p:blipFill rotWithShape="1">
          <a:blip r:embed="rId8"/>
          <a:srcRect l="28701" t="37706" r="34745" b="7089"/>
          <a:stretch/>
        </p:blipFill>
        <p:spPr>
          <a:xfrm>
            <a:off x="7029218" y="1022430"/>
            <a:ext cx="2124321" cy="1530726"/>
          </a:xfrm>
          <a:prstGeom prst="rect">
            <a:avLst/>
          </a:prstGeom>
        </p:spPr>
      </p:pic>
      <p:sp>
        <p:nvSpPr>
          <p:cNvPr id="2" name="TextBox 1">
            <a:extLst>
              <a:ext uri="{FF2B5EF4-FFF2-40B4-BE49-F238E27FC236}">
                <a16:creationId xmlns:a16="http://schemas.microsoft.com/office/drawing/2014/main" id="{110B97BE-6F9D-3047-89E5-CD95C8D9B14C}"/>
              </a:ext>
            </a:extLst>
          </p:cNvPr>
          <p:cNvSpPr txBox="1"/>
          <p:nvPr/>
        </p:nvSpPr>
        <p:spPr>
          <a:xfrm>
            <a:off x="9829418" y="1514111"/>
            <a:ext cx="2362582" cy="646331"/>
          </a:xfrm>
          <a:prstGeom prst="rect">
            <a:avLst/>
          </a:prstGeom>
          <a:noFill/>
        </p:spPr>
        <p:txBody>
          <a:bodyPr wrap="square" rtlCol="0">
            <a:spAutoFit/>
          </a:bodyPr>
          <a:lstStyle/>
          <a:p>
            <a:r>
              <a:rPr lang="en-US" dirty="0"/>
              <a:t>What happens to </a:t>
            </a:r>
            <a:r>
              <a:rPr lang="el-GR" dirty="0"/>
              <a:t>θ </a:t>
            </a:r>
            <a:r>
              <a:rPr lang="en-US" dirty="0"/>
              <a:t>as K increases? </a:t>
            </a:r>
          </a:p>
        </p:txBody>
      </p:sp>
    </p:spTree>
    <p:extLst>
      <p:ext uri="{BB962C8B-B14F-4D97-AF65-F5344CB8AC3E}">
        <p14:creationId xmlns:p14="http://schemas.microsoft.com/office/powerpoint/2010/main" val="1707663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8DFB0-DDA9-A94A-A923-BA7445C1F6AA}"/>
              </a:ext>
            </a:extLst>
          </p:cNvPr>
          <p:cNvSpPr>
            <a:spLocks noGrp="1"/>
          </p:cNvSpPr>
          <p:nvPr>
            <p:ph type="title"/>
          </p:nvPr>
        </p:nvSpPr>
        <p:spPr/>
        <p:txBody>
          <a:bodyPr/>
          <a:lstStyle/>
          <a:p>
            <a:r>
              <a:rPr lang="en-US" dirty="0"/>
              <a:t>Any limitations of STdeconvolve (and LDA for that matter?)</a:t>
            </a:r>
          </a:p>
        </p:txBody>
      </p:sp>
    </p:spTree>
    <p:extLst>
      <p:ext uri="{BB962C8B-B14F-4D97-AF65-F5344CB8AC3E}">
        <p14:creationId xmlns:p14="http://schemas.microsoft.com/office/powerpoint/2010/main" val="5652751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84353-6F21-4847-8D5A-9D5F380DD81F}"/>
              </a:ext>
            </a:extLst>
          </p:cNvPr>
          <p:cNvSpPr>
            <a:spLocks noGrp="1"/>
          </p:cNvSpPr>
          <p:nvPr>
            <p:ph type="title"/>
          </p:nvPr>
        </p:nvSpPr>
        <p:spPr/>
        <p:txBody>
          <a:bodyPr/>
          <a:lstStyle/>
          <a:p>
            <a:r>
              <a:rPr lang="en-US" dirty="0"/>
              <a:t>Any limitations of STdeconvolve (and LDA for that matter?)</a:t>
            </a:r>
          </a:p>
        </p:txBody>
      </p:sp>
      <p:sp>
        <p:nvSpPr>
          <p:cNvPr id="3" name="Content Placeholder 2">
            <a:extLst>
              <a:ext uri="{FF2B5EF4-FFF2-40B4-BE49-F238E27FC236}">
                <a16:creationId xmlns:a16="http://schemas.microsoft.com/office/drawing/2014/main" id="{B56E48F4-9D87-8E4D-9718-CF2FE65D7CE7}"/>
              </a:ext>
            </a:extLst>
          </p:cNvPr>
          <p:cNvSpPr>
            <a:spLocks noGrp="1"/>
          </p:cNvSpPr>
          <p:nvPr>
            <p:ph idx="1"/>
          </p:nvPr>
        </p:nvSpPr>
        <p:spPr/>
        <p:txBody>
          <a:bodyPr/>
          <a:lstStyle/>
          <a:p>
            <a:r>
              <a:rPr lang="en-US" dirty="0"/>
              <a:t>Assumptions:</a:t>
            </a:r>
          </a:p>
          <a:p>
            <a:pPr lvl="1"/>
            <a:r>
              <a:rPr lang="en-US" dirty="0"/>
              <a:t>Few cell-types in each pixel</a:t>
            </a:r>
          </a:p>
          <a:p>
            <a:pPr lvl="1"/>
            <a:r>
              <a:rPr lang="en-US" dirty="0"/>
              <a:t>Cell-type proportions are heterogeneous across pixels</a:t>
            </a:r>
          </a:p>
          <a:p>
            <a:pPr lvl="1"/>
            <a:r>
              <a:rPr lang="en-US" dirty="0"/>
              <a:t>Assumes that there are multiple genes informative of each underlying cell-type and cell-types are transcriptionally distinct</a:t>
            </a:r>
          </a:p>
          <a:p>
            <a:pPr lvl="1"/>
            <a:r>
              <a:rPr lang="en-US" dirty="0"/>
              <a:t>Cannot differentiate between cell-types that cannot be distinguished through distinct differences in proportional gene expression such as volume or morphology</a:t>
            </a:r>
          </a:p>
          <a:p>
            <a:pPr lvl="1"/>
            <a:r>
              <a:rPr lang="en-US" dirty="0"/>
              <a:t>LDA requires many documents to be effective. It’s accuracy may be compromised if too few pixels</a:t>
            </a:r>
          </a:p>
        </p:txBody>
      </p:sp>
    </p:spTree>
    <p:extLst>
      <p:ext uri="{BB962C8B-B14F-4D97-AF65-F5344CB8AC3E}">
        <p14:creationId xmlns:p14="http://schemas.microsoft.com/office/powerpoint/2010/main" val="23757828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903F50-75CC-724B-9052-3DE909599E74}"/>
              </a:ext>
            </a:extLst>
          </p:cNvPr>
          <p:cNvSpPr>
            <a:spLocks noGrp="1"/>
          </p:cNvSpPr>
          <p:nvPr>
            <p:ph type="sldNum" sz="quarter" idx="12"/>
          </p:nvPr>
        </p:nvSpPr>
        <p:spPr/>
        <p:txBody>
          <a:bodyPr/>
          <a:lstStyle/>
          <a:p>
            <a:fld id="{8B65F3FB-8B5C-174E-A98C-CDC223050D3A}" type="slidenum">
              <a:rPr lang="en-US" smtClean="0"/>
              <a:t>55</a:t>
            </a:fld>
            <a:endParaRPr lang="en-US"/>
          </a:p>
        </p:txBody>
      </p:sp>
      <p:pic>
        <p:nvPicPr>
          <p:cNvPr id="6" name="Picture 5" descr="Text&#10;&#10;Description automatically generated with low confidence">
            <a:extLst>
              <a:ext uri="{FF2B5EF4-FFF2-40B4-BE49-F238E27FC236}">
                <a16:creationId xmlns:a16="http://schemas.microsoft.com/office/drawing/2014/main" id="{B5337975-A844-6D40-894B-CD98E0777697}"/>
              </a:ext>
            </a:extLst>
          </p:cNvPr>
          <p:cNvPicPr>
            <a:picLocks noChangeAspect="1"/>
          </p:cNvPicPr>
          <p:nvPr/>
        </p:nvPicPr>
        <p:blipFill>
          <a:blip r:embed="rId3"/>
          <a:stretch>
            <a:fillRect/>
          </a:stretch>
        </p:blipFill>
        <p:spPr>
          <a:xfrm>
            <a:off x="0" y="136525"/>
            <a:ext cx="3728704" cy="5881996"/>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3FE937BC-3D30-004A-A109-EA2FC958E2F3}"/>
              </a:ext>
            </a:extLst>
          </p:cNvPr>
          <p:cNvPicPr>
            <a:picLocks noChangeAspect="1"/>
          </p:cNvPicPr>
          <p:nvPr/>
        </p:nvPicPr>
        <p:blipFill>
          <a:blip r:embed="rId4"/>
          <a:stretch>
            <a:fillRect/>
          </a:stretch>
        </p:blipFill>
        <p:spPr>
          <a:xfrm>
            <a:off x="3624372" y="136525"/>
            <a:ext cx="3696862" cy="5881996"/>
          </a:xfrm>
          <a:prstGeom prst="rect">
            <a:avLst/>
          </a:prstGeom>
        </p:spPr>
      </p:pic>
      <p:sp>
        <p:nvSpPr>
          <p:cNvPr id="5" name="TextBox 4">
            <a:extLst>
              <a:ext uri="{FF2B5EF4-FFF2-40B4-BE49-F238E27FC236}">
                <a16:creationId xmlns:a16="http://schemas.microsoft.com/office/drawing/2014/main" id="{59CDC36F-60B7-E74A-9A96-D4325B610FAA}"/>
              </a:ext>
            </a:extLst>
          </p:cNvPr>
          <p:cNvSpPr txBox="1"/>
          <p:nvPr/>
        </p:nvSpPr>
        <p:spPr>
          <a:xfrm>
            <a:off x="4038953" y="6356350"/>
            <a:ext cx="3377848" cy="369332"/>
          </a:xfrm>
          <a:prstGeom prst="rect">
            <a:avLst/>
          </a:prstGeom>
          <a:noFill/>
        </p:spPr>
        <p:txBody>
          <a:bodyPr wrap="none" rtlCol="0">
            <a:spAutoFit/>
          </a:bodyPr>
          <a:lstStyle/>
          <a:p>
            <a:r>
              <a:rPr lang="en-US" dirty="0">
                <a:hlinkClick r:id="rId5"/>
              </a:rPr>
              <a:t>https://jef.works/STdeconvolve/</a:t>
            </a:r>
            <a:endParaRPr lang="en-US" dirty="0"/>
          </a:p>
        </p:txBody>
      </p:sp>
      <p:pic>
        <p:nvPicPr>
          <p:cNvPr id="12" name="Picture 11" descr="Graphical user interface, text, application, email&#10;&#10;Description automatically generated">
            <a:extLst>
              <a:ext uri="{FF2B5EF4-FFF2-40B4-BE49-F238E27FC236}">
                <a16:creationId xmlns:a16="http://schemas.microsoft.com/office/drawing/2014/main" id="{E9492716-2592-A44F-B9FE-053405CDBCC9}"/>
              </a:ext>
            </a:extLst>
          </p:cNvPr>
          <p:cNvPicPr>
            <a:picLocks noChangeAspect="1"/>
          </p:cNvPicPr>
          <p:nvPr/>
        </p:nvPicPr>
        <p:blipFill>
          <a:blip r:embed="rId6"/>
          <a:stretch>
            <a:fillRect/>
          </a:stretch>
        </p:blipFill>
        <p:spPr>
          <a:xfrm>
            <a:off x="7416801" y="136525"/>
            <a:ext cx="4567395" cy="5881996"/>
          </a:xfrm>
          <a:prstGeom prst="rect">
            <a:avLst/>
          </a:prstGeom>
        </p:spPr>
      </p:pic>
    </p:spTree>
    <p:extLst>
      <p:ext uri="{BB962C8B-B14F-4D97-AF65-F5344CB8AC3E}">
        <p14:creationId xmlns:p14="http://schemas.microsoft.com/office/powerpoint/2010/main" val="606089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B49F-69CA-5048-A11A-0339ECC70786}"/>
              </a:ext>
            </a:extLst>
          </p:cNvPr>
          <p:cNvSpPr>
            <a:spLocks noGrp="1"/>
          </p:cNvSpPr>
          <p:nvPr>
            <p:ph type="title"/>
          </p:nvPr>
        </p:nvSpPr>
        <p:spPr/>
        <p:txBody>
          <a:bodyPr>
            <a:normAutofit/>
          </a:bodyPr>
          <a:lstStyle/>
          <a:p>
            <a:r>
              <a:rPr lang="en-US" dirty="0"/>
              <a:t>Explore some data and questions</a:t>
            </a:r>
          </a:p>
        </p:txBody>
      </p:sp>
      <p:sp>
        <p:nvSpPr>
          <p:cNvPr id="3" name="Content Placeholder 2">
            <a:extLst>
              <a:ext uri="{FF2B5EF4-FFF2-40B4-BE49-F238E27FC236}">
                <a16:creationId xmlns:a16="http://schemas.microsoft.com/office/drawing/2014/main" id="{2A2D7DDD-9A87-4748-A5C0-EE1437B908DF}"/>
              </a:ext>
            </a:extLst>
          </p:cNvPr>
          <p:cNvSpPr>
            <a:spLocks noGrp="1"/>
          </p:cNvSpPr>
          <p:nvPr>
            <p:ph idx="1"/>
          </p:nvPr>
        </p:nvSpPr>
        <p:spPr/>
        <p:txBody>
          <a:bodyPr/>
          <a:lstStyle/>
          <a:p>
            <a:r>
              <a:rPr lang="en-US" dirty="0"/>
              <a:t>MOB test dataset </a:t>
            </a:r>
          </a:p>
          <a:p>
            <a:r>
              <a:rPr lang="en-US" dirty="0"/>
              <a:t>Try to fit LDA models</a:t>
            </a:r>
          </a:p>
          <a:p>
            <a:r>
              <a:rPr lang="en-US" dirty="0"/>
              <a:t>Visualize cell-types</a:t>
            </a:r>
          </a:p>
          <a:p>
            <a:r>
              <a:rPr lang="en-US" dirty="0"/>
              <a:t>What are they? Can we identify them?</a:t>
            </a:r>
          </a:p>
          <a:p>
            <a:endParaRPr lang="en-US" dirty="0"/>
          </a:p>
        </p:txBody>
      </p:sp>
    </p:spTree>
    <p:extLst>
      <p:ext uri="{BB962C8B-B14F-4D97-AF65-F5344CB8AC3E}">
        <p14:creationId xmlns:p14="http://schemas.microsoft.com/office/powerpoint/2010/main" val="184336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115B2-87DC-E343-ADE1-08D253D63CB3}"/>
              </a:ext>
            </a:extLst>
          </p:cNvPr>
          <p:cNvSpPr>
            <a:spLocks noGrp="1"/>
          </p:cNvSpPr>
          <p:nvPr>
            <p:ph type="title"/>
          </p:nvPr>
        </p:nvSpPr>
        <p:spPr/>
        <p:txBody>
          <a:bodyPr/>
          <a:lstStyle/>
          <a:p>
            <a:r>
              <a:rPr lang="en-US" dirty="0"/>
              <a:t>Deconvolution vs clustering</a:t>
            </a:r>
          </a:p>
        </p:txBody>
      </p:sp>
      <p:sp>
        <p:nvSpPr>
          <p:cNvPr id="3" name="Content Placeholder 2">
            <a:extLst>
              <a:ext uri="{FF2B5EF4-FFF2-40B4-BE49-F238E27FC236}">
                <a16:creationId xmlns:a16="http://schemas.microsoft.com/office/drawing/2014/main" id="{23CBF792-DEBC-5544-8BE9-AAD12FF6E43C}"/>
              </a:ext>
            </a:extLst>
          </p:cNvPr>
          <p:cNvSpPr>
            <a:spLocks noGrp="1"/>
          </p:cNvSpPr>
          <p:nvPr>
            <p:ph idx="1"/>
          </p:nvPr>
        </p:nvSpPr>
        <p:spPr/>
        <p:txBody>
          <a:bodyPr/>
          <a:lstStyle/>
          <a:p>
            <a:r>
              <a:rPr lang="en-US" dirty="0"/>
              <a:t>What is “clustering?”</a:t>
            </a:r>
          </a:p>
          <a:p>
            <a:r>
              <a:rPr lang="en-US" dirty="0"/>
              <a:t>What is “deconvolution?”</a:t>
            </a:r>
          </a:p>
        </p:txBody>
      </p:sp>
    </p:spTree>
    <p:extLst>
      <p:ext uri="{BB962C8B-B14F-4D97-AF65-F5344CB8AC3E}">
        <p14:creationId xmlns:p14="http://schemas.microsoft.com/office/powerpoint/2010/main" val="975819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A6DDAE-3C9A-304C-8F65-C167214E3AD0}"/>
              </a:ext>
            </a:extLst>
          </p:cNvPr>
          <p:cNvSpPr>
            <a:spLocks noGrp="1"/>
          </p:cNvSpPr>
          <p:nvPr>
            <p:ph type="sldNum" sz="quarter" idx="12"/>
          </p:nvPr>
        </p:nvSpPr>
        <p:spPr/>
        <p:txBody>
          <a:bodyPr/>
          <a:lstStyle/>
          <a:p>
            <a:fld id="{8B65F3FB-8B5C-174E-A98C-CDC223050D3A}" type="slidenum">
              <a:rPr lang="en-US" smtClean="0"/>
              <a:t>7</a:t>
            </a:fld>
            <a:endParaRPr lang="en-US"/>
          </a:p>
        </p:txBody>
      </p:sp>
      <p:sp>
        <p:nvSpPr>
          <p:cNvPr id="5" name="Title 1">
            <a:extLst>
              <a:ext uri="{FF2B5EF4-FFF2-40B4-BE49-F238E27FC236}">
                <a16:creationId xmlns:a16="http://schemas.microsoft.com/office/drawing/2014/main" id="{ECC607FA-2C0C-F04D-9DC7-2AAC76713249}"/>
              </a:ext>
            </a:extLst>
          </p:cNvPr>
          <p:cNvSpPr>
            <a:spLocks noGrp="1"/>
          </p:cNvSpPr>
          <p:nvPr>
            <p:ph type="title"/>
          </p:nvPr>
        </p:nvSpPr>
        <p:spPr>
          <a:xfrm>
            <a:off x="838200" y="144063"/>
            <a:ext cx="10515600" cy="1325563"/>
          </a:xfrm>
        </p:spPr>
        <p:txBody>
          <a:bodyPr/>
          <a:lstStyle/>
          <a:p>
            <a:r>
              <a:rPr lang="en-US" dirty="0"/>
              <a:t>Deconvolution provides distinct insights compared to clustering analysis</a:t>
            </a:r>
          </a:p>
        </p:txBody>
      </p:sp>
      <p:sp>
        <p:nvSpPr>
          <p:cNvPr id="2" name="TextBox 1">
            <a:extLst>
              <a:ext uri="{FF2B5EF4-FFF2-40B4-BE49-F238E27FC236}">
                <a16:creationId xmlns:a16="http://schemas.microsoft.com/office/drawing/2014/main" id="{56E1F7BE-D2B2-EC45-A868-1607BB628BC4}"/>
              </a:ext>
            </a:extLst>
          </p:cNvPr>
          <p:cNvSpPr txBox="1"/>
          <p:nvPr/>
        </p:nvSpPr>
        <p:spPr>
          <a:xfrm>
            <a:off x="838200" y="2059177"/>
            <a:ext cx="7507183" cy="646331"/>
          </a:xfrm>
          <a:prstGeom prst="rect">
            <a:avLst/>
          </a:prstGeom>
          <a:noFill/>
        </p:spPr>
        <p:txBody>
          <a:bodyPr wrap="none" rtlCol="0">
            <a:spAutoFit/>
          </a:bodyPr>
          <a:lstStyle/>
          <a:p>
            <a:r>
              <a:rPr lang="en-US" dirty="0"/>
              <a:t>Transcriptional clustering:</a:t>
            </a:r>
          </a:p>
          <a:p>
            <a:r>
              <a:rPr lang="en-US" dirty="0"/>
              <a:t>organize pixels into groups based on their </a:t>
            </a:r>
            <a:r>
              <a:rPr lang="en-US" b="1" dirty="0"/>
              <a:t>overall</a:t>
            </a:r>
            <a:r>
              <a:rPr lang="en-US" dirty="0"/>
              <a:t> transcriptional profiles</a:t>
            </a:r>
          </a:p>
        </p:txBody>
      </p:sp>
      <p:sp>
        <p:nvSpPr>
          <p:cNvPr id="3" name="TextBox 2">
            <a:extLst>
              <a:ext uri="{FF2B5EF4-FFF2-40B4-BE49-F238E27FC236}">
                <a16:creationId xmlns:a16="http://schemas.microsoft.com/office/drawing/2014/main" id="{4FE3C93C-4153-C94B-99CF-E03D0F0122CF}"/>
              </a:ext>
            </a:extLst>
          </p:cNvPr>
          <p:cNvSpPr txBox="1"/>
          <p:nvPr/>
        </p:nvSpPr>
        <p:spPr>
          <a:xfrm>
            <a:off x="838200" y="3105834"/>
            <a:ext cx="9187130" cy="646331"/>
          </a:xfrm>
          <a:prstGeom prst="rect">
            <a:avLst/>
          </a:prstGeom>
          <a:noFill/>
        </p:spPr>
        <p:txBody>
          <a:bodyPr wrap="none" rtlCol="0">
            <a:spAutoFit/>
          </a:bodyPr>
          <a:lstStyle/>
          <a:p>
            <a:r>
              <a:rPr lang="en-US" dirty="0"/>
              <a:t>Deconvolution:</a:t>
            </a:r>
          </a:p>
          <a:p>
            <a:r>
              <a:rPr lang="en-US" b="1" dirty="0"/>
              <a:t>recover the constituent components</a:t>
            </a:r>
            <a:r>
              <a:rPr lang="en-US" dirty="0"/>
              <a:t> of the overall transcriptional profile for each pixel</a:t>
            </a:r>
          </a:p>
        </p:txBody>
      </p:sp>
    </p:spTree>
    <p:extLst>
      <p:ext uri="{BB962C8B-B14F-4D97-AF65-F5344CB8AC3E}">
        <p14:creationId xmlns:p14="http://schemas.microsoft.com/office/powerpoint/2010/main" val="3457864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075053-7B8E-8840-84C8-4C254354CA8E}"/>
              </a:ext>
            </a:extLst>
          </p:cNvPr>
          <p:cNvSpPr>
            <a:spLocks noGrp="1"/>
          </p:cNvSpPr>
          <p:nvPr>
            <p:ph type="sldNum" sz="quarter" idx="12"/>
          </p:nvPr>
        </p:nvSpPr>
        <p:spPr/>
        <p:txBody>
          <a:bodyPr/>
          <a:lstStyle/>
          <a:p>
            <a:fld id="{8B65F3FB-8B5C-174E-A98C-CDC223050D3A}" type="slidenum">
              <a:rPr lang="en-US" smtClean="0"/>
              <a:t>8</a:t>
            </a:fld>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E36967AB-906B-9947-B8FF-2FD45B81FC63}"/>
              </a:ext>
            </a:extLst>
          </p:cNvPr>
          <p:cNvPicPr>
            <a:picLocks noChangeAspect="1"/>
          </p:cNvPicPr>
          <p:nvPr/>
        </p:nvPicPr>
        <p:blipFill rotWithShape="1">
          <a:blip r:embed="rId3"/>
          <a:srcRect t="22684"/>
          <a:stretch/>
        </p:blipFill>
        <p:spPr>
          <a:xfrm>
            <a:off x="7516" y="1555668"/>
            <a:ext cx="12176967" cy="5302332"/>
          </a:xfrm>
          <a:prstGeom prst="rect">
            <a:avLst/>
          </a:prstGeom>
        </p:spPr>
      </p:pic>
      <p:sp>
        <p:nvSpPr>
          <p:cNvPr id="2" name="TextBox 1">
            <a:extLst>
              <a:ext uri="{FF2B5EF4-FFF2-40B4-BE49-F238E27FC236}">
                <a16:creationId xmlns:a16="http://schemas.microsoft.com/office/drawing/2014/main" id="{EFE62C5D-1812-6949-9436-64A247479DA7}"/>
              </a:ext>
            </a:extLst>
          </p:cNvPr>
          <p:cNvSpPr txBox="1"/>
          <p:nvPr/>
        </p:nvSpPr>
        <p:spPr>
          <a:xfrm>
            <a:off x="9232137" y="3767769"/>
            <a:ext cx="2489810" cy="646331"/>
          </a:xfrm>
          <a:prstGeom prst="rect">
            <a:avLst/>
          </a:prstGeom>
          <a:noFill/>
        </p:spPr>
        <p:txBody>
          <a:bodyPr wrap="square" rtlCol="0">
            <a:spAutoFit/>
          </a:bodyPr>
          <a:lstStyle/>
          <a:p>
            <a:pPr algn="ctr"/>
            <a:r>
              <a:rPr lang="en-US" dirty="0"/>
              <a:t>Recovers the mixtures of 2 cell-types</a:t>
            </a:r>
          </a:p>
        </p:txBody>
      </p:sp>
      <p:sp>
        <p:nvSpPr>
          <p:cNvPr id="7" name="Title 1">
            <a:extLst>
              <a:ext uri="{FF2B5EF4-FFF2-40B4-BE49-F238E27FC236}">
                <a16:creationId xmlns:a16="http://schemas.microsoft.com/office/drawing/2014/main" id="{BAAE60E0-5915-1148-AE75-F0B0CA772DD1}"/>
              </a:ext>
            </a:extLst>
          </p:cNvPr>
          <p:cNvSpPr>
            <a:spLocks noGrp="1"/>
          </p:cNvSpPr>
          <p:nvPr>
            <p:ph type="title"/>
          </p:nvPr>
        </p:nvSpPr>
        <p:spPr>
          <a:xfrm>
            <a:off x="838200" y="144063"/>
            <a:ext cx="10515600" cy="1325563"/>
          </a:xfrm>
        </p:spPr>
        <p:txBody>
          <a:bodyPr/>
          <a:lstStyle/>
          <a:p>
            <a:r>
              <a:rPr lang="en-US" dirty="0"/>
              <a:t>Deconvolution provides distinct insights compared to clustering analysis</a:t>
            </a:r>
          </a:p>
        </p:txBody>
      </p:sp>
    </p:spTree>
    <p:extLst>
      <p:ext uri="{BB962C8B-B14F-4D97-AF65-F5344CB8AC3E}">
        <p14:creationId xmlns:p14="http://schemas.microsoft.com/office/powerpoint/2010/main" val="3176635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EE4B36-1375-6749-898C-B48037DE2E50}"/>
              </a:ext>
            </a:extLst>
          </p:cNvPr>
          <p:cNvSpPr>
            <a:spLocks noGrp="1"/>
          </p:cNvSpPr>
          <p:nvPr>
            <p:ph type="sldNum" sz="quarter" idx="12"/>
          </p:nvPr>
        </p:nvSpPr>
        <p:spPr/>
        <p:txBody>
          <a:bodyPr/>
          <a:lstStyle/>
          <a:p>
            <a:fld id="{8B65F3FB-8B5C-174E-A98C-CDC223050D3A}" type="slidenum">
              <a:rPr lang="en-US" smtClean="0"/>
              <a:t>9</a:t>
            </a:fld>
            <a:endParaRPr lang="en-US"/>
          </a:p>
        </p:txBody>
      </p:sp>
      <p:pic>
        <p:nvPicPr>
          <p:cNvPr id="6" name="Picture 5" descr="Graphical user interface&#10;&#10;Description automatically generated with medium confidence">
            <a:extLst>
              <a:ext uri="{FF2B5EF4-FFF2-40B4-BE49-F238E27FC236}">
                <a16:creationId xmlns:a16="http://schemas.microsoft.com/office/drawing/2014/main" id="{91B8834A-3D8F-FA4E-84F8-6041C85E032F}"/>
              </a:ext>
            </a:extLst>
          </p:cNvPr>
          <p:cNvPicPr>
            <a:picLocks noChangeAspect="1"/>
          </p:cNvPicPr>
          <p:nvPr/>
        </p:nvPicPr>
        <p:blipFill rotWithShape="1">
          <a:blip r:embed="rId3"/>
          <a:srcRect t="22211"/>
          <a:stretch/>
        </p:blipFill>
        <p:spPr>
          <a:xfrm>
            <a:off x="0" y="1531916"/>
            <a:ext cx="12192000" cy="5326083"/>
          </a:xfrm>
          <a:prstGeom prst="rect">
            <a:avLst/>
          </a:prstGeom>
        </p:spPr>
      </p:pic>
      <p:sp>
        <p:nvSpPr>
          <p:cNvPr id="5" name="Title 1">
            <a:extLst>
              <a:ext uri="{FF2B5EF4-FFF2-40B4-BE49-F238E27FC236}">
                <a16:creationId xmlns:a16="http://schemas.microsoft.com/office/drawing/2014/main" id="{702335E4-6BF8-8B43-AABA-CDD90C7A197C}"/>
              </a:ext>
            </a:extLst>
          </p:cNvPr>
          <p:cNvSpPr>
            <a:spLocks noGrp="1"/>
          </p:cNvSpPr>
          <p:nvPr>
            <p:ph type="title"/>
          </p:nvPr>
        </p:nvSpPr>
        <p:spPr>
          <a:xfrm>
            <a:off x="838200" y="144063"/>
            <a:ext cx="10515600" cy="1325563"/>
          </a:xfrm>
        </p:spPr>
        <p:txBody>
          <a:bodyPr/>
          <a:lstStyle/>
          <a:p>
            <a:r>
              <a:rPr lang="en-US" dirty="0"/>
              <a:t>Deconvolution provides distinct insights compared to clustering analysis</a:t>
            </a:r>
          </a:p>
        </p:txBody>
      </p:sp>
    </p:spTree>
    <p:extLst>
      <p:ext uri="{BB962C8B-B14F-4D97-AF65-F5344CB8AC3E}">
        <p14:creationId xmlns:p14="http://schemas.microsoft.com/office/powerpoint/2010/main" val="2732558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3309</TotalTime>
  <Words>5027</Words>
  <Application>Microsoft Macintosh PowerPoint</Application>
  <PresentationFormat>Widescreen</PresentationFormat>
  <Paragraphs>481</Paragraphs>
  <Slides>56</Slides>
  <Notes>34</Notes>
  <HiddenSlides>7</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0" baseType="lpstr">
      <vt:lpstr>Arial</vt:lpstr>
      <vt:lpstr>Calibri</vt:lpstr>
      <vt:lpstr>Office Theme</vt:lpstr>
      <vt:lpstr>Worksheet</vt:lpstr>
      <vt:lpstr>STdeconvolve: an application of latent Dirichlet allocation to deconvolve and visualize cell-types in multi-cellular spatial transcriptomics data</vt:lpstr>
      <vt:lpstr>Agenda</vt:lpstr>
      <vt:lpstr>The spatial organization of cell populations is functionally relevant</vt:lpstr>
      <vt:lpstr>Spatially resolved transcriptomic profiling but at multi-cellular pixel resolution</vt:lpstr>
      <vt:lpstr>Spatially resolved transcriptomic profiling but at multi-cellular pixel resolution</vt:lpstr>
      <vt:lpstr>Deconvolution vs clustering</vt:lpstr>
      <vt:lpstr>Deconvolution provides distinct insights compared to clustering analysis</vt:lpstr>
      <vt:lpstr>Deconvolution provides distinct insights compared to clustering analysis</vt:lpstr>
      <vt:lpstr>Deconvolution provides distinct insights compared to clustering analysis</vt:lpstr>
      <vt:lpstr>PowerPoint Presentation</vt:lpstr>
      <vt:lpstr>PowerPoint Presentation</vt:lpstr>
      <vt:lpstr>Limitations of reference-dependent methods</vt:lpstr>
      <vt:lpstr>Limitations of reference-dependent methods</vt:lpstr>
      <vt:lpstr>Enter Topic Models</vt:lpstr>
      <vt:lpstr>Enter Topic Models</vt:lpstr>
      <vt:lpstr>An alternative reference-free approach to infer latent cell-types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does this even work?</vt:lpstr>
      <vt:lpstr>Why does this even work?</vt:lpstr>
      <vt:lpstr>Why does this even work?</vt:lpstr>
      <vt:lpstr>Back to the biological problem at hand</vt:lpstr>
      <vt:lpstr>STdeconvolve is a reference-free approach that builds upon latent Dirichlet allocation (LDA)</vt:lpstr>
      <vt:lpstr>STdeconvolve is a reference-free approach that builds upon latent Dirichlet allocation (LDA)</vt:lpstr>
      <vt:lpstr>STdeconvolve workflow</vt:lpstr>
      <vt:lpstr>Proof of concept: demonstrate performance using a simulated ST dataset with known ground truth</vt:lpstr>
      <vt:lpstr>PowerPoint Presentation</vt:lpstr>
      <vt:lpstr>PowerPoint Presentation</vt:lpstr>
      <vt:lpstr>PowerPoint Presentation</vt:lpstr>
      <vt:lpstr>PowerPoint Presentation</vt:lpstr>
      <vt:lpstr>PowerPoint Presentation</vt:lpstr>
      <vt:lpstr>PowerPoint Presentation</vt:lpstr>
      <vt:lpstr>Proof of concept – conclusions</vt:lpstr>
      <vt:lpstr>STdeconvolve is applicable across diverse ST datasets resolution and technologies</vt:lpstr>
      <vt:lpstr>STdeconvolve is applicable across diverse ST datasets resolution and technologies</vt:lpstr>
      <vt:lpstr>Identifying optimal number of cell-types for deconvolution</vt:lpstr>
      <vt:lpstr>Identifying optimal number of cell-types for deconvolution</vt:lpstr>
      <vt:lpstr>Any limitations of STdeconvolve (and LDA for that matter?)</vt:lpstr>
      <vt:lpstr>Any limitations of STdeconvolve (and LDA for that matter?)</vt:lpstr>
      <vt:lpstr>PowerPoint Presentation</vt:lpstr>
      <vt:lpstr>Explore some data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STdeconvolve: an application of latent Dirichlet allocation to deconvolve and visualize cell-types in multi-cellular spatial transcriptomics data</dc:title>
  <dc:creator>Brendan Miller</dc:creator>
  <cp:lastModifiedBy>Brendan Miller</cp:lastModifiedBy>
  <cp:revision>135</cp:revision>
  <dcterms:created xsi:type="dcterms:W3CDTF">2022-03-01T16:43:55Z</dcterms:created>
  <dcterms:modified xsi:type="dcterms:W3CDTF">2022-03-08T23:56:26Z</dcterms:modified>
</cp:coreProperties>
</file>