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458"/>
    <p:restoredTop sz="96327"/>
  </p:normalViewPr>
  <p:slideViewPr>
    <p:cSldViewPr snapToGrid="0">
      <p:cViewPr varScale="1">
        <p:scale>
          <a:sx n="118" d="100"/>
          <a:sy n="118" d="100"/>
        </p:scale>
        <p:origin x="208" y="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B1EE-DF72-0124-0875-07F99AA98E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E71DB3-C1D9-8FEC-456A-8D99D75503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A64652-B214-4611-C404-70A35811DF00}"/>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5FD15F97-6BC3-D587-8792-9EFA56E5E9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FFD322-25B0-B567-BD62-11B94588AAE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24654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8206F-1053-ABF3-5AA2-02CA7671E6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3FD2B9-4AA4-FB7C-EB05-E06EBDD56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4D8CE8-A51A-B5AE-029A-7209568A016E}"/>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9C82AE08-0281-ECAB-E313-C9FC19E0A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F2274-3146-BDC8-7253-B2D208718BAF}"/>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62945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43B2B8-22ED-361C-C403-8413F0CC78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1BD9BE-E076-D868-BEF7-324887AF27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2F35C-7542-C468-E07F-8F96289A8784}"/>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69590299-D777-0954-F600-79DFD62F9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09B173-A85D-14D5-E5DA-DBE69C4CC17C}"/>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39545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B88EE-2395-4C96-89B5-D25453B7C0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B91674-CF51-85F7-10D1-48F719AB88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9786F7-E45C-6F6E-38FB-F681C716D107}"/>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277D1634-EF35-14E8-9BC4-EF5306E08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0D877-CA20-BC82-749F-DC68DA369C6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48823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7AFB-AE4D-4691-99E0-F7A479509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635CA6-363F-D04D-5C8B-A4BE56DB36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8D3B57-F493-7150-61C8-9D7BB3293DD0}"/>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C271260A-99AA-9191-07D6-7DE24623A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3B6BD-0E28-2BC4-C2B4-222499C05E2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97533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FB61-5E4F-315C-D522-DC26F61F46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6B7AB2-7AA5-F924-B022-6F9AB74A5D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B52154-A2FB-E1F0-3100-2FD48C15E4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1B1A9B-9806-B279-7BE7-DB455710F8C2}"/>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6" name="Footer Placeholder 5">
            <a:extLst>
              <a:ext uri="{FF2B5EF4-FFF2-40B4-BE49-F238E27FC236}">
                <a16:creationId xmlns:a16="http://schemas.microsoft.com/office/drawing/2014/main" id="{1A5F1447-91F4-BCC2-B2CF-CE78F72EB1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E523D7-2D68-F1C0-3F72-9CD012DCFCCB}"/>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67457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2822-5F4B-8F79-479E-7E2F132812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12FAEE-7F74-6DC4-BB64-05F46B84D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6C7B07-5818-6A88-89AF-8AFBE6C290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67EF11-8798-8049-1FE4-730813F86F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2445DB-BB3A-768C-A3CB-8B76F701E4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459015-FFA2-5057-19DC-91E8BE928A6A}"/>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8" name="Footer Placeholder 7">
            <a:extLst>
              <a:ext uri="{FF2B5EF4-FFF2-40B4-BE49-F238E27FC236}">
                <a16:creationId xmlns:a16="http://schemas.microsoft.com/office/drawing/2014/main" id="{BDB3B9FF-4DD0-2AA5-CD8C-1A72C5B346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BE5936-8858-6A3C-47CE-82F9B6B61A06}"/>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337647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A9D21-C06D-2A88-F067-0FFFE295D6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9DB9D5-029C-488E-B454-8F8FA87309FE}"/>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4" name="Footer Placeholder 3">
            <a:extLst>
              <a:ext uri="{FF2B5EF4-FFF2-40B4-BE49-F238E27FC236}">
                <a16:creationId xmlns:a16="http://schemas.microsoft.com/office/drawing/2014/main" id="{13CD7046-FE8A-6CFE-0BDE-502C88A5B9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250BBA-1BE2-C7C9-0FA9-257BFCAB2B75}"/>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411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7B7C2-33DB-83EB-60D7-35642979C7F7}"/>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3" name="Footer Placeholder 2">
            <a:extLst>
              <a:ext uri="{FF2B5EF4-FFF2-40B4-BE49-F238E27FC236}">
                <a16:creationId xmlns:a16="http://schemas.microsoft.com/office/drawing/2014/main" id="{C7B4A399-D941-087E-9894-070F0BE513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6DBBFE-45F3-126C-2CDC-7A155BBE22EB}"/>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04000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EB55-E285-C224-4799-4463C475D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8BF8EE-EB19-25C8-75C0-FB4AD1938B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767663-9F03-C692-3010-0E3770DB20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09390-2CAE-54B5-6823-6DD1156898D9}"/>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6" name="Footer Placeholder 5">
            <a:extLst>
              <a:ext uri="{FF2B5EF4-FFF2-40B4-BE49-F238E27FC236}">
                <a16:creationId xmlns:a16="http://schemas.microsoft.com/office/drawing/2014/main" id="{6320F3A3-CBF8-F468-FB37-28CB260CF5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FD1B2-B661-BDE7-4BEC-B87BCC25DA4E}"/>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57588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02BA-54D9-70E3-6292-39C417670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B0B358-44CE-7808-6A9A-370DAB90FC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D1CBC7-F485-A0F1-3264-5EA9ED782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E2028-BC3D-6517-D1C1-42C1983A23D9}"/>
              </a:ext>
            </a:extLst>
          </p:cNvPr>
          <p:cNvSpPr>
            <a:spLocks noGrp="1"/>
          </p:cNvSpPr>
          <p:nvPr>
            <p:ph type="dt" sz="half" idx="10"/>
          </p:nvPr>
        </p:nvSpPr>
        <p:spPr/>
        <p:txBody>
          <a:bodyPr/>
          <a:lstStyle/>
          <a:p>
            <a:fld id="{07F64382-535C-B245-BAEA-413BF007FFEF}" type="datetimeFigureOut">
              <a:rPr lang="en-US" smtClean="0"/>
              <a:t>3/2/25</a:t>
            </a:fld>
            <a:endParaRPr lang="en-US"/>
          </a:p>
        </p:txBody>
      </p:sp>
      <p:sp>
        <p:nvSpPr>
          <p:cNvPr id="6" name="Footer Placeholder 5">
            <a:extLst>
              <a:ext uri="{FF2B5EF4-FFF2-40B4-BE49-F238E27FC236}">
                <a16:creationId xmlns:a16="http://schemas.microsoft.com/office/drawing/2014/main" id="{78CF00DE-B38C-0838-C49D-166D1ECEA7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932211-DBC6-140F-3B5C-7BAA2E9374DD}"/>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7513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45B6A8-1E01-02FF-DD1E-99A5E291C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4E663A-7DCE-091C-9701-42126B7602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D3F09-5076-E709-30E2-FFB65D1706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F64382-535C-B245-BAEA-413BF007FFEF}" type="datetimeFigureOut">
              <a:rPr lang="en-US" smtClean="0"/>
              <a:t>3/2/25</a:t>
            </a:fld>
            <a:endParaRPr lang="en-US"/>
          </a:p>
        </p:txBody>
      </p:sp>
      <p:sp>
        <p:nvSpPr>
          <p:cNvPr id="5" name="Footer Placeholder 4">
            <a:extLst>
              <a:ext uri="{FF2B5EF4-FFF2-40B4-BE49-F238E27FC236}">
                <a16:creationId xmlns:a16="http://schemas.microsoft.com/office/drawing/2014/main" id="{09399906-3B02-A608-9682-7515984B28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391AB40-67C4-3C43-F972-6BC6CCE003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A1325A-1109-9A48-9B8E-7421E1401EE7}" type="slidenum">
              <a:rPr lang="en-US" smtClean="0"/>
              <a:t>‹#›</a:t>
            </a:fld>
            <a:endParaRPr lang="en-US"/>
          </a:p>
        </p:txBody>
      </p:sp>
    </p:spTree>
    <p:extLst>
      <p:ext uri="{BB962C8B-B14F-4D97-AF65-F5344CB8AC3E}">
        <p14:creationId xmlns:p14="http://schemas.microsoft.com/office/powerpoint/2010/main" val="338671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a:t>
            </a:r>
            <a:br>
              <a:rPr lang="en-US" dirty="0"/>
            </a:br>
            <a:r>
              <a:rPr lang="en-US" dirty="0"/>
              <a:t>Extra Credit 2</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3/7 (Midnight Baltimore Time) or earlier</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1262343" y="467418"/>
            <a:ext cx="9666950" cy="1188720"/>
          </a:xfrm>
        </p:spPr>
        <p:txBody>
          <a:bodyPr>
            <a:normAutofit fontScale="90000"/>
          </a:bodyPr>
          <a:lstStyle/>
          <a:p>
            <a:pPr algn="ctr"/>
            <a:r>
              <a:rPr lang="en-US" dirty="0"/>
              <a:t>Perform deconvolution on the </a:t>
            </a:r>
            <a:r>
              <a:rPr lang="en-US" dirty="0" err="1"/>
              <a:t>eevee</a:t>
            </a:r>
            <a:r>
              <a:rPr lang="en-US" dirty="0"/>
              <a:t> dataset</a:t>
            </a:r>
            <a:endParaRPr lang="en-US" sz="2000" dirty="0"/>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1843590"/>
            <a:ext cx="8779512" cy="4546992"/>
          </a:xfrm>
        </p:spPr>
        <p:txBody>
          <a:bodyPr>
            <a:normAutofit/>
          </a:bodyPr>
          <a:lstStyle/>
          <a:p>
            <a:pPr marL="0" indent="0">
              <a:lnSpc>
                <a:spcPct val="90000"/>
              </a:lnSpc>
              <a:buNone/>
            </a:pPr>
            <a:r>
              <a:rPr lang="en-US" sz="1500" dirty="0">
                <a:solidFill>
                  <a:srgbClr val="404040"/>
                </a:solidFill>
              </a:rPr>
              <a:t>Make a new data visualization of the multi-cellular spot resolution spatial transcriptomics sequencing dataset. Identify a cell-type of interest. You are welcome to use the same cell-type as you did for HW3/4.</a:t>
            </a:r>
          </a:p>
          <a:p>
            <a:pPr marL="0" indent="0">
              <a:lnSpc>
                <a:spcPct val="90000"/>
              </a:lnSpc>
              <a:buNone/>
            </a:pPr>
            <a:r>
              <a:rPr lang="en-US" sz="1500" dirty="0">
                <a:solidFill>
                  <a:srgbClr val="404040"/>
                </a:solidFill>
              </a:rPr>
              <a:t>Compare your result with the clustering and differential expression analysis you did previously in HW3/4. </a:t>
            </a:r>
          </a:p>
          <a:p>
            <a:pPr marL="0" indent="0">
              <a:lnSpc>
                <a:spcPct val="90000"/>
              </a:lnSpc>
              <a:buNone/>
            </a:pPr>
            <a:r>
              <a:rPr lang="en-US" sz="1500" dirty="0">
                <a:solidFill>
                  <a:srgbClr val="404040"/>
                </a:solidFill>
              </a:rPr>
              <a:t>Explain how your results are similar or different. Create a data visualization comparing the two analyses. </a:t>
            </a:r>
          </a:p>
          <a:p>
            <a:pPr marL="0" indent="0">
              <a:lnSpc>
                <a:spcPct val="90000"/>
              </a:lnSpc>
              <a:buNone/>
            </a:pPr>
            <a:r>
              <a:rPr lang="en-US" sz="1500" dirty="0">
                <a:solidFill>
                  <a:srgbClr val="404040"/>
                </a:solidFill>
              </a:rPr>
              <a:t>Your data visualization must comprise at minimum the following:</a:t>
            </a:r>
          </a:p>
          <a:p>
            <a:pPr algn="l">
              <a:buFont typeface="+mj-lt"/>
              <a:buAutoNum type="arabicPeriod"/>
            </a:pPr>
            <a:r>
              <a:rPr lang="en-US" sz="1600" dirty="0">
                <a:latin typeface="-apple-system"/>
              </a:rPr>
              <a:t>K deconvolved cell-type proportions on the tissue using STdeconvolve, visualized using </a:t>
            </a:r>
            <a:r>
              <a:rPr lang="en-US" sz="1600" dirty="0" err="1">
                <a:latin typeface="-apple-system"/>
              </a:rPr>
              <a:t>scatterbar</a:t>
            </a:r>
            <a:endParaRPr lang="en-US" sz="1600" b="0" i="0" dirty="0">
              <a:effectLst/>
              <a:latin typeface="-apple-system"/>
            </a:endParaRPr>
          </a:p>
          <a:p>
            <a:pPr algn="l">
              <a:buFont typeface="+mj-lt"/>
              <a:buAutoNum type="arabicPeriod"/>
            </a:pPr>
            <a:r>
              <a:rPr lang="en-US" sz="1600" dirty="0">
                <a:latin typeface="-apple-system"/>
              </a:rPr>
              <a:t>A visualization of deconvolved gene expression associated with the cell-type of interest</a:t>
            </a:r>
          </a:p>
          <a:p>
            <a:pPr>
              <a:buFont typeface="+mj-lt"/>
              <a:buAutoNum type="arabicPeriod"/>
            </a:pPr>
            <a:r>
              <a:rPr lang="en-US" sz="1600" b="0" i="0" dirty="0">
                <a:effectLst/>
                <a:latin typeface="-apple-system"/>
              </a:rPr>
              <a:t>K-means clustering using the same k on the tissue </a:t>
            </a:r>
          </a:p>
          <a:p>
            <a:pPr algn="l">
              <a:buFont typeface="+mj-lt"/>
              <a:buAutoNum type="arabicPeriod"/>
            </a:pPr>
            <a:r>
              <a:rPr lang="en-US" sz="1600" b="0" i="0" dirty="0">
                <a:effectLst/>
                <a:latin typeface="-apple-system"/>
              </a:rPr>
              <a:t>A visualization of differentially upregulated genes associated with the cell-type of interest</a:t>
            </a:r>
          </a:p>
          <a:p>
            <a:pPr marL="0" indent="0">
              <a:buNone/>
            </a:pPr>
            <a:r>
              <a:rPr lang="en-US" sz="1600" b="0" i="0" dirty="0">
                <a:effectLst/>
                <a:latin typeface="-apple-system"/>
              </a:rPr>
              <a:t>Write a a brief description of your figure so we know what you are visualizing. You do not need to use the vocabulary terms from Lesson 1.</a:t>
            </a:r>
            <a:r>
              <a:rPr lang="en-US" sz="1500" b="0" i="0" dirty="0">
                <a:solidFill>
                  <a:srgbClr val="404040"/>
                </a:solidFill>
                <a:effectLst/>
                <a:latin typeface="-apple-system"/>
              </a:rPr>
              <a:t> </a:t>
            </a:r>
          </a:p>
          <a:p>
            <a:pPr marL="0" indent="0">
              <a:buNone/>
            </a:pPr>
            <a:r>
              <a:rPr lang="en-US" sz="1500" dirty="0">
                <a:solidFill>
                  <a:srgbClr val="404040"/>
                </a:solidFill>
              </a:rPr>
              <a:t>You must include the entire code you used to generate the figure so that it can be reproduced.  You must provide attribution to external resources referenced (if any) in writing your code. </a:t>
            </a:r>
          </a:p>
        </p:txBody>
      </p:sp>
    </p:spTree>
    <p:extLst>
      <p:ext uri="{BB962C8B-B14F-4D97-AF65-F5344CB8AC3E}">
        <p14:creationId xmlns:p14="http://schemas.microsoft.com/office/powerpoint/2010/main" val="3486928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211</Words>
  <Application>Microsoft Macintosh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-apple-system</vt:lpstr>
      <vt:lpstr>Aptos</vt:lpstr>
      <vt:lpstr>Aptos Display</vt:lpstr>
      <vt:lpstr>Arial</vt:lpstr>
      <vt:lpstr>Office Theme</vt:lpstr>
      <vt:lpstr>Homework Assignment  Extra Credit 2</vt:lpstr>
      <vt:lpstr>Perform deconvolution on the eevee dataset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Extra Credit 1</dc:title>
  <dc:creator>Jean Fan</dc:creator>
  <cp:lastModifiedBy>Jean Fan</cp:lastModifiedBy>
  <cp:revision>4</cp:revision>
  <dcterms:created xsi:type="dcterms:W3CDTF">2024-02-14T00:31:18Z</dcterms:created>
  <dcterms:modified xsi:type="dcterms:W3CDTF">2025-03-03T00:42:47Z</dcterms:modified>
</cp:coreProperties>
</file>