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5"/>
  </p:notesMasterIdLst>
  <p:sldIdLst>
    <p:sldId id="298" r:id="rId5"/>
    <p:sldId id="328" r:id="rId6"/>
    <p:sldId id="349" r:id="rId7"/>
    <p:sldId id="358" r:id="rId8"/>
    <p:sldId id="351" r:id="rId9"/>
    <p:sldId id="350" r:id="rId10"/>
    <p:sldId id="352" r:id="rId11"/>
    <p:sldId id="354" r:id="rId12"/>
    <p:sldId id="355" r:id="rId13"/>
    <p:sldId id="359" r:id="rId14"/>
    <p:sldId id="361" r:id="rId15"/>
    <p:sldId id="360" r:id="rId16"/>
    <p:sldId id="362" r:id="rId17"/>
    <p:sldId id="749" r:id="rId18"/>
    <p:sldId id="357" r:id="rId19"/>
    <p:sldId id="364" r:id="rId20"/>
    <p:sldId id="365" r:id="rId21"/>
    <p:sldId id="293" r:id="rId22"/>
    <p:sldId id="367" r:id="rId23"/>
    <p:sldId id="366" r:id="rId24"/>
    <p:sldId id="368" r:id="rId25"/>
    <p:sldId id="641" r:id="rId26"/>
    <p:sldId id="363" r:id="rId27"/>
    <p:sldId id="369" r:id="rId28"/>
    <p:sldId id="739" r:id="rId29"/>
    <p:sldId id="735" r:id="rId30"/>
    <p:sldId id="740" r:id="rId31"/>
    <p:sldId id="741" r:id="rId32"/>
    <p:sldId id="372" r:id="rId33"/>
    <p:sldId id="371" r:id="rId34"/>
    <p:sldId id="373" r:id="rId35"/>
    <p:sldId id="751" r:id="rId36"/>
    <p:sldId id="742" r:id="rId37"/>
    <p:sldId id="743" r:id="rId38"/>
    <p:sldId id="745" r:id="rId39"/>
    <p:sldId id="746" r:id="rId40"/>
    <p:sldId id="744" r:id="rId41"/>
    <p:sldId id="748" r:id="rId42"/>
    <p:sldId id="750" r:id="rId43"/>
    <p:sldId id="74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4"/>
    <p:restoredTop sz="90748"/>
  </p:normalViewPr>
  <p:slideViewPr>
    <p:cSldViewPr snapToGrid="0">
      <p:cViewPr varScale="1">
        <p:scale>
          <a:sx n="116" d="100"/>
          <a:sy n="116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6T14:08:12.3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22363 10843 24575,'-12'16'0,"6"-3"0,-4 17 0,9 2 0,-7 8 0,7 0 0,-3-8 0,4-12 0,0-7 0,0-4 0,2 0 0,0 0 0,5 0 0,17 2 0,0-2 0,22 2 0,0-2-465,-19-2 0,1 0 465,6 3 0,0 2 0,-5-2 0,-1 1 0,5 2 0,0-1 0,-6-4 0,1-1 0,5 4 0,2-2 0,0-2 0,-1-2 0,1 1 0,0-1 0,5-1 0,1-3 0,1-6 0,1-1 0,6 0 0,2-1-688,-14 0 0,1-2 0,-1 1 688,18-4 0,-2 0 0,1 1 0,-1-1 0,-7 1 0,-1-1 0,-6 1 0,-2 0 0,-8 4 0,-3-1 0,12-7 831,-14 5-831,-7-2 0,7 2 0,1-3 0,13-1 0,9-4 2163,1-1-2163,5 4 0,-13-1 0,-11 6 0,-10-3 0,-10 4 0,-2-3 0,0 2 0,-8-1 0,-2 9 0,-6 4 0,2 5 0,-2-6 0,6-2 0,-3-8 0,2-10 0,-8-16 0,2-7 0,-4-5 0,5 19 0,1 15 0,3 13 0,1 11 0,4-5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52F7C-7978-9347-8757-9BEE77F0C2B7}" type="datetimeFigureOut">
              <a:rPr lang="en-US" smtClean="0"/>
              <a:t>1/26/25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16033-B465-2A42-AC43-034E9742E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16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4FA8-32CD-7148-996F-97945529E7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72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we can see how targeted sets of genes are expressed within these cells within the tissues</a:t>
            </a:r>
          </a:p>
          <a:p>
            <a:r>
              <a:rPr lang="en-US"/>
              <a:t>For 100s to 1000s genes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514EB-CA23-F478-27C9-F7C595CAA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C599A-5AD3-FE8B-3D2E-E5F98BC85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67554-EB81-9933-0473-41A97C2FD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4FF3-5800-3B3C-F083-3E5C1057C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16033-B465-2A42-AC43-034E9742E4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05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16033-B465-2A42-AC43-034E9742E4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3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8C738-9331-8707-C534-961AB488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FB9498-7A14-452D-FA50-5BF03AD7C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4C5C4-CFD8-860A-40E4-FD8478A014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132D1-5ACE-F8F9-2FAA-D5F3C5798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16033-B465-2A42-AC43-034E9742E4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91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count how many copies of each gene we detect in each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72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1F957-0B77-A0A4-2ED2-718A9CA51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8B50DF-86F8-9A30-0BD7-417E24940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22588-A2D4-78AD-F8C4-AEF607CAB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4B91F-A35D-A5B9-22FE-1EC5B1C07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16033-B465-2A42-AC43-034E9742E4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6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we end up with is not only an image of where cells are within fixed tissues (here we have a cortical section of the mouse cortex)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8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we can see how targeted sets of genes are expressed within these cells within the tissues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23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we can see how targeted sets of genes are expressed within these cells within the tissues</a:t>
            </a:r>
          </a:p>
          <a:p>
            <a:r>
              <a:rPr lang="en-US"/>
              <a:t>For 100s to 1000s genes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1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A03A0-B870-C007-5989-A2E8586C0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8ABF8-C8DC-6E21-2FDF-545BCD296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7D91E-ACFF-86BB-CAF3-FE05B447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ED19-CA87-100B-EF66-1DC06F71C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D4927-8352-FB83-24C3-13165353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5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4CF6-F000-981E-5711-EBA2227E2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01314-7D6C-8085-AAE8-EDBD0D90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02866-9C2D-486B-AC2F-47EC956B5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3D422-85B5-106D-007C-DE281E654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0633C-3E38-7A43-0567-9B9948FD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BD0116-9CB6-EDA3-AFBA-DAC52413F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B1DC1-E3BC-BBC2-5E49-1BBA935F4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95A61-C0B4-1671-F3BB-8769AA115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E6665-CEB9-ED89-FD5D-29B028FB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2B40-1D7D-3376-3600-0EFF62F52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7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16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7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36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53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88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37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86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9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27E0F-2F2A-632B-C9A3-73B94842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AC507-4762-9857-2E76-7E52E315B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96AD6-3F29-7A3E-6A04-59CF8F789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58E6B-19C5-0219-DCF8-079AB406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E2B1C-9E83-2ACF-3FD0-2906107D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27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4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17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0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2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78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35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00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85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4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3145A-FFE2-A417-082E-77C00443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09A9-03F1-D647-FB56-8D719AD44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489A-0551-2D75-D94A-94EAB6C56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319C3-A931-8335-0F7C-FC972D09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CD5D2-3BBE-35C0-B226-4A27912A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3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94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8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04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44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75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34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19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93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4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913DE-6BA7-35FE-B568-E2FA2A8D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B41C9-2C94-9948-6A76-64F6ED49D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07CE5-E67C-BFAA-E78E-EB431F4EB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18E67-2EA6-3C28-C291-54C2A8B41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6838-A1AA-19CC-DC35-AAEFFF909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53A3C-2D4F-AB70-3B8E-60FF45AD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222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66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35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08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09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B8CB0-21F9-D3AF-0077-537AFF6A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EF3CE-328B-6C2B-5432-BAF9DE152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3EA83-797B-E121-6D3C-1DEC6FDB3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082C2-41B2-B2F6-61D8-A02F1565B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B7594-4FAE-2367-AAEF-A6A7A20643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AA2AF9-CEBC-3530-C9ED-179C76FC2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3015A-638F-A891-8436-28FDC840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724A1-20A5-9CE7-3921-F37C4F8D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0BBA-E908-C1E1-6F11-FBA0617B7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DCE9B-8431-8F7B-B524-1550B065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28C1D-10A9-C625-596A-3F8427FB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FB609-ADAC-8A07-5633-BA92F284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26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D2CED-A0D2-FC7E-0CF9-21515994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CEE9-E7B1-FC84-B37B-777F0D0E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A373D-9D6F-61DC-D342-B2CF7CB8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5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7759-DFC5-D8DB-AE91-3C58B912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F54B9-2113-D8C6-4A0D-CBAD938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36424-232B-62D0-614E-C2322BEBF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01C6F-296C-CD43-D153-1482DC39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F95DB-D5EC-F1D2-5731-DE2EE06A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47E35-C7C6-7924-EFB9-A6E120E7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9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F20F-783C-AC8D-6CF9-07307B7F5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64D597-00D4-DD36-93CE-76FFDDBC7C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9DE31-988F-74FB-97AD-E6EA0103A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A7DE7-2F37-2143-7AAD-0B03A9B04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0AC56-635E-7BBE-415B-8708FA50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B8C80-2234-7C84-30A3-FA06DE13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7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382B48-796B-0419-41C1-C4846980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C0EE7-A014-B67F-6219-A63278AAB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E5653-7784-8FBC-3CD2-3914BC731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E54BB-D35A-8C45-0E88-7C30A4D12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AEF8E-594A-9E21-85FB-B3D7CB9C4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8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34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D9A7E-077C-AA4F-BE45-42AFCF622BD8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557C2-D33A-7043-B318-145AEED1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5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tiff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D3AC-550C-F448-AA0E-9671A0B2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EN.580.428 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Genomic Data Visualization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Lesson 2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br>
              <a:rPr lang="en-US" sz="5000" dirty="0"/>
            </a:br>
            <a:r>
              <a:rPr lang="en-US" sz="5000" dirty="0"/>
              <a:t>Spatially Resolved Transcriptomic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2EFB6-6688-534D-88FE-6CB4D534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729" y="5499895"/>
            <a:ext cx="9638443" cy="48463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Prof. Jean Fan</a:t>
            </a:r>
          </a:p>
        </p:txBody>
      </p:sp>
    </p:spTree>
    <p:extLst>
      <p:ext uri="{BB962C8B-B14F-4D97-AF65-F5344CB8AC3E}">
        <p14:creationId xmlns:p14="http://schemas.microsoft.com/office/powerpoint/2010/main" val="55541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BB05D-98E6-16E1-A2B6-ADC18DD61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1B66-7EC3-E4D8-89C3-9F49AEC9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Question: I design 5 </a:t>
            </a:r>
            <a:r>
              <a:rPr lang="en-US" dirty="0" err="1"/>
              <a:t>smFISH</a:t>
            </a:r>
            <a:r>
              <a:rPr lang="en-US" dirty="0"/>
              <a:t> probes to target the same gene. How many spots will I see when I take a picture?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091F7-7B0F-D8BE-3212-7BB57B08D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58787" r="25731"/>
          <a:stretch/>
        </p:blipFill>
        <p:spPr bwMode="auto">
          <a:xfrm>
            <a:off x="5971942" y="4427607"/>
            <a:ext cx="4188743" cy="9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8619DB-C5C0-47B1-3A30-7260774AD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58787" r="25731"/>
          <a:stretch/>
        </p:blipFill>
        <p:spPr bwMode="auto">
          <a:xfrm>
            <a:off x="2336113" y="2487880"/>
            <a:ext cx="4188743" cy="9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716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EAD0-7DE0-9123-4ADD-6E1314BA2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170C0-AB69-03DF-9D02-11368792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many genes can we image simultaneously with </a:t>
            </a:r>
            <a:r>
              <a:rPr lang="en-US" dirty="0" err="1"/>
              <a:t>smFISH</a:t>
            </a:r>
            <a:r>
              <a:rPr lang="en-US" dirty="0"/>
              <a:t>? (hint: how many colors we can visually distinguish?)</a:t>
            </a:r>
          </a:p>
        </p:txBody>
      </p:sp>
    </p:spTree>
    <p:extLst>
      <p:ext uri="{BB962C8B-B14F-4D97-AF65-F5344CB8AC3E}">
        <p14:creationId xmlns:p14="http://schemas.microsoft.com/office/powerpoint/2010/main" val="2985386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045D3-0E4C-EDD2-CB08-85CCC83BF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1C4EE-36B0-814F-1705-DF06369E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Recall: Spectral overlap</a:t>
            </a:r>
          </a:p>
        </p:txBody>
      </p:sp>
      <p:pic>
        <p:nvPicPr>
          <p:cNvPr id="4100" name="Picture 4" descr="Emission ranges of some fluorescent proteins (TagBFP, EGFP, mCherry,... |  Download Scientific Diagram">
            <a:extLst>
              <a:ext uri="{FF2B5EF4-FFF2-40B4-BE49-F238E27FC236}">
                <a16:creationId xmlns:a16="http://schemas.microsoft.com/office/drawing/2014/main" id="{0EB73816-F2DE-7016-23A1-2EDAC161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05" y="2628458"/>
            <a:ext cx="9606589" cy="368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13437F-8A8C-384C-D2DF-3C1BC42F57D5}"/>
              </a:ext>
            </a:extLst>
          </p:cNvPr>
          <p:cNvSpPr txBox="1"/>
          <p:nvPr/>
        </p:nvSpPr>
        <p:spPr>
          <a:xfrm>
            <a:off x="4272972" y="2214008"/>
            <a:ext cx="2874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Spectral overlap</a:t>
            </a:r>
          </a:p>
        </p:txBody>
      </p:sp>
    </p:spTree>
    <p:extLst>
      <p:ext uri="{BB962C8B-B14F-4D97-AF65-F5344CB8AC3E}">
        <p14:creationId xmlns:p14="http://schemas.microsoft.com/office/powerpoint/2010/main" val="1902208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C8ABD-1C54-6926-DFD5-DA7E0049E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FCA24-7AE1-841D-2692-7D714DC62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Sequential </a:t>
            </a:r>
            <a:r>
              <a:rPr lang="en-US" dirty="0" err="1"/>
              <a:t>smFISH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461A7-6E44-2754-1E08-D17E5382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888" y="1621611"/>
            <a:ext cx="9215701" cy="361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08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B0F9B-B01F-CCD2-43F4-A4FEC9010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E2F7-74A0-8976-7496-153393055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314" cy="1325563"/>
          </a:xfrm>
        </p:spPr>
        <p:txBody>
          <a:bodyPr/>
          <a:lstStyle/>
          <a:p>
            <a:r>
              <a:rPr lang="en-US" dirty="0"/>
              <a:t>Sequential </a:t>
            </a:r>
            <a:r>
              <a:rPr lang="en-US" dirty="0" err="1"/>
              <a:t>smFISH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AF1F30-1CE7-EC70-ADC6-EDBCB3A35088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CA6621-8A81-AB5E-047A-94B874CAB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Consider I am imaging 1 fluorescence probe color. I can do 10 rounds of imaging.</a:t>
            </a:r>
          </a:p>
          <a:p>
            <a:r>
              <a:rPr lang="en-US" dirty="0"/>
              <a:t>Using sequential </a:t>
            </a:r>
            <a:r>
              <a:rPr lang="en-US" dirty="0" err="1"/>
              <a:t>smFISH</a:t>
            </a:r>
            <a:r>
              <a:rPr lang="en-US" dirty="0"/>
              <a:t>, how many different gene species can I detect?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87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51F7-E4B4-0A11-6D10-07A90B6B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Multiplexed </a:t>
            </a:r>
            <a:r>
              <a:rPr lang="en-US" dirty="0" err="1"/>
              <a:t>smFISH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74C366-2952-0FDE-FE03-D1125C3DE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44" y="1690688"/>
            <a:ext cx="9412312" cy="36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77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4A49-A8D6-01B3-A4C6-FCEC2E816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033C-8440-E6FB-1F71-C6CBF360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314" cy="1325563"/>
          </a:xfrm>
        </p:spPr>
        <p:txBody>
          <a:bodyPr/>
          <a:lstStyle/>
          <a:p>
            <a:r>
              <a:rPr lang="en-US" dirty="0"/>
              <a:t>Sequential vs multiplexed </a:t>
            </a:r>
            <a:r>
              <a:rPr lang="en-US" dirty="0" err="1"/>
              <a:t>smFISH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4969D9-C1EB-2B12-664D-B1A367BE76A4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F260CB-E43F-6C69-4F22-71CEE4245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Consider I am imaging 1 fluorescence probe color. I can do 10 rounds of imaging.</a:t>
            </a:r>
          </a:p>
          <a:p>
            <a:r>
              <a:rPr lang="en-US" dirty="0"/>
              <a:t>Using multiplexed </a:t>
            </a:r>
            <a:r>
              <a:rPr lang="en-US" dirty="0" err="1"/>
              <a:t>smFISH</a:t>
            </a:r>
            <a:r>
              <a:rPr lang="en-US" dirty="0"/>
              <a:t>, how many different gene species can I detect? (recall combinatorics)</a:t>
            </a:r>
          </a:p>
        </p:txBody>
      </p:sp>
    </p:spTree>
    <p:extLst>
      <p:ext uri="{BB962C8B-B14F-4D97-AF65-F5344CB8AC3E}">
        <p14:creationId xmlns:p14="http://schemas.microsoft.com/office/powerpoint/2010/main" val="219754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4F6AF0D7-2E5C-9E0B-F470-42440C205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57" y="408215"/>
            <a:ext cx="11364686" cy="56823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FB685-DE28-6245-0E82-E08C26C7FAB4}"/>
              </a:ext>
            </a:extLst>
          </p:cNvPr>
          <p:cNvSpPr txBox="1"/>
          <p:nvPr/>
        </p:nvSpPr>
        <p:spPr>
          <a:xfrm>
            <a:off x="119743" y="6400798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(Xia*, Fan*, Emanuel*, et al PNAS 2019)</a:t>
            </a:r>
          </a:p>
        </p:txBody>
      </p:sp>
    </p:spTree>
    <p:extLst>
      <p:ext uri="{BB962C8B-B14F-4D97-AF65-F5344CB8AC3E}">
        <p14:creationId xmlns:p14="http://schemas.microsoft.com/office/powerpoint/2010/main" val="2999485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99AE2-703C-6143-ADD2-745426D87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7426" t="4445" r="9205" b="6350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2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7F2A9-7A36-55B9-B6E1-73A77C6A8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59148-FF52-FFDD-D99D-B69A3412C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Water-shedding </a:t>
            </a:r>
            <a:r>
              <a:rPr lang="en-US" dirty="0" err="1"/>
              <a:t>dapi</a:t>
            </a:r>
            <a:r>
              <a:rPr lang="en-US" dirty="0"/>
              <a:t>-based cell segmentation</a:t>
            </a:r>
          </a:p>
        </p:txBody>
      </p:sp>
      <p:pic>
        <p:nvPicPr>
          <p:cNvPr id="3" name="Picture 10" descr="The blue color in the nucleus shows DAPI staining, the green color in... |  Download Scientific Diagram">
            <a:extLst>
              <a:ext uri="{FF2B5EF4-FFF2-40B4-BE49-F238E27FC236}">
                <a16:creationId xmlns:a16="http://schemas.microsoft.com/office/drawing/2014/main" id="{8B53C82B-BD33-C1C1-75A2-9B848D15E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58" y="1567045"/>
            <a:ext cx="9345883" cy="4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glowing circles on a black background&#10;&#10;Description automatically generated">
            <a:extLst>
              <a:ext uri="{FF2B5EF4-FFF2-40B4-BE49-F238E27FC236}">
                <a16:creationId xmlns:a16="http://schemas.microsoft.com/office/drawing/2014/main" id="{C973215B-F246-413B-8B0F-09F5748AD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414" y="4200272"/>
            <a:ext cx="2263747" cy="225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3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F69B-E6EA-2A43-801A-0AFB317A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0B12-4A98-5C4C-9933-412E66E36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-apple-system"/>
              </a:rPr>
              <a:t>understand what is spatially resolved transcriptomic data</a:t>
            </a:r>
          </a:p>
          <a:p>
            <a:pPr lvl="1"/>
            <a:r>
              <a:rPr lang="en-US" dirty="0">
                <a:latin typeface="-apple-system"/>
              </a:rPr>
              <a:t>different kinds of spatial transcriptomics technologies</a:t>
            </a:r>
            <a:endParaRPr lang="en-US" b="0" i="0" dirty="0">
              <a:effectLst/>
              <a:latin typeface="-apple-system"/>
            </a:endParaRPr>
          </a:p>
          <a:p>
            <a:r>
              <a:rPr lang="en-US" b="0" i="0" dirty="0">
                <a:effectLst/>
                <a:latin typeface="-apple-system"/>
              </a:rPr>
              <a:t>how the data is generated</a:t>
            </a:r>
          </a:p>
          <a:p>
            <a:r>
              <a:rPr lang="en-US" b="0" i="0" dirty="0">
                <a:effectLst/>
                <a:latin typeface="-apple-system"/>
              </a:rPr>
              <a:t>begin visualizing and interacting with the data</a:t>
            </a:r>
          </a:p>
          <a:p>
            <a:pPr lvl="1"/>
            <a:r>
              <a:rPr lang="en-US" dirty="0">
                <a:latin typeface="-apple-system"/>
              </a:rPr>
              <a:t>assign HW datasets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43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egmentation of overlapping cells by applying the watershed... | Download  Scientific Diagram">
            <a:extLst>
              <a:ext uri="{FF2B5EF4-FFF2-40B4-BE49-F238E27FC236}">
                <a16:creationId xmlns:a16="http://schemas.microsoft.com/office/drawing/2014/main" id="{803C3268-C0EA-6296-54D2-54635E05B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98" y="2041071"/>
            <a:ext cx="4430634" cy="39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glowing circles on a black background&#10;&#10;Description automatically generated">
            <a:extLst>
              <a:ext uri="{FF2B5EF4-FFF2-40B4-BE49-F238E27FC236}">
                <a16:creationId xmlns:a16="http://schemas.microsoft.com/office/drawing/2014/main" id="{FDCE58C7-70C0-81B3-C6EE-9C5265486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366" y="1933496"/>
            <a:ext cx="4299324" cy="42829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24D5DFA-1209-5E2C-E167-167C5DE9F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Water-shedding </a:t>
            </a:r>
            <a:r>
              <a:rPr lang="en-US" dirty="0" err="1"/>
              <a:t>dapi</a:t>
            </a:r>
            <a:r>
              <a:rPr lang="en-US" dirty="0"/>
              <a:t>-based cell segmentation</a:t>
            </a:r>
          </a:p>
        </p:txBody>
      </p:sp>
    </p:spTree>
    <p:extLst>
      <p:ext uri="{BB962C8B-B14F-4D97-AF65-F5344CB8AC3E}">
        <p14:creationId xmlns:p14="http://schemas.microsoft.com/office/powerpoint/2010/main" val="2366740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8EBAF-C895-5F49-097E-6A1F3A69C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egmentation of overlapping cells by applying the watershed... | Download  Scientific Diagram">
            <a:extLst>
              <a:ext uri="{FF2B5EF4-FFF2-40B4-BE49-F238E27FC236}">
                <a16:creationId xmlns:a16="http://schemas.microsoft.com/office/drawing/2014/main" id="{68836CDB-AB5D-7A7C-3172-118CA041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98" y="2041071"/>
            <a:ext cx="4430634" cy="39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glowing circles on a black background&#10;&#10;Description automatically generated">
            <a:extLst>
              <a:ext uri="{FF2B5EF4-FFF2-40B4-BE49-F238E27FC236}">
                <a16:creationId xmlns:a16="http://schemas.microsoft.com/office/drawing/2014/main" id="{9833B351-23E2-3A4C-F511-85345B4F7156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5366" y="1933496"/>
            <a:ext cx="4299324" cy="42829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5DE1EF4-556C-A5B2-BE2C-1E7E0062F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Water-shedding </a:t>
            </a:r>
            <a:r>
              <a:rPr lang="en-US" dirty="0" err="1"/>
              <a:t>dapi</a:t>
            </a:r>
            <a:r>
              <a:rPr lang="en-US" dirty="0"/>
              <a:t>-based cell segmentation</a:t>
            </a:r>
          </a:p>
        </p:txBody>
      </p:sp>
    </p:spTree>
    <p:extLst>
      <p:ext uri="{BB962C8B-B14F-4D97-AF65-F5344CB8AC3E}">
        <p14:creationId xmlns:p14="http://schemas.microsoft.com/office/powerpoint/2010/main" val="2151517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89528E-B61F-5A49-8C40-B20150CF7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25" t="2966" r="8748" b="6321"/>
          <a:stretch/>
        </p:blipFill>
        <p:spPr>
          <a:xfrm>
            <a:off x="0" y="-109373"/>
            <a:ext cx="12192000" cy="70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A560C-C3B4-7E86-5FCB-C141E1E88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4C1AF-4B62-F534-2DEF-C958979D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Cell segmentation + spot detection + gene counting within cells = cell x gene count matrix</a:t>
            </a:r>
          </a:p>
        </p:txBody>
      </p:sp>
      <p:pic>
        <p:nvPicPr>
          <p:cNvPr id="14338" name="Picture 2" descr="Multiplexed imaging of high-density libraries of RNAs with MERFISH and  expansion microscopy | Scientific Reports">
            <a:extLst>
              <a:ext uri="{FF2B5EF4-FFF2-40B4-BE49-F238E27FC236}">
                <a16:creationId xmlns:a16="http://schemas.microsoft.com/office/drawing/2014/main" id="{CBF4BE65-17E7-3551-D4A3-E450BB926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06"/>
          <a:stretch/>
        </p:blipFill>
        <p:spPr bwMode="auto">
          <a:xfrm>
            <a:off x="985157" y="2037829"/>
            <a:ext cx="2264229" cy="428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7761CA-646E-638C-5B8B-B967E5849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451" y="2037829"/>
            <a:ext cx="7610288" cy="428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DB4A-C4F2-0E9C-12CD-6E1AA76F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11653" cy="1325563"/>
          </a:xfrm>
        </p:spPr>
        <p:txBody>
          <a:bodyPr/>
          <a:lstStyle/>
          <a:p>
            <a:r>
              <a:rPr lang="en-US" dirty="0"/>
              <a:t>What if you have a cell like a neuron with axon and dendrites?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D3F4F4-493F-7533-F072-EFCD59FB77C6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8" name="Picture 7" descr="A collage of red and blue cells&#10;&#10;Description automatically generated">
            <a:extLst>
              <a:ext uri="{FF2B5EF4-FFF2-40B4-BE49-F238E27FC236}">
                <a16:creationId xmlns:a16="http://schemas.microsoft.com/office/drawing/2014/main" id="{8B53A124-6878-C3B4-7811-0A701547B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98" y="2008269"/>
            <a:ext cx="8865603" cy="42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82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A3CFE-A4BF-8640-9388-9051B3823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5113" y="381000"/>
            <a:ext cx="691642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A8A505-F046-F1EA-067A-0F971ED1ECDC}"/>
              </a:ext>
            </a:extLst>
          </p:cNvPr>
          <p:cNvSpPr txBox="1"/>
          <p:nvPr/>
        </p:nvSpPr>
        <p:spPr>
          <a:xfrm>
            <a:off x="144827" y="6304362"/>
            <a:ext cx="14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Vizgen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data)</a:t>
            </a:r>
          </a:p>
        </p:txBody>
      </p:sp>
    </p:spTree>
    <p:extLst>
      <p:ext uri="{BB962C8B-B14F-4D97-AF65-F5344CB8AC3E}">
        <p14:creationId xmlns:p14="http://schemas.microsoft.com/office/powerpoint/2010/main" val="2101013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9F5B33-6408-F541-AFAC-E8EF1A94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790" y="381000"/>
            <a:ext cx="691642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8C58AD-DEFA-D9B7-2FC5-C91BB8A5F6BB}"/>
              </a:ext>
            </a:extLst>
          </p:cNvPr>
          <p:cNvSpPr txBox="1"/>
          <p:nvPr/>
        </p:nvSpPr>
        <p:spPr>
          <a:xfrm>
            <a:off x="144827" y="6304362"/>
            <a:ext cx="14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Vizgen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data)</a:t>
            </a:r>
          </a:p>
        </p:txBody>
      </p:sp>
    </p:spTree>
    <p:extLst>
      <p:ext uri="{BB962C8B-B14F-4D97-AF65-F5344CB8AC3E}">
        <p14:creationId xmlns:p14="http://schemas.microsoft.com/office/powerpoint/2010/main" val="19066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B2AE1-E8A2-6C43-A960-9F166F731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72CC0-0FBC-35C7-8033-29CAA4A7D605}"/>
              </a:ext>
            </a:extLst>
          </p:cNvPr>
          <p:cNvSpPr txBox="1"/>
          <p:nvPr/>
        </p:nvSpPr>
        <p:spPr>
          <a:xfrm>
            <a:off x="144827" y="6304362"/>
            <a:ext cx="14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Vizgen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data)</a:t>
            </a:r>
          </a:p>
        </p:txBody>
      </p:sp>
    </p:spTree>
    <p:extLst>
      <p:ext uri="{BB962C8B-B14F-4D97-AF65-F5344CB8AC3E}">
        <p14:creationId xmlns:p14="http://schemas.microsoft.com/office/powerpoint/2010/main" val="32777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DDED6-C2A2-134A-B1D8-6A54593E0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5CFF8C-3CE9-CCF4-F4DF-48F1A8A36061}"/>
              </a:ext>
            </a:extLst>
          </p:cNvPr>
          <p:cNvSpPr txBox="1"/>
          <p:nvPr/>
        </p:nvSpPr>
        <p:spPr>
          <a:xfrm>
            <a:off x="144827" y="6304362"/>
            <a:ext cx="14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Vizgen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data)</a:t>
            </a:r>
          </a:p>
        </p:txBody>
      </p:sp>
    </p:spTree>
    <p:extLst>
      <p:ext uri="{BB962C8B-B14F-4D97-AF65-F5344CB8AC3E}">
        <p14:creationId xmlns:p14="http://schemas.microsoft.com/office/powerpoint/2010/main" val="106675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E94CB-DC5D-CEDE-785D-C04A9A99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before we move onto sequencing-based spatial transcriptomics?</a:t>
            </a:r>
          </a:p>
        </p:txBody>
      </p:sp>
    </p:spTree>
    <p:extLst>
      <p:ext uri="{BB962C8B-B14F-4D97-AF65-F5344CB8AC3E}">
        <p14:creationId xmlns:p14="http://schemas.microsoft.com/office/powerpoint/2010/main" val="1938876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7CFB-2D5C-377F-1555-2D037864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different cell-types?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EA829-D3D8-8342-6D08-FE3F62017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37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45E10-D9A7-BAF4-BCB6-D13ABC9C1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BDD6-E452-480A-BAC2-684E613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Low-throughput sequencing-based spatial transcriptomic profiling techniques: micro-dissection</a:t>
            </a:r>
          </a:p>
        </p:txBody>
      </p:sp>
      <p:pic>
        <p:nvPicPr>
          <p:cNvPr id="20482" name="Picture 2" descr="Laser Microdissection and Pressure Catapulting | University of Gothenburg">
            <a:extLst>
              <a:ext uri="{FF2B5EF4-FFF2-40B4-BE49-F238E27FC236}">
                <a16:creationId xmlns:a16="http://schemas.microsoft.com/office/drawing/2014/main" id="{CFFF9539-9441-7984-A296-95441D3BA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" y="2476048"/>
            <a:ext cx="8450180" cy="33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7EF27E-9FA2-803D-64BE-F4E340D3C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158"/>
          <a:stretch/>
        </p:blipFill>
        <p:spPr>
          <a:xfrm>
            <a:off x="8775033" y="2083368"/>
            <a:ext cx="2171972" cy="179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5D2F9-9830-E66E-F305-519CF35DB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81" r="5477"/>
          <a:stretch/>
        </p:blipFill>
        <p:spPr>
          <a:xfrm>
            <a:off x="8775033" y="4269637"/>
            <a:ext cx="2171972" cy="179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51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B6552-7DD4-3658-1812-706E21AF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Spatial-barcode bead capture</a:t>
            </a:r>
          </a:p>
        </p:txBody>
      </p:sp>
      <p:pic>
        <p:nvPicPr>
          <p:cNvPr id="3" name="Picture 2" descr="NGI Sweden » 10X Genomics Visium for Fresh Frozen samples">
            <a:extLst>
              <a:ext uri="{FF2B5EF4-FFF2-40B4-BE49-F238E27FC236}">
                <a16:creationId xmlns:a16="http://schemas.microsoft.com/office/drawing/2014/main" id="{58493F88-44B7-4850-2E65-92B6B9A0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71" y="1690688"/>
            <a:ext cx="8485094" cy="32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786B70-7513-F2D8-296E-CDD5342E8584}"/>
                  </a:ext>
                </a:extLst>
              </p14:cNvPr>
              <p14:cNvContentPartPr/>
              <p14:nvPr/>
            </p14:nvContentPartPr>
            <p14:xfrm>
              <a:off x="8035560" y="3870720"/>
              <a:ext cx="684000" cy="197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786B70-7513-F2D8-296E-CDD5342E85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26200" y="3861360"/>
                <a:ext cx="702720" cy="21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5999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FC79-74DE-3095-C9C8-058BF4FEA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mRNAs have poly(A)-tails</a:t>
            </a:r>
          </a:p>
        </p:txBody>
      </p:sp>
      <p:pic>
        <p:nvPicPr>
          <p:cNvPr id="1028" name="Picture 4" descr="Eukaryotic pre-mRNA processing | RNA splicing (article) | Khan Academy">
            <a:extLst>
              <a:ext uri="{FF2B5EF4-FFF2-40B4-BE49-F238E27FC236}">
                <a16:creationId xmlns:a16="http://schemas.microsoft.com/office/drawing/2014/main" id="{600F4651-7AC6-0C76-6540-3D4EA486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167312"/>
            <a:ext cx="10515601" cy="112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GI Sweden » 10X Genomics Visium for Fresh Frozen samples">
            <a:extLst>
              <a:ext uri="{FF2B5EF4-FFF2-40B4-BE49-F238E27FC236}">
                <a16:creationId xmlns:a16="http://schemas.microsoft.com/office/drawing/2014/main" id="{41F6C387-B9D8-C1FF-5608-D41EB1082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71" y="1690688"/>
            <a:ext cx="8485094" cy="32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65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281935-7006-C923-6E4F-4542054CA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78393"/>
            <a:ext cx="4802187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A991232-CDE2-04C7-E4AB-84D42E28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Spatial-barcode bead capture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ACCAD-0AB9-2434-E0E3-F81B68D56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158"/>
          <a:stretch/>
        </p:blipFill>
        <p:spPr>
          <a:xfrm>
            <a:off x="9496928" y="2099027"/>
            <a:ext cx="2171972" cy="1793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E9A1A-008D-4665-9696-0092B3D34B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81" r="5477"/>
          <a:stretch/>
        </p:blipFill>
        <p:spPr>
          <a:xfrm>
            <a:off x="9356588" y="4300955"/>
            <a:ext cx="2171972" cy="1793589"/>
          </a:xfrm>
          <a:prstGeom prst="rect">
            <a:avLst/>
          </a:prstGeom>
        </p:spPr>
      </p:pic>
      <p:pic>
        <p:nvPicPr>
          <p:cNvPr id="11" name="Picture 10" descr="A diagram of a barcode&#10;&#10;Description automatically generated with medium confidence">
            <a:extLst>
              <a:ext uri="{FF2B5EF4-FFF2-40B4-BE49-F238E27FC236}">
                <a16:creationId xmlns:a16="http://schemas.microsoft.com/office/drawing/2014/main" id="{66E2502A-EB43-97A0-6701-8D35A34E1F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8"/>
          <a:stretch/>
        </p:blipFill>
        <p:spPr>
          <a:xfrm>
            <a:off x="5640387" y="2903956"/>
            <a:ext cx="3183311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10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961B7A-6B9D-A8E9-FE68-3191F14879DD}"/>
              </a:ext>
            </a:extLst>
          </p:cNvPr>
          <p:cNvSpPr txBox="1"/>
          <p:nvPr/>
        </p:nvSpPr>
        <p:spPr>
          <a:xfrm>
            <a:off x="2089209" y="205545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Slc17a7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CB8B7-A471-5425-0C1F-EFCF4E6932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975" y="2534544"/>
            <a:ext cx="2965051" cy="3257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D8B0B-14D6-F52A-5F78-E5EA763C2160}"/>
              </a:ext>
            </a:extLst>
          </p:cNvPr>
          <p:cNvSpPr txBox="1"/>
          <p:nvPr/>
        </p:nvSpPr>
        <p:spPr>
          <a:xfrm>
            <a:off x="5454316" y="2055454"/>
            <a:ext cx="75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Peg10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B4E733-8B71-CC95-D31B-600199862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5411" t="4211" r="4401" b="5160"/>
          <a:stretch/>
        </p:blipFill>
        <p:spPr>
          <a:xfrm>
            <a:off x="1200241" y="2639303"/>
            <a:ext cx="2965051" cy="31524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E7594D3-D560-558D-1C2A-073599B72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Spatial-barcode bead capture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FDEDC-496E-1884-9AE1-AE9AB21CA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119" y="3051483"/>
            <a:ext cx="2790967" cy="2223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ACA9A3-15CD-3F2F-0175-5A16D3486D17}"/>
              </a:ext>
            </a:extLst>
          </p:cNvPr>
          <p:cNvSpPr txBox="1"/>
          <p:nvPr/>
        </p:nvSpPr>
        <p:spPr>
          <a:xfrm>
            <a:off x="7873390" y="389823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28227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13A9A-AB41-153F-F9C1-28EA08BB4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78A4-17CD-B3DD-8A9A-F8D6035B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11653" cy="1325563"/>
          </a:xfrm>
        </p:spPr>
        <p:txBody>
          <a:bodyPr/>
          <a:lstStyle/>
          <a:p>
            <a:r>
              <a:rPr lang="en-US" dirty="0"/>
              <a:t>What happens if you have multiple cells in the same spatial spot?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70E685-A308-1B23-12C5-83E9F3E310E7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B8BF9E-A899-20E0-45C8-740CEA535893}"/>
              </a:ext>
            </a:extLst>
          </p:cNvPr>
          <p:cNvGrpSpPr/>
          <p:nvPr/>
        </p:nvGrpSpPr>
        <p:grpSpPr>
          <a:xfrm>
            <a:off x="6324957" y="3014388"/>
            <a:ext cx="2097582" cy="2097583"/>
            <a:chOff x="6580699" y="2489148"/>
            <a:chExt cx="1243794" cy="12437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659FC9-7EE8-602B-E561-C96C20EE9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5154" b="35154"/>
            <a:stretch/>
          </p:blipFill>
          <p:spPr>
            <a:xfrm>
              <a:off x="6689941" y="2680696"/>
              <a:ext cx="1025310" cy="101338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90C6F1-BCF4-FBCE-7B72-323F7C231840}"/>
                </a:ext>
              </a:extLst>
            </p:cNvPr>
            <p:cNvSpPr/>
            <p:nvPr/>
          </p:nvSpPr>
          <p:spPr>
            <a:xfrm>
              <a:off x="6580699" y="2489148"/>
              <a:ext cx="1243794" cy="1243794"/>
            </a:xfrm>
            <a:prstGeom prst="ellipse">
              <a:avLst/>
            </a:prstGeom>
            <a:noFill/>
            <a:ln w="635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E59270-4C71-4286-99E0-B3DE0E22BBA9}"/>
              </a:ext>
            </a:extLst>
          </p:cNvPr>
          <p:cNvGrpSpPr/>
          <p:nvPr/>
        </p:nvGrpSpPr>
        <p:grpSpPr>
          <a:xfrm>
            <a:off x="8602987" y="3014390"/>
            <a:ext cx="2097581" cy="2097581"/>
            <a:chOff x="6500684" y="3058166"/>
            <a:chExt cx="1243793" cy="12437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4AC9AE-3086-FE77-700B-04F45E50C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0371" t="30371"/>
            <a:stretch/>
          </p:blipFill>
          <p:spPr>
            <a:xfrm rot="16200000">
              <a:off x="6614312" y="3155324"/>
              <a:ext cx="1100937" cy="108813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0CFBC92-2B79-FDB4-5140-D659151EEF8D}"/>
                </a:ext>
              </a:extLst>
            </p:cNvPr>
            <p:cNvSpPr/>
            <p:nvPr/>
          </p:nvSpPr>
          <p:spPr>
            <a:xfrm>
              <a:off x="6500684" y="3058166"/>
              <a:ext cx="1243793" cy="1243793"/>
            </a:xfrm>
            <a:prstGeom prst="ellipse">
              <a:avLst/>
            </a:prstGeom>
            <a:noFill/>
            <a:ln w="635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84E4070-E513-0876-57D3-895E77D66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027348"/>
            <a:ext cx="4353232" cy="435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10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F7437-6D98-A1AD-37DE-0700F7EAF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6DA0A5-B975-9CB5-1787-A435A26D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before we move analyzing our own spatial transcriptomics datasets?</a:t>
            </a:r>
          </a:p>
        </p:txBody>
      </p:sp>
    </p:spTree>
    <p:extLst>
      <p:ext uri="{BB962C8B-B14F-4D97-AF65-F5344CB8AC3E}">
        <p14:creationId xmlns:p14="http://schemas.microsoft.com/office/powerpoint/2010/main" val="2590394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006F9-1643-5501-0C2E-C23969B1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begin your adventure with your starter </a:t>
            </a:r>
            <a:r>
              <a:rPr lang="en-US" strike="sngStrike" dirty="0" err="1"/>
              <a:t>pokemon</a:t>
            </a:r>
            <a:r>
              <a:rPr lang="en-US" dirty="0"/>
              <a:t> dataset</a:t>
            </a:r>
          </a:p>
        </p:txBody>
      </p:sp>
      <p:pic>
        <p:nvPicPr>
          <p:cNvPr id="26628" name="Picture 4" descr="Eevee | Pokémon Wiki | Fandom">
            <a:extLst>
              <a:ext uri="{FF2B5EF4-FFF2-40B4-BE49-F238E27FC236}">
                <a16:creationId xmlns:a16="http://schemas.microsoft.com/office/drawing/2014/main" id="{94C4FCFE-3523-87C2-B042-9C7AC09F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50" y="2309147"/>
            <a:ext cx="25273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Pikachu | Pokémon Wiki | Fandom">
            <a:extLst>
              <a:ext uri="{FF2B5EF4-FFF2-40B4-BE49-F238E27FC236}">
                <a16:creationId xmlns:a16="http://schemas.microsoft.com/office/drawing/2014/main" id="{CDC6E23E-3BE6-B19F-57FC-BAC709FAD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75" y="2309147"/>
            <a:ext cx="25273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EE7BC4-12C3-43E2-7510-EDB20FA06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326985"/>
              </p:ext>
            </p:extLst>
          </p:nvPr>
        </p:nvGraphicFramePr>
        <p:xfrm>
          <a:off x="9328349" y="2202580"/>
          <a:ext cx="2316715" cy="3971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6715">
                  <a:extLst>
                    <a:ext uri="{9D8B030D-6E8A-4147-A177-3AD203B41FA5}">
                      <a16:colId xmlns:a16="http://schemas.microsoft.com/office/drawing/2014/main" val="171782966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Daniel Chen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12441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Nikhil Choudhary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89207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Siddhi Date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917538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Alexandra Gorham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16446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Sanchin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Kammula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485959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Yanyan</a:t>
                      </a:r>
                      <a:r>
                        <a:rPr lang="en-US" sz="2000" u="none" strike="noStrike" dirty="0">
                          <a:effectLst/>
                        </a:rPr>
                        <a:t> Mo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33338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Kevin Nguyen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11008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Sidharth Raghavan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49517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u="none" strike="noStrike" dirty="0" err="1">
                          <a:effectLst/>
                        </a:rPr>
                        <a:t>Sabahat</a:t>
                      </a:r>
                      <a:r>
                        <a:rPr lang="en-US" sz="2000" u="none" strike="noStrike" dirty="0">
                          <a:effectLst/>
                        </a:rPr>
                        <a:t> Rahman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755344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Hannah </a:t>
                      </a:r>
                      <a:r>
                        <a:rPr lang="en-US" sz="2000" u="none" strike="noStrike" dirty="0" err="1">
                          <a:effectLst/>
                        </a:rPr>
                        <a:t>Tauchi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76152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Ishita </a:t>
                      </a:r>
                      <a:r>
                        <a:rPr lang="en-US" sz="2000" u="none" strike="noStrike" dirty="0" err="1">
                          <a:effectLst/>
                        </a:rPr>
                        <a:t>Unde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84083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Yi Yang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64425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(if you are an auditor, add here)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518344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592D5F-DE13-2033-6018-82152E947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567772"/>
              </p:ext>
            </p:extLst>
          </p:nvPr>
        </p:nvGraphicFramePr>
        <p:xfrm>
          <a:off x="546936" y="2202580"/>
          <a:ext cx="2471686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1686">
                  <a:extLst>
                    <a:ext uri="{9D8B030D-6E8A-4147-A177-3AD203B41FA5}">
                      <a16:colId xmlns:a16="http://schemas.microsoft.com/office/drawing/2014/main" val="247182877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Ataes</a:t>
                      </a:r>
                      <a:r>
                        <a:rPr lang="en-US" sz="2000" u="none" strike="noStrike" dirty="0">
                          <a:effectLst/>
                        </a:rPr>
                        <a:t> Aggarwal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30438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Meera Bhat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186236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Carol Li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58754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Yuxiang</a:t>
                      </a:r>
                      <a:r>
                        <a:rPr lang="en-US" sz="2000" u="none" strike="noStrike" dirty="0">
                          <a:effectLst/>
                        </a:rPr>
                        <a:t> Li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11683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u="none" strike="noStrike" dirty="0" err="1">
                          <a:effectLst/>
                        </a:rPr>
                        <a:t>Yunzhou</a:t>
                      </a:r>
                      <a:r>
                        <a:rPr lang="en-US" sz="2000" u="none" strike="noStrike" dirty="0">
                          <a:effectLst/>
                        </a:rPr>
                        <a:t> Liu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498999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Nga Man </a:t>
                      </a:r>
                      <a:r>
                        <a:rPr lang="en-US" sz="2000" u="none" strike="noStrike" dirty="0" err="1">
                          <a:effectLst/>
                        </a:rPr>
                        <a:t>Looi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169694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Kevin Meza Landeros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08248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Kamie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Kueller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034525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Itsuki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Ogihara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55098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Maya Sharma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55955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Ayan Vaishnav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35422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(if you don’t see your name, add here)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183983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FCA1636-26E2-F322-BBB1-E5EC93FC0D75}"/>
              </a:ext>
            </a:extLst>
          </p:cNvPr>
          <p:cNvSpPr txBox="1"/>
          <p:nvPr/>
        </p:nvSpPr>
        <p:spPr>
          <a:xfrm>
            <a:off x="1320151" y="1763351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5FEEF-8DE6-40A6-EB24-E76B8408E02A}"/>
              </a:ext>
            </a:extLst>
          </p:cNvPr>
          <p:cNvSpPr txBox="1"/>
          <p:nvPr/>
        </p:nvSpPr>
        <p:spPr>
          <a:xfrm>
            <a:off x="9691672" y="1761968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sequencing</a:t>
            </a:r>
          </a:p>
        </p:txBody>
      </p:sp>
    </p:spTree>
    <p:extLst>
      <p:ext uri="{BB962C8B-B14F-4D97-AF65-F5344CB8AC3E}">
        <p14:creationId xmlns:p14="http://schemas.microsoft.com/office/powerpoint/2010/main" val="2906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30D7C-B657-28EB-79F8-2802F042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HW1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78632D1-7B0B-DA18-BAC7-685132F79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838" y="1476614"/>
            <a:ext cx="9032323" cy="5016261"/>
          </a:xfrm>
        </p:spPr>
      </p:pic>
    </p:spTree>
    <p:extLst>
      <p:ext uri="{BB962C8B-B14F-4D97-AF65-F5344CB8AC3E}">
        <p14:creationId xmlns:p14="http://schemas.microsoft.com/office/powerpoint/2010/main" val="2525224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578C6-3DC0-2DEA-977C-DB8CC6E9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want to learn more, original scientific papers are available on class website</a:t>
            </a:r>
          </a:p>
        </p:txBody>
      </p:sp>
      <p:pic>
        <p:nvPicPr>
          <p:cNvPr id="4" name="Content Placeholder 4" descr="A newspaper with a diagram of dna&#10;&#10;Description automatically generated">
            <a:extLst>
              <a:ext uri="{FF2B5EF4-FFF2-40B4-BE49-F238E27FC236}">
                <a16:creationId xmlns:a16="http://schemas.microsoft.com/office/drawing/2014/main" id="{804DBFB7-6F5F-C318-831B-C641C43A4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0130" y="1843554"/>
            <a:ext cx="3655847" cy="4706378"/>
          </a:xfrm>
        </p:spPr>
      </p:pic>
      <p:pic>
        <p:nvPicPr>
          <p:cNvPr id="6" name="Picture 5" descr="A close-up of a page&#10;&#10;Description automatically generated">
            <a:extLst>
              <a:ext uri="{FF2B5EF4-FFF2-40B4-BE49-F238E27FC236}">
                <a16:creationId xmlns:a16="http://schemas.microsoft.com/office/drawing/2014/main" id="{15FB7830-4133-131F-5A6C-171ACDDA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998" y="1690688"/>
            <a:ext cx="369978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59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270A1-89FB-7F75-8A83-04FF75EF8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BF94A-3E38-18E2-3322-930E3BF6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different cell-types? </a:t>
            </a:r>
          </a:p>
        </p:txBody>
      </p:sp>
      <p:pic>
        <p:nvPicPr>
          <p:cNvPr id="4" name="Picture 2" descr="H&amp;E Stain Wikipedia, 45% OFF | radio.egerton.ac.ke">
            <a:extLst>
              <a:ext uri="{FF2B5EF4-FFF2-40B4-BE49-F238E27FC236}">
                <a16:creationId xmlns:a16="http://schemas.microsoft.com/office/drawing/2014/main" id="{E14FA319-8DD5-A31C-7353-2FC46D0227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5464"/>
            <a:ext cx="5105400" cy="35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BC1FA-B6CB-DC20-FE06-CD2C1D065073}"/>
              </a:ext>
            </a:extLst>
          </p:cNvPr>
          <p:cNvSpPr txBox="1"/>
          <p:nvPr/>
        </p:nvSpPr>
        <p:spPr>
          <a:xfrm>
            <a:off x="3068919" y="1690689"/>
            <a:ext cx="170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H&amp;E</a:t>
            </a:r>
          </a:p>
        </p:txBody>
      </p:sp>
      <p:pic>
        <p:nvPicPr>
          <p:cNvPr id="6" name="Picture 4" descr="Nissl body - Wikipedia">
            <a:extLst>
              <a:ext uri="{FF2B5EF4-FFF2-40B4-BE49-F238E27FC236}">
                <a16:creationId xmlns:a16="http://schemas.microsoft.com/office/drawing/2014/main" id="{A786A468-E273-BD04-7F77-B397108C8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33" y="2275464"/>
            <a:ext cx="4758432" cy="35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5BEC62-F7BA-F731-9CDB-3B9214583713}"/>
              </a:ext>
            </a:extLst>
          </p:cNvPr>
          <p:cNvSpPr txBox="1"/>
          <p:nvPr/>
        </p:nvSpPr>
        <p:spPr>
          <a:xfrm>
            <a:off x="8470653" y="1690688"/>
            <a:ext cx="170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Nissl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400D2-0411-42DD-BA21-EB13E7FB3C74}"/>
              </a:ext>
            </a:extLst>
          </p:cNvPr>
          <p:cNvSpPr txBox="1"/>
          <p:nvPr/>
        </p:nvSpPr>
        <p:spPr>
          <a:xfrm>
            <a:off x="0" y="6492875"/>
            <a:ext cx="201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(Source: Wikipedia)</a:t>
            </a:r>
          </a:p>
        </p:txBody>
      </p:sp>
    </p:spTree>
    <p:extLst>
      <p:ext uri="{BB962C8B-B14F-4D97-AF65-F5344CB8AC3E}">
        <p14:creationId xmlns:p14="http://schemas.microsoft.com/office/powerpoint/2010/main" val="3137034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1ED6D-AC59-5AD2-BAA6-8EED8EBA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3DB6-6876-3C78-3E07-3061BA31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 out your reflection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A7DC8-922C-9262-C337-F1362A47D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/>
              <a:t>Take Home Quiz </a:t>
            </a:r>
            <a:r>
              <a:rPr lang="en-US" b="1" dirty="0"/>
              <a:t>Friday</a:t>
            </a:r>
          </a:p>
        </p:txBody>
      </p:sp>
    </p:spTree>
    <p:extLst>
      <p:ext uri="{BB962C8B-B14F-4D97-AF65-F5344CB8AC3E}">
        <p14:creationId xmlns:p14="http://schemas.microsoft.com/office/powerpoint/2010/main" val="3376631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247A2-761F-8210-21F7-29D76BE2C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CB90-7091-303D-BABE-419E18F09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distinguish these cell-types (and cell-states) from each other?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7E589E-0EF8-FC09-E0BD-6F03E5ACB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23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02C5-5A37-44FF-137D-95A0EB3C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spatially-resolved profiling?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C3EC7-493D-FF03-9B04-61F378427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4682-01E0-FEEB-C686-3C2341EC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Low-throughput imaging-based spatial transcriptomic profiling techniques: </a:t>
            </a:r>
            <a:br>
              <a:rPr lang="en-US" dirty="0"/>
            </a:br>
            <a:r>
              <a:rPr lang="en-US" dirty="0"/>
              <a:t>single molecule fluorescence </a:t>
            </a:r>
            <a:r>
              <a:rPr lang="en-US" i="1" dirty="0"/>
              <a:t>in situ </a:t>
            </a:r>
            <a:r>
              <a:rPr lang="en-US" dirty="0"/>
              <a:t>hybridization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0A841-57ED-F58F-6470-648CA587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31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1B82D-B7E0-FC82-FBAD-F74B60916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2411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/>
              <a:t>Question: I design 5 </a:t>
            </a:r>
            <a:r>
              <a:rPr lang="en-US" sz="3200" dirty="0" err="1"/>
              <a:t>smFISH</a:t>
            </a:r>
            <a:r>
              <a:rPr lang="en-US" sz="3200" dirty="0"/>
              <a:t> probes to target the same gene. How many spots will I see when I take a picture? </a:t>
            </a:r>
            <a:br>
              <a:rPr lang="en-US" sz="3200" dirty="0"/>
            </a:br>
            <a:r>
              <a:rPr lang="en-US" sz="3200" dirty="0"/>
              <a:t>(hint: how far apart are these spots assuming one base pair corresponds to 3.4 </a:t>
            </a:r>
            <a:r>
              <a:rPr lang="en-US" sz="3200" dirty="0" err="1"/>
              <a:t>Å</a:t>
            </a:r>
            <a:r>
              <a:rPr lang="en-US" sz="3200" dirty="0"/>
              <a:t> or 0.34 nanometers)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BC3D3E-4730-7027-7AA5-156471CD1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58787" r="25731"/>
          <a:stretch/>
        </p:blipFill>
        <p:spPr bwMode="auto">
          <a:xfrm>
            <a:off x="1847385" y="2474428"/>
            <a:ext cx="8497229" cy="19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09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ffraction-Limited Imaging">
            <a:extLst>
              <a:ext uri="{FF2B5EF4-FFF2-40B4-BE49-F238E27FC236}">
                <a16:creationId xmlns:a16="http://schemas.microsoft.com/office/drawing/2014/main" id="{3366B9B2-BD7B-5F10-DDA2-058F27B0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34" y="2695119"/>
            <a:ext cx="2686131" cy="322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171B9FE-EA29-95CD-C317-C104432E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Recall: diffraction limit</a:t>
            </a:r>
          </a:p>
        </p:txBody>
      </p:sp>
      <p:pic>
        <p:nvPicPr>
          <p:cNvPr id="3076" name="Picture 4" descr="Diffraction-Limited Imaging">
            <a:extLst>
              <a:ext uri="{FF2B5EF4-FFF2-40B4-BE49-F238E27FC236}">
                <a16:creationId xmlns:a16="http://schemas.microsoft.com/office/drawing/2014/main" id="{2C816963-D7D2-3866-1683-EE61D808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36" y="2695122"/>
            <a:ext cx="44831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48B3A1-D315-BEB7-6053-67A73D5C57A4}"/>
              </a:ext>
            </a:extLst>
          </p:cNvPr>
          <p:cNvSpPr txBox="1"/>
          <p:nvPr/>
        </p:nvSpPr>
        <p:spPr>
          <a:xfrm>
            <a:off x="3369734" y="1900517"/>
            <a:ext cx="646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A00E3-AF76-8CAE-5A5B-294B1454D13B}"/>
              </a:ext>
            </a:extLst>
          </p:cNvPr>
          <p:cNvSpPr txBox="1"/>
          <p:nvPr/>
        </p:nvSpPr>
        <p:spPr>
          <a:xfrm>
            <a:off x="8485033" y="1900517"/>
            <a:ext cx="646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6EFAB-2030-6498-7266-433AF858E026}"/>
              </a:ext>
            </a:extLst>
          </p:cNvPr>
          <p:cNvSpPr txBox="1"/>
          <p:nvPr/>
        </p:nvSpPr>
        <p:spPr>
          <a:xfrm>
            <a:off x="1249136" y="5918476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diffraction limit for a microscope ~ 250nm</a:t>
            </a:r>
          </a:p>
        </p:txBody>
      </p:sp>
    </p:spTree>
    <p:extLst>
      <p:ext uri="{BB962C8B-B14F-4D97-AF65-F5344CB8AC3E}">
        <p14:creationId xmlns:p14="http://schemas.microsoft.com/office/powerpoint/2010/main" val="2929441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5328</TotalTime>
  <Words>643</Words>
  <Application>Microsoft Macintosh PowerPoint</Application>
  <PresentationFormat>Widescreen</PresentationFormat>
  <Paragraphs>107</Paragraphs>
  <Slides>40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-apple-system</vt:lpstr>
      <vt:lpstr>Arial</vt:lpstr>
      <vt:lpstr>Calibri</vt:lpstr>
      <vt:lpstr>Calibri Light</vt:lpstr>
      <vt:lpstr>docs-Roboto</vt:lpstr>
      <vt:lpstr>Office Theme</vt:lpstr>
      <vt:lpstr>1_Office Theme</vt:lpstr>
      <vt:lpstr>2_Office Theme</vt:lpstr>
      <vt:lpstr>3_Office Theme</vt:lpstr>
      <vt:lpstr>EN.580.428  Genomic Data Visualization Lesson 2  Spatially Resolved Transcriptomic Data</vt:lpstr>
      <vt:lpstr>Lesson learning objectives</vt:lpstr>
      <vt:lpstr>What are some different cell-types? </vt:lpstr>
      <vt:lpstr>What are some different cell-types? </vt:lpstr>
      <vt:lpstr>How can we distinguish these cell-types (and cell-states) from each other?</vt:lpstr>
      <vt:lpstr>Why spatially-resolved profiling?</vt:lpstr>
      <vt:lpstr>Low-throughput imaging-based spatial transcriptomic profiling techniques:  single molecule fluorescence in situ hybridization</vt:lpstr>
      <vt:lpstr>Question: I design 5 smFISH probes to target the same gene. How many spots will I see when I take a picture?  (hint: how far apart are these spots assuming one base pair corresponds to 3.4 Å or 0.34 nanometers)</vt:lpstr>
      <vt:lpstr>Recall: diffraction limit</vt:lpstr>
      <vt:lpstr>Question: I design 5 smFISH probes to target the same gene. How many spots will I see when I take a picture?</vt:lpstr>
      <vt:lpstr>How many genes can we image simultaneously with smFISH? (hint: how many colors we can visually distinguish?)</vt:lpstr>
      <vt:lpstr>Recall: Spectral overlap</vt:lpstr>
      <vt:lpstr>Sequential smFISH</vt:lpstr>
      <vt:lpstr>Sequential smFISH</vt:lpstr>
      <vt:lpstr>Multiplexed smFISH</vt:lpstr>
      <vt:lpstr>Sequential vs multiplexed smFISH</vt:lpstr>
      <vt:lpstr>PowerPoint Presentation</vt:lpstr>
      <vt:lpstr>PowerPoint Presentation</vt:lpstr>
      <vt:lpstr>Water-shedding dapi-based cell segmentation</vt:lpstr>
      <vt:lpstr>Water-shedding dapi-based cell segmentation</vt:lpstr>
      <vt:lpstr>Water-shedding dapi-based cell segmentation</vt:lpstr>
      <vt:lpstr>PowerPoint Presentation</vt:lpstr>
      <vt:lpstr>Cell segmentation + spot detection + gene counting within cells = cell x gene count matrix</vt:lpstr>
      <vt:lpstr>What if you have a cell like a neuron with axon and dendrites?</vt:lpstr>
      <vt:lpstr>PowerPoint Presentation</vt:lpstr>
      <vt:lpstr>PowerPoint Presentation</vt:lpstr>
      <vt:lpstr>PowerPoint Presentation</vt:lpstr>
      <vt:lpstr>PowerPoint Presentation</vt:lpstr>
      <vt:lpstr>Questions before we move onto sequencing-based spatial transcriptomics?</vt:lpstr>
      <vt:lpstr>Low-throughput sequencing-based spatial transcriptomic profiling techniques: micro-dissection</vt:lpstr>
      <vt:lpstr>Spatial-barcode bead capture</vt:lpstr>
      <vt:lpstr>Recall: mRNAs have poly(A)-tails</vt:lpstr>
      <vt:lpstr>Spatial-barcode bead capture</vt:lpstr>
      <vt:lpstr>Spatial-barcode bead capture</vt:lpstr>
      <vt:lpstr>What happens if you have multiple cells in the same spatial spot?</vt:lpstr>
      <vt:lpstr>Questions before we move analyzing our own spatial transcriptomics datasets?</vt:lpstr>
      <vt:lpstr>begin your adventure with your starter pokemon dataset</vt:lpstr>
      <vt:lpstr>HW1</vt:lpstr>
      <vt:lpstr>If you want to learn more, original scientific papers are available on class website</vt:lpstr>
      <vt:lpstr>Fill out your reflection card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EN.580.428  Genomic Data Visualization Lesson 2  Spatially Resolved Transcriptomic Data</dc:title>
  <dc:creator>Jean Fan</dc:creator>
  <cp:lastModifiedBy>Jean Fan</cp:lastModifiedBy>
  <cp:revision>10</cp:revision>
  <dcterms:created xsi:type="dcterms:W3CDTF">2024-01-22T21:29:36Z</dcterms:created>
  <dcterms:modified xsi:type="dcterms:W3CDTF">2025-01-26T18:43:51Z</dcterms:modified>
</cp:coreProperties>
</file>