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2" r:id="rId1"/>
  </p:sldMasterIdLst>
  <p:sldIdLst>
    <p:sldId id="256" r:id="rId2"/>
    <p:sldId id="264" r:id="rId3"/>
    <p:sldId id="265" r:id="rId4"/>
    <p:sldId id="267" r:id="rId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31348"/>
    <p:restoredTop sz="96327"/>
  </p:normalViewPr>
  <p:slideViewPr>
    <p:cSldViewPr snapToGrid="0" snapToObjects="1">
      <p:cViewPr varScale="1">
        <p:scale>
          <a:sx n="109" d="100"/>
          <a:sy n="109" d="100"/>
        </p:scale>
        <p:origin x="216" y="60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en-US"/>
              <a:t>Click to edit Master title style</a:t>
            </a:r>
            <a:endParaRPr lang="en-US" dirty="0"/>
          </a:p>
        </p:txBody>
      </p:sp>
      <p:sp>
        <p:nvSpPr>
          <p:cNvPr id="3" name="Subtitle 2"/>
          <p:cNvSpPr>
            <a:spLocks noGrp="1"/>
          </p:cNvSpPr>
          <p:nvPr>
            <p:ph type="subTitle" idx="1"/>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3B49BF8B-8FD1-1748-B518-B651293E6FA0}" type="datetimeFigureOut">
              <a:rPr lang="en-US" smtClean="0"/>
              <a:t>1/29/26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0BD3A67-28D3-A24A-BDB9-B8FFDB06109C}" type="slidenum">
              <a:rPr lang="en-US" smtClean="0"/>
              <a:t>‹#›</a:t>
            </a:fld>
            <a:endParaRPr lang="en-US"/>
          </a:p>
        </p:txBody>
      </p:sp>
    </p:spTree>
    <p:extLst>
      <p:ext uri="{BB962C8B-B14F-4D97-AF65-F5344CB8AC3E}">
        <p14:creationId xmlns:p14="http://schemas.microsoft.com/office/powerpoint/2010/main" val="33701873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B49BF8B-8FD1-1748-B518-B651293E6FA0}" type="datetimeFigureOut">
              <a:rPr lang="en-US" smtClean="0"/>
              <a:t>1/29/26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0BD3A67-28D3-A24A-BDB9-B8FFDB06109C}" type="slidenum">
              <a:rPr lang="en-US" smtClean="0"/>
              <a:t>‹#›</a:t>
            </a:fld>
            <a:endParaRPr lang="en-US"/>
          </a:p>
        </p:txBody>
      </p:sp>
    </p:spTree>
    <p:extLst>
      <p:ext uri="{BB962C8B-B14F-4D97-AF65-F5344CB8AC3E}">
        <p14:creationId xmlns:p14="http://schemas.microsoft.com/office/powerpoint/2010/main" val="28618763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B49BF8B-8FD1-1748-B518-B651293E6FA0}" type="datetimeFigureOut">
              <a:rPr lang="en-US" smtClean="0"/>
              <a:t>1/29/26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0BD3A67-28D3-A24A-BDB9-B8FFDB06109C}" type="slidenum">
              <a:rPr lang="en-US" smtClean="0"/>
              <a:t>‹#›</a:t>
            </a:fld>
            <a:endParaRPr lang="en-US"/>
          </a:p>
        </p:txBody>
      </p:sp>
    </p:spTree>
    <p:extLst>
      <p:ext uri="{BB962C8B-B14F-4D97-AF65-F5344CB8AC3E}">
        <p14:creationId xmlns:p14="http://schemas.microsoft.com/office/powerpoint/2010/main" val="9718353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B49BF8B-8FD1-1748-B518-B651293E6FA0}" type="datetimeFigureOut">
              <a:rPr lang="en-US" smtClean="0"/>
              <a:t>1/29/26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0BD3A67-28D3-A24A-BDB9-B8FFDB06109C}" type="slidenum">
              <a:rPr lang="en-US" smtClean="0"/>
              <a:t>‹#›</a:t>
            </a:fld>
            <a:endParaRPr lang="en-US"/>
          </a:p>
        </p:txBody>
      </p:sp>
    </p:spTree>
    <p:extLst>
      <p:ext uri="{BB962C8B-B14F-4D97-AF65-F5344CB8AC3E}">
        <p14:creationId xmlns:p14="http://schemas.microsoft.com/office/powerpoint/2010/main" val="29065329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en-US"/>
              <a:t>Click to edit Master title style</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B49BF8B-8FD1-1748-B518-B651293E6FA0}" type="datetimeFigureOut">
              <a:rPr lang="en-US" smtClean="0"/>
              <a:t>1/29/26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0BD3A67-28D3-A24A-BDB9-B8FFDB06109C}" type="slidenum">
              <a:rPr lang="en-US" smtClean="0"/>
              <a:t>‹#›</a:t>
            </a:fld>
            <a:endParaRPr lang="en-US"/>
          </a:p>
        </p:txBody>
      </p:sp>
    </p:spTree>
    <p:extLst>
      <p:ext uri="{BB962C8B-B14F-4D97-AF65-F5344CB8AC3E}">
        <p14:creationId xmlns:p14="http://schemas.microsoft.com/office/powerpoint/2010/main" val="23635923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581912" y="2638044"/>
            <a:ext cx="4271771" cy="310198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38315" y="2638044"/>
            <a:ext cx="4270247" cy="310198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nvPr>
        </p:nvSpPr>
        <p:spPr/>
        <p:txBody>
          <a:bodyPr/>
          <a:lstStyle/>
          <a:p>
            <a:fld id="{3B49BF8B-8FD1-1748-B518-B651293E6FA0}" type="datetimeFigureOut">
              <a:rPr lang="en-US" smtClean="0"/>
              <a:t>1/29/26</a:t>
            </a:fld>
            <a:endParaRPr lang="en-US"/>
          </a:p>
        </p:txBody>
      </p:sp>
      <p:sp>
        <p:nvSpPr>
          <p:cNvPr id="9" name="Footer Placeholder 8"/>
          <p:cNvSpPr>
            <a:spLocks noGrp="1"/>
          </p:cNvSpPr>
          <p:nvPr>
            <p:ph type="ftr" sz="quarter" idx="11"/>
          </p:nvPr>
        </p:nvSpPr>
        <p:spPr/>
        <p:txBody>
          <a:bodyPr/>
          <a:lstStyle/>
          <a:p>
            <a:endParaRPr lang="en-US"/>
          </a:p>
        </p:txBody>
      </p:sp>
      <p:sp>
        <p:nvSpPr>
          <p:cNvPr id="10" name="Slide Number Placeholder 9"/>
          <p:cNvSpPr>
            <a:spLocks noGrp="1"/>
          </p:cNvSpPr>
          <p:nvPr>
            <p:ph type="sldNum" sz="quarter" idx="12"/>
          </p:nvPr>
        </p:nvSpPr>
        <p:spPr/>
        <p:txBody>
          <a:bodyPr/>
          <a:lstStyle/>
          <a:p>
            <a:fld id="{A0BD3A67-28D3-A24A-BDB9-B8FFDB06109C}" type="slidenum">
              <a:rPr lang="en-US" smtClean="0"/>
              <a:t>‹#›</a:t>
            </a:fld>
            <a:endParaRPr lang="en-US"/>
          </a:p>
        </p:txBody>
      </p:sp>
    </p:spTree>
    <p:extLst>
      <p:ext uri="{BB962C8B-B14F-4D97-AF65-F5344CB8AC3E}">
        <p14:creationId xmlns:p14="http://schemas.microsoft.com/office/powerpoint/2010/main" val="5401458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583436" y="3143250"/>
            <a:ext cx="4270248" cy="25967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7" name="Date Placeholder 6"/>
          <p:cNvSpPr>
            <a:spLocks noGrp="1"/>
          </p:cNvSpPr>
          <p:nvPr>
            <p:ph type="dt" sz="half" idx="10"/>
          </p:nvPr>
        </p:nvSpPr>
        <p:spPr/>
        <p:txBody>
          <a:bodyPr/>
          <a:lstStyle/>
          <a:p>
            <a:fld id="{3B49BF8B-8FD1-1748-B518-B651293E6FA0}" type="datetimeFigureOut">
              <a:rPr lang="en-US" smtClean="0"/>
              <a:t>1/29/26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0BD3A67-28D3-A24A-BDB9-B8FFDB06109C}" type="slidenum">
              <a:rPr lang="en-US" smtClean="0"/>
              <a:t>‹#›</a:t>
            </a:fld>
            <a:endParaRPr lang="en-US"/>
          </a:p>
        </p:txBody>
      </p:sp>
      <p:sp>
        <p:nvSpPr>
          <p:cNvPr id="10" name="Title 9"/>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1323442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B49BF8B-8FD1-1748-B518-B651293E6FA0}" type="datetimeFigureOut">
              <a:rPr lang="en-US" smtClean="0"/>
              <a:t>1/29/26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0BD3A67-28D3-A24A-BDB9-B8FFDB06109C}" type="slidenum">
              <a:rPr lang="en-US" smtClean="0"/>
              <a:t>‹#›</a:t>
            </a:fld>
            <a:endParaRPr lang="en-US"/>
          </a:p>
        </p:txBody>
      </p:sp>
    </p:spTree>
    <p:extLst>
      <p:ext uri="{BB962C8B-B14F-4D97-AF65-F5344CB8AC3E}">
        <p14:creationId xmlns:p14="http://schemas.microsoft.com/office/powerpoint/2010/main" val="10817145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B49BF8B-8FD1-1748-B518-B651293E6FA0}" type="datetimeFigureOut">
              <a:rPr lang="en-US" smtClean="0"/>
              <a:t>1/29/26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0BD3A67-28D3-A24A-BDB9-B8FFDB06109C}" type="slidenum">
              <a:rPr lang="en-US" smtClean="0"/>
              <a:t>‹#›</a:t>
            </a:fld>
            <a:endParaRPr lang="en-US"/>
          </a:p>
        </p:txBody>
      </p:sp>
    </p:spTree>
    <p:extLst>
      <p:ext uri="{BB962C8B-B14F-4D97-AF65-F5344CB8AC3E}">
        <p14:creationId xmlns:p14="http://schemas.microsoft.com/office/powerpoint/2010/main" val="39243396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6" name="Rectangle 25"/>
          <p:cNvSpPr/>
          <p:nvPr/>
        </p:nvSpPr>
        <p:spPr>
          <a:xfrm>
            <a:off x="6096000" y="0"/>
            <a:ext cx="609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en-US"/>
              <a:t>Click to edit Master title style</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chemeClr val="tx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9" name="Date Placeholder 8"/>
          <p:cNvSpPr>
            <a:spLocks noGrp="1"/>
          </p:cNvSpPr>
          <p:nvPr>
            <p:ph type="dt" sz="half" idx="10"/>
          </p:nvPr>
        </p:nvSpPr>
        <p:spPr/>
        <p:txBody>
          <a:bodyPr/>
          <a:lstStyle/>
          <a:p>
            <a:fld id="{3B49BF8B-8FD1-1748-B518-B651293E6FA0}" type="datetimeFigureOut">
              <a:rPr lang="en-US" smtClean="0"/>
              <a:t>1/29/26</a:t>
            </a:fld>
            <a:endParaRPr lang="en-US"/>
          </a:p>
        </p:txBody>
      </p:sp>
      <p:sp>
        <p:nvSpPr>
          <p:cNvPr id="10" name="Footer Placeholder 9"/>
          <p:cNvSpPr>
            <a:spLocks noGrp="1"/>
          </p:cNvSpPr>
          <p:nvPr>
            <p:ph type="ftr" sz="quarter" idx="11"/>
          </p:nvPr>
        </p:nvSpPr>
        <p:spPr>
          <a:xfrm>
            <a:off x="804672" y="6236208"/>
            <a:ext cx="5124797" cy="320040"/>
          </a:xfrm>
        </p:spPr>
        <p:txBody>
          <a:bodyPr/>
          <a:lstStyle>
            <a:lvl1pPr>
              <a:defRPr>
                <a:solidFill>
                  <a:schemeClr val="tx1">
                    <a:alpha val="70000"/>
                  </a:schemeClr>
                </a:solidFill>
              </a:defRPr>
            </a:lvl1pPr>
          </a:lstStyle>
          <a:p>
            <a:endParaRPr lang="en-US"/>
          </a:p>
        </p:txBody>
      </p:sp>
      <p:sp>
        <p:nvSpPr>
          <p:cNvPr id="11" name="Slide Number Placeholder 10"/>
          <p:cNvSpPr>
            <a:spLocks noGrp="1"/>
          </p:cNvSpPr>
          <p:nvPr>
            <p:ph type="sldNum" sz="quarter" idx="12"/>
          </p:nvPr>
        </p:nvSpPr>
        <p:spPr/>
        <p:txBody>
          <a:bodyPr/>
          <a:lstStyle/>
          <a:p>
            <a:fld id="{A0BD3A67-28D3-A24A-BDB9-B8FFDB06109C}" type="slidenum">
              <a:rPr lang="en-US" smtClean="0"/>
              <a:t>‹#›</a:t>
            </a:fld>
            <a:endParaRPr lang="en-US"/>
          </a:p>
        </p:txBody>
      </p:sp>
    </p:spTree>
    <p:extLst>
      <p:ext uri="{BB962C8B-B14F-4D97-AF65-F5344CB8AC3E}">
        <p14:creationId xmlns:p14="http://schemas.microsoft.com/office/powerpoint/2010/main" val="25680549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85000"/>
            </a:schemeClr>
          </a:solidFill>
        </p:spPr>
        <p:txBody>
          <a:bodyPr anchor="t"/>
          <a:lstStyle>
            <a:lvl1pPr marL="0" indent="0">
              <a:buNone/>
              <a:defRPr sz="3200">
                <a:solidFill>
                  <a:schemeClr val="bg1">
                    <a:lumMod val="50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chemeClr val="tx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3B49BF8B-8FD1-1748-B518-B651293E6FA0}" type="datetimeFigureOut">
              <a:rPr lang="en-US" smtClean="0"/>
              <a:t>1/29/26</a:t>
            </a:fld>
            <a:endParaRPr lang="en-US"/>
          </a:p>
        </p:txBody>
      </p:sp>
      <p:sp>
        <p:nvSpPr>
          <p:cNvPr id="9" name="Footer Placeholder 8"/>
          <p:cNvSpPr>
            <a:spLocks noGrp="1"/>
          </p:cNvSpPr>
          <p:nvPr>
            <p:ph type="ftr" sz="quarter" idx="11"/>
          </p:nvPr>
        </p:nvSpPr>
        <p:spPr>
          <a:xfrm>
            <a:off x="804672" y="6236208"/>
            <a:ext cx="5124797" cy="320040"/>
          </a:xfrm>
        </p:spPr>
        <p:txBody>
          <a:bodyPr/>
          <a:lstStyle>
            <a:lvl1pPr>
              <a:defRPr>
                <a:solidFill>
                  <a:schemeClr val="tx1">
                    <a:alpha val="70000"/>
                  </a:schemeClr>
                </a:solidFill>
              </a:defRPr>
            </a:lvl1pPr>
          </a:lstStyle>
          <a:p>
            <a:endParaRPr lang="en-US"/>
          </a:p>
        </p:txBody>
      </p:sp>
      <p:sp>
        <p:nvSpPr>
          <p:cNvPr id="10" name="Slide Number Placeholder 9"/>
          <p:cNvSpPr>
            <a:spLocks noGrp="1"/>
          </p:cNvSpPr>
          <p:nvPr>
            <p:ph type="sldNum" sz="quarter" idx="12"/>
          </p:nvPr>
        </p:nvSpPr>
        <p:spPr/>
        <p:txBody>
          <a:bodyPr/>
          <a:lstStyle/>
          <a:p>
            <a:fld id="{A0BD3A67-28D3-A24A-BDB9-B8FFDB06109C}" type="slidenum">
              <a:rPr lang="en-US" smtClean="0"/>
              <a:t>‹#›</a:t>
            </a:fld>
            <a:endParaRPr lang="en-US"/>
          </a:p>
        </p:txBody>
      </p:sp>
    </p:spTree>
    <p:extLst>
      <p:ext uri="{BB962C8B-B14F-4D97-AF65-F5344CB8AC3E}">
        <p14:creationId xmlns:p14="http://schemas.microsoft.com/office/powerpoint/2010/main" val="4158038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231136" y="964692"/>
            <a:ext cx="7729728" cy="1188720"/>
          </a:xfrm>
          <a:prstGeom prst="rect">
            <a:avLst/>
          </a:prstGeom>
          <a:solidFill>
            <a:schemeClr val="bg1"/>
          </a:solidFill>
          <a:ln w="31750" cap="sq">
            <a:solidFill>
              <a:schemeClr val="tx1">
                <a:lumMod val="75000"/>
                <a:lumOff val="25000"/>
              </a:schemeClr>
            </a:solidFill>
            <a:miter lim="800000"/>
          </a:ln>
        </p:spPr>
        <p:txBody>
          <a:bodyPr vert="horz" lIns="182880" tIns="182880" rIns="182880" bIns="18288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2231136" y="2638044"/>
            <a:ext cx="7729728" cy="310198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3B49BF8B-8FD1-1748-B518-B651293E6FA0}" type="datetimeFigureOut">
              <a:rPr lang="en-US" smtClean="0"/>
              <a:t>1/29/26</a:t>
            </a:fld>
            <a:endParaRPr lang="en-US"/>
          </a:p>
        </p:txBody>
      </p:sp>
      <p:sp>
        <p:nvSpPr>
          <p:cNvPr id="5" name="Footer Placeholder 4"/>
          <p:cNvSpPr>
            <a:spLocks noGrp="1"/>
          </p:cNvSpPr>
          <p:nvPr>
            <p:ph type="ftr" sz="quarter" idx="3"/>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n-US"/>
          </a:p>
        </p:txBody>
      </p:sp>
      <p:sp>
        <p:nvSpPr>
          <p:cNvPr id="6" name="Slide Number Placeholder 5"/>
          <p:cNvSpPr>
            <a:spLocks noGrp="1"/>
          </p:cNvSpPr>
          <p:nvPr>
            <p:ph type="sldNum" sz="quarter" idx="4"/>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A0BD3A67-28D3-A24A-BDB9-B8FFDB06109C}" type="slidenum">
              <a:rPr lang="en-US" smtClean="0"/>
              <a:t>‹#›</a:t>
            </a:fld>
            <a:endParaRPr lang="en-US"/>
          </a:p>
        </p:txBody>
      </p:sp>
    </p:spTree>
    <p:extLst>
      <p:ext uri="{BB962C8B-B14F-4D97-AF65-F5344CB8AC3E}">
        <p14:creationId xmlns:p14="http://schemas.microsoft.com/office/powerpoint/2010/main" val="1094638025"/>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lnSpc>
          <a:spcPct val="90000"/>
        </a:lnSpc>
        <a:spcBef>
          <a:spcPct val="0"/>
        </a:spcBef>
        <a:buNone/>
        <a:defRPr sz="2800" kern="1200" cap="all" spc="200" baseline="0">
          <a:solidFill>
            <a:schemeClr val="tx1">
              <a:lumMod val="85000"/>
              <a:lumOff val="15000"/>
            </a:schemeClr>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AD1029-307D-AC46-9051-0EB1164B6B63}"/>
              </a:ext>
            </a:extLst>
          </p:cNvPr>
          <p:cNvSpPr>
            <a:spLocks noGrp="1"/>
          </p:cNvSpPr>
          <p:nvPr>
            <p:ph type="ctrTitle"/>
          </p:nvPr>
        </p:nvSpPr>
        <p:spPr/>
        <p:txBody>
          <a:bodyPr/>
          <a:lstStyle/>
          <a:p>
            <a:r>
              <a:rPr lang="en-US" dirty="0"/>
              <a:t>Homework Assignment 2</a:t>
            </a:r>
          </a:p>
        </p:txBody>
      </p:sp>
      <p:sp>
        <p:nvSpPr>
          <p:cNvPr id="3" name="Subtitle 2">
            <a:extLst>
              <a:ext uri="{FF2B5EF4-FFF2-40B4-BE49-F238E27FC236}">
                <a16:creationId xmlns:a16="http://schemas.microsoft.com/office/drawing/2014/main" id="{A6412897-8F09-D94B-9E08-D29098A67DA3}"/>
              </a:ext>
            </a:extLst>
          </p:cNvPr>
          <p:cNvSpPr>
            <a:spLocks noGrp="1"/>
          </p:cNvSpPr>
          <p:nvPr>
            <p:ph type="subTitle" idx="1"/>
          </p:nvPr>
        </p:nvSpPr>
        <p:spPr/>
        <p:txBody>
          <a:bodyPr/>
          <a:lstStyle/>
          <a:p>
            <a:r>
              <a:rPr lang="en-US"/>
              <a:t>Due Tuesday </a:t>
            </a:r>
            <a:r>
              <a:rPr lang="en-US" dirty="0"/>
              <a:t>(Midnight Baltimore Time)</a:t>
            </a:r>
          </a:p>
        </p:txBody>
      </p:sp>
    </p:spTree>
    <p:extLst>
      <p:ext uri="{BB962C8B-B14F-4D97-AF65-F5344CB8AC3E}">
        <p14:creationId xmlns:p14="http://schemas.microsoft.com/office/powerpoint/2010/main" val="13569840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 name="Rectangle 25">
            <a:extLst>
              <a:ext uri="{FF2B5EF4-FFF2-40B4-BE49-F238E27FC236}">
                <a16:creationId xmlns:a16="http://schemas.microsoft.com/office/drawing/2014/main" id="{C33976D1-3430-450C-A978-87A9A6E8E7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7D6AAC78-7D86-415A-ADC1-2B47480796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49680" y="1248156"/>
            <a:ext cx="9692640" cy="4361688"/>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a:extLst>
              <a:ext uri="{FF2B5EF4-FFF2-40B4-BE49-F238E27FC236}">
                <a16:creationId xmlns:a16="http://schemas.microsoft.com/office/drawing/2014/main" id="{F2A658D9-F185-44F1-BA33-D50320D1D07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62228" y="1060704"/>
            <a:ext cx="10067544" cy="4736592"/>
          </a:xfrm>
          <a:prstGeom prst="rect">
            <a:avLst/>
          </a:prstGeom>
          <a:noFill/>
          <a:ln w="317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4D8A67B-C41D-C04F-A9CD-C8CCBE14AC7C}"/>
              </a:ext>
            </a:extLst>
          </p:cNvPr>
          <p:cNvSpPr>
            <a:spLocks noGrp="1"/>
          </p:cNvSpPr>
          <p:nvPr>
            <p:ph type="title"/>
          </p:nvPr>
        </p:nvSpPr>
        <p:spPr>
          <a:xfrm>
            <a:off x="2231136" y="467418"/>
            <a:ext cx="7729728" cy="1188720"/>
          </a:xfrm>
        </p:spPr>
        <p:txBody>
          <a:bodyPr>
            <a:normAutofit/>
          </a:bodyPr>
          <a:lstStyle/>
          <a:p>
            <a:r>
              <a:rPr lang="en-US" dirty="0"/>
              <a:t>Make a multi-panel </a:t>
            </a:r>
            <a:br>
              <a:rPr lang="en-US" dirty="0"/>
            </a:br>
            <a:r>
              <a:rPr lang="en-US" dirty="0"/>
              <a:t>data visualization</a:t>
            </a:r>
            <a:endParaRPr lang="en-US" sz="2000" dirty="0"/>
          </a:p>
        </p:txBody>
      </p:sp>
      <p:sp>
        <p:nvSpPr>
          <p:cNvPr id="9" name="Content Placeholder 2">
            <a:extLst>
              <a:ext uri="{FF2B5EF4-FFF2-40B4-BE49-F238E27FC236}">
                <a16:creationId xmlns:a16="http://schemas.microsoft.com/office/drawing/2014/main" id="{3CB996ED-CE04-4444-B7E2-ADBC4AFA0419}"/>
              </a:ext>
            </a:extLst>
          </p:cNvPr>
          <p:cNvSpPr>
            <a:spLocks noGrp="1"/>
          </p:cNvSpPr>
          <p:nvPr>
            <p:ph idx="1"/>
          </p:nvPr>
        </p:nvSpPr>
        <p:spPr>
          <a:xfrm>
            <a:off x="1706062" y="1843590"/>
            <a:ext cx="8779512" cy="3560748"/>
          </a:xfrm>
        </p:spPr>
        <p:txBody>
          <a:bodyPr>
            <a:normAutofit fontScale="92500" lnSpcReduction="10000"/>
          </a:bodyPr>
          <a:lstStyle/>
          <a:p>
            <a:pPr marL="0" indent="0">
              <a:lnSpc>
                <a:spcPct val="90000"/>
              </a:lnSpc>
              <a:buNone/>
            </a:pPr>
            <a:r>
              <a:rPr lang="en-US" sz="1600" dirty="0">
                <a:solidFill>
                  <a:srgbClr val="404040"/>
                </a:solidFill>
              </a:rPr>
              <a:t>Make a new data visualization of your spatial transcriptomics dataset with a minimum of 2 panels that explores dimensionality reduction to specifically explore one of the following questions:</a:t>
            </a:r>
          </a:p>
          <a:p>
            <a:pPr algn="l">
              <a:buFont typeface="+mj-lt"/>
              <a:buAutoNum type="arabicPeriod"/>
            </a:pPr>
            <a:r>
              <a:rPr lang="en-US" sz="1600" b="0" i="0" dirty="0">
                <a:effectLst/>
                <a:latin typeface="-apple-system"/>
              </a:rPr>
              <a:t>How do the gene loadings on the first PC relate to features of the genes such as its mean or variance? </a:t>
            </a:r>
          </a:p>
          <a:p>
            <a:pPr algn="l">
              <a:buFont typeface="+mj-lt"/>
              <a:buAutoNum type="arabicPeriod"/>
            </a:pPr>
            <a:r>
              <a:rPr lang="en-US" sz="1600" b="0" i="0" dirty="0">
                <a:effectLst/>
                <a:latin typeface="-apple-system"/>
              </a:rPr>
              <a:t>How do the genes with high versus low loadings relate to each other? </a:t>
            </a:r>
            <a:r>
              <a:rPr lang="en-US" sz="1600" dirty="0">
                <a:latin typeface="-apple-system"/>
              </a:rPr>
              <a:t>How are they patterned relative to each other in the tissue?</a:t>
            </a:r>
            <a:endParaRPr lang="en-US" sz="1600" b="0" i="0" dirty="0">
              <a:effectLst/>
              <a:latin typeface="-apple-system"/>
            </a:endParaRPr>
          </a:p>
          <a:p>
            <a:pPr algn="l">
              <a:buFont typeface="+mj-lt"/>
              <a:buAutoNum type="arabicPeriod"/>
            </a:pPr>
            <a:r>
              <a:rPr lang="en-US" sz="1600" dirty="0">
                <a:latin typeface="-apple-system"/>
              </a:rPr>
              <a:t>How do </a:t>
            </a:r>
            <a:r>
              <a:rPr lang="en-US" sz="1600" dirty="0" err="1">
                <a:latin typeface="-apple-system"/>
              </a:rPr>
              <a:t>tSNE</a:t>
            </a:r>
            <a:r>
              <a:rPr lang="en-US" sz="1600" dirty="0">
                <a:latin typeface="-apple-system"/>
              </a:rPr>
              <a:t> coordinates change as you increase or decrease the number of PCs? </a:t>
            </a:r>
          </a:p>
          <a:p>
            <a:pPr algn="l">
              <a:buFont typeface="+mj-lt"/>
              <a:buAutoNum type="arabicPeriod"/>
            </a:pPr>
            <a:r>
              <a:rPr lang="en-US" sz="1600" dirty="0">
                <a:latin typeface="-apple-system"/>
              </a:rPr>
              <a:t>How do </a:t>
            </a:r>
            <a:r>
              <a:rPr lang="en-US" sz="1600" dirty="0" err="1">
                <a:latin typeface="-apple-system"/>
              </a:rPr>
              <a:t>tSNE</a:t>
            </a:r>
            <a:r>
              <a:rPr lang="en-US" sz="1600" dirty="0">
                <a:latin typeface="-apple-system"/>
              </a:rPr>
              <a:t> coordinates change as you increase or decrease the perplexity?</a:t>
            </a:r>
          </a:p>
          <a:p>
            <a:pPr marL="0" indent="0" algn="l">
              <a:buNone/>
            </a:pPr>
            <a:r>
              <a:rPr lang="en-US" sz="1600" dirty="0">
                <a:latin typeface="-apple-system"/>
              </a:rPr>
              <a:t>Alternatively: you are welcome to come up with your own question to explore. Please check with Suki or Prof. Fan to obtain permission if you are interested. </a:t>
            </a:r>
          </a:p>
          <a:p>
            <a:pPr marL="0" indent="0" algn="l">
              <a:buNone/>
            </a:pPr>
            <a:r>
              <a:rPr lang="en-US" sz="1600" b="0" i="0" dirty="0">
                <a:effectLst/>
                <a:latin typeface="-apple-system"/>
              </a:rPr>
              <a:t>Write a description </a:t>
            </a:r>
            <a:r>
              <a:rPr lang="en-US" sz="1600" dirty="0">
                <a:latin typeface="-apple-system"/>
              </a:rPr>
              <a:t>explaining what you are trying to make salient and </a:t>
            </a:r>
            <a:r>
              <a:rPr lang="en-US" sz="1600" b="0" i="0" dirty="0">
                <a:effectLst/>
                <a:latin typeface="-apple-system"/>
              </a:rPr>
              <a:t>why you believe your data visualization is effective using vocabulary terms from Lesson 1.</a:t>
            </a:r>
            <a:r>
              <a:rPr lang="en-US" sz="1600" b="0" i="0" dirty="0">
                <a:solidFill>
                  <a:srgbClr val="404040"/>
                </a:solidFill>
                <a:effectLst/>
                <a:latin typeface="-apple-system"/>
              </a:rPr>
              <a:t> </a:t>
            </a:r>
            <a:r>
              <a:rPr lang="en-US" sz="1600" dirty="0">
                <a:solidFill>
                  <a:srgbClr val="404040"/>
                </a:solidFill>
              </a:rPr>
              <a:t>You must include the entire code you used to generate the figure so that it can be reproduced.  You must provide attribution to external resources referenced (if any) in writing your code. </a:t>
            </a:r>
          </a:p>
        </p:txBody>
      </p:sp>
    </p:spTree>
    <p:extLst>
      <p:ext uri="{BB962C8B-B14F-4D97-AF65-F5344CB8AC3E}">
        <p14:creationId xmlns:p14="http://schemas.microsoft.com/office/powerpoint/2010/main" val="34869281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A14E3D3-CEFF-A440-953D-97FBCB2BE115}"/>
              </a:ext>
            </a:extLst>
          </p:cNvPr>
          <p:cNvSpPr>
            <a:spLocks noGrp="1"/>
          </p:cNvSpPr>
          <p:nvPr>
            <p:ph type="ctrTitle"/>
          </p:nvPr>
        </p:nvSpPr>
        <p:spPr/>
        <p:txBody>
          <a:bodyPr/>
          <a:lstStyle/>
          <a:p>
            <a:r>
              <a:rPr lang="en-US" dirty="0"/>
              <a:t>Submitting your HW</a:t>
            </a:r>
          </a:p>
        </p:txBody>
      </p:sp>
    </p:spTree>
    <p:extLst>
      <p:ext uri="{BB962C8B-B14F-4D97-AF65-F5344CB8AC3E}">
        <p14:creationId xmlns:p14="http://schemas.microsoft.com/office/powerpoint/2010/main" val="6150139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 name="Rectangle 25">
            <a:extLst>
              <a:ext uri="{FF2B5EF4-FFF2-40B4-BE49-F238E27FC236}">
                <a16:creationId xmlns:a16="http://schemas.microsoft.com/office/drawing/2014/main" id="{C33976D1-3430-450C-A978-87A9A6E8E7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7D6AAC78-7D86-415A-ADC1-2B47480796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49680" y="1248156"/>
            <a:ext cx="9692640" cy="4361688"/>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a:extLst>
              <a:ext uri="{FF2B5EF4-FFF2-40B4-BE49-F238E27FC236}">
                <a16:creationId xmlns:a16="http://schemas.microsoft.com/office/drawing/2014/main" id="{F2A658D9-F185-44F1-BA33-D50320D1D07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62228" y="1060704"/>
            <a:ext cx="10067544" cy="4736592"/>
          </a:xfrm>
          <a:prstGeom prst="rect">
            <a:avLst/>
          </a:prstGeom>
          <a:noFill/>
          <a:ln w="317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4D8A67B-C41D-C04F-A9CD-C8CCBE14AC7C}"/>
              </a:ext>
            </a:extLst>
          </p:cNvPr>
          <p:cNvSpPr>
            <a:spLocks noGrp="1"/>
          </p:cNvSpPr>
          <p:nvPr>
            <p:ph type="title"/>
          </p:nvPr>
        </p:nvSpPr>
        <p:spPr>
          <a:xfrm>
            <a:off x="2231136" y="467418"/>
            <a:ext cx="7729728" cy="1188720"/>
          </a:xfrm>
        </p:spPr>
        <p:txBody>
          <a:bodyPr>
            <a:normAutofit/>
          </a:bodyPr>
          <a:lstStyle/>
          <a:p>
            <a:r>
              <a:rPr lang="en-US" sz="2000" dirty="0"/>
              <a:t>To submit your homework, follow the steps summarized here</a:t>
            </a:r>
          </a:p>
        </p:txBody>
      </p:sp>
      <p:sp>
        <p:nvSpPr>
          <p:cNvPr id="9" name="Content Placeholder 2">
            <a:extLst>
              <a:ext uri="{FF2B5EF4-FFF2-40B4-BE49-F238E27FC236}">
                <a16:creationId xmlns:a16="http://schemas.microsoft.com/office/drawing/2014/main" id="{3CB996ED-CE04-4444-B7E2-ADBC4AFA0419}"/>
              </a:ext>
            </a:extLst>
          </p:cNvPr>
          <p:cNvSpPr>
            <a:spLocks noGrp="1"/>
          </p:cNvSpPr>
          <p:nvPr>
            <p:ph idx="1"/>
          </p:nvPr>
        </p:nvSpPr>
        <p:spPr>
          <a:xfrm>
            <a:off x="1706062" y="2291262"/>
            <a:ext cx="8779512" cy="2879256"/>
          </a:xfrm>
        </p:spPr>
        <p:txBody>
          <a:bodyPr>
            <a:normAutofit/>
          </a:bodyPr>
          <a:lstStyle/>
          <a:p>
            <a:pPr marL="0" indent="0">
              <a:lnSpc>
                <a:spcPct val="90000"/>
              </a:lnSpc>
              <a:buNone/>
            </a:pPr>
            <a:r>
              <a:rPr lang="en-US" sz="1500" dirty="0">
                <a:solidFill>
                  <a:srgbClr val="404040"/>
                </a:solidFill>
              </a:rPr>
              <a:t>0.  Update your personal fork by fetching upstream</a:t>
            </a:r>
          </a:p>
          <a:p>
            <a:pPr marL="0" indent="0">
              <a:lnSpc>
                <a:spcPct val="90000"/>
              </a:lnSpc>
              <a:buNone/>
            </a:pPr>
            <a:r>
              <a:rPr lang="en-US" sz="1500" dirty="0">
                <a:solidFill>
                  <a:srgbClr val="404040"/>
                </a:solidFill>
              </a:rPr>
              <a:t>1. Save your data visualization to the homework/hw2/ folder using [</a:t>
            </a:r>
            <a:r>
              <a:rPr lang="en-US" sz="1500" dirty="0" err="1">
                <a:solidFill>
                  <a:srgbClr val="404040"/>
                </a:solidFill>
              </a:rPr>
              <a:t>yourname</a:t>
            </a:r>
            <a:r>
              <a:rPr lang="en-US" sz="1500" dirty="0">
                <a:solidFill>
                  <a:srgbClr val="404040"/>
                </a:solidFill>
              </a:rPr>
              <a:t>].</a:t>
            </a:r>
            <a:r>
              <a:rPr lang="en-US" sz="1500" dirty="0" err="1">
                <a:solidFill>
                  <a:srgbClr val="404040"/>
                </a:solidFill>
              </a:rPr>
              <a:t>png</a:t>
            </a:r>
            <a:endParaRPr lang="en-US" sz="1500" dirty="0">
              <a:solidFill>
                <a:srgbClr val="404040"/>
              </a:solidFill>
            </a:endParaRPr>
          </a:p>
          <a:p>
            <a:pPr marL="0" indent="0">
              <a:lnSpc>
                <a:spcPct val="90000"/>
              </a:lnSpc>
              <a:buNone/>
            </a:pPr>
            <a:r>
              <a:rPr lang="en-US" sz="1500" dirty="0">
                <a:solidFill>
                  <a:srgbClr val="404040"/>
                </a:solidFill>
              </a:rPr>
              <a:t>2. Create a .md file in main _posts/ as [submission date]-[</a:t>
            </a:r>
            <a:r>
              <a:rPr lang="en-US" sz="1500" dirty="0" err="1">
                <a:solidFill>
                  <a:srgbClr val="404040"/>
                </a:solidFill>
              </a:rPr>
              <a:t>jhed</a:t>
            </a:r>
            <a:r>
              <a:rPr lang="en-US" sz="1500" dirty="0">
                <a:solidFill>
                  <a:srgbClr val="404040"/>
                </a:solidFill>
              </a:rPr>
              <a:t>].md as you did in HW1</a:t>
            </a:r>
          </a:p>
          <a:p>
            <a:pPr marL="0" indent="0">
              <a:lnSpc>
                <a:spcPct val="90000"/>
              </a:lnSpc>
              <a:buNone/>
            </a:pPr>
            <a:r>
              <a:rPr lang="en-US" sz="1500" dirty="0">
                <a:solidFill>
                  <a:srgbClr val="404040"/>
                </a:solidFill>
              </a:rPr>
              <a:t>3. Update the _posts/[submission date]-[</a:t>
            </a:r>
            <a:r>
              <a:rPr lang="en-US" sz="1500" dirty="0" err="1">
                <a:solidFill>
                  <a:srgbClr val="404040"/>
                </a:solidFill>
              </a:rPr>
              <a:t>jhed</a:t>
            </a:r>
            <a:r>
              <a:rPr lang="en-US" sz="1500" dirty="0">
                <a:solidFill>
                  <a:srgbClr val="404040"/>
                </a:solidFill>
              </a:rPr>
              <a:t>].md header appropriately</a:t>
            </a:r>
          </a:p>
          <a:p>
            <a:pPr marL="0" indent="0">
              <a:lnSpc>
                <a:spcPct val="90000"/>
              </a:lnSpc>
              <a:buNone/>
            </a:pPr>
            <a:r>
              <a:rPr lang="en-US" sz="1500" dirty="0">
                <a:solidFill>
                  <a:srgbClr val="404040"/>
                </a:solidFill>
              </a:rPr>
              <a:t>	- change category to [ HW 2 ] </a:t>
            </a:r>
          </a:p>
          <a:p>
            <a:pPr marL="0" indent="0">
              <a:lnSpc>
                <a:spcPct val="90000"/>
              </a:lnSpc>
              <a:buNone/>
            </a:pPr>
            <a:r>
              <a:rPr lang="en-US" sz="1500" dirty="0">
                <a:solidFill>
                  <a:srgbClr val="404040"/>
                </a:solidFill>
              </a:rPr>
              <a:t>4. Double check your post shows up and make a pull request as you learned from HW1</a:t>
            </a:r>
          </a:p>
          <a:p>
            <a:pPr marL="0" indent="0">
              <a:lnSpc>
                <a:spcPct val="90000"/>
              </a:lnSpc>
              <a:buNone/>
            </a:pPr>
            <a:endParaRPr lang="en-US" sz="1500" dirty="0">
              <a:solidFill>
                <a:srgbClr val="404040"/>
              </a:solidFill>
            </a:endParaRPr>
          </a:p>
        </p:txBody>
      </p:sp>
    </p:spTree>
    <p:extLst>
      <p:ext uri="{BB962C8B-B14F-4D97-AF65-F5344CB8AC3E}">
        <p14:creationId xmlns:p14="http://schemas.microsoft.com/office/powerpoint/2010/main" val="1345784553"/>
      </p:ext>
    </p:extLst>
  </p:cSld>
  <p:clrMapOvr>
    <a:masterClrMapping/>
  </p:clrMapOvr>
</p:sld>
</file>

<file path=ppt/theme/theme1.xml><?xml version="1.0" encoding="utf-8"?>
<a:theme xmlns:a="http://schemas.openxmlformats.org/drawingml/2006/main" name="Parcel">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71C241A9-A460-4AD1-916F-25308628A5BC}"/>
    </a:ext>
  </a:extLst>
</a:theme>
</file>

<file path=docProps/app.xml><?xml version="1.0" encoding="utf-8"?>
<Properties xmlns="http://schemas.openxmlformats.org/officeDocument/2006/extended-properties" xmlns:vt="http://schemas.openxmlformats.org/officeDocument/2006/docPropsVTypes">
  <Template>{59D49F2E-55E9-F842-A83C-124AF83D916B}tf10001120</Template>
  <TotalTime>24248</TotalTime>
  <Words>322</Words>
  <Application>Microsoft Macintosh PowerPoint</Application>
  <PresentationFormat>Widescreen</PresentationFormat>
  <Paragraphs>18</Paragraphs>
  <Slides>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vt:i4>
      </vt:variant>
    </vt:vector>
  </HeadingPairs>
  <TitlesOfParts>
    <vt:vector size="8" baseType="lpstr">
      <vt:lpstr>-apple-system</vt:lpstr>
      <vt:lpstr>Arial</vt:lpstr>
      <vt:lpstr>Gill Sans MT</vt:lpstr>
      <vt:lpstr>Parcel</vt:lpstr>
      <vt:lpstr>Homework Assignment 2</vt:lpstr>
      <vt:lpstr>Make a multi-panel  data visualization</vt:lpstr>
      <vt:lpstr>Submitting your HW</vt:lpstr>
      <vt:lpstr>To submit your homework, follow the steps summarized here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Homework Assignment 0</dc:title>
  <dc:creator>Jean Fan</dc:creator>
  <cp:lastModifiedBy>Jean Fan</cp:lastModifiedBy>
  <cp:revision>23</cp:revision>
  <dcterms:created xsi:type="dcterms:W3CDTF">2021-08-10T19:19:16Z</dcterms:created>
  <dcterms:modified xsi:type="dcterms:W3CDTF">2026-01-30T00:29:44Z</dcterms:modified>
</cp:coreProperties>
</file>